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notesSlides/notesSlide15.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9.xml" ContentType="application/vnd.openxmlformats-officedocument.presentationml.notesSlid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3.xml" ContentType="application/vnd.openxmlformats-officedocument.presentationml.notesSlide+xml"/>
  <Override PartName="/ppt/tags/tag2.xml" ContentType="application/vnd.openxmlformats-officedocument.presentationml.tags+xml"/>
  <Override PartName="/ppt/notesSlides/notesSlide24.xml" ContentType="application/vnd.openxmlformats-officedocument.presentationml.notesSlid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5.xml" ContentType="application/vnd.openxmlformats-officedocument.presentationml.notesSlide+xml"/>
  <Override PartName="/ppt/tags/tag3.xml" ContentType="application/vnd.openxmlformats-officedocument.presentationml.tags+xml"/>
  <Override PartName="/ppt/notesSlides/notesSlide26.xml" ContentType="application/vnd.openxmlformats-officedocument.presentationml.notesSlid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7.xml" ContentType="application/vnd.openxmlformats-officedocument.presentationml.notesSlid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tags/tag4.xml" ContentType="application/vnd.openxmlformats-officedocument.presentationml.tags+xml"/>
  <Override PartName="/ppt/notesSlides/notesSlide28.xml" ContentType="application/vnd.openxmlformats-officedocument.presentationml.notesSlid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1" r:id="rId4"/>
  </p:sldMasterIdLst>
  <p:notesMasterIdLst>
    <p:notesMasterId r:id="rId39"/>
  </p:notesMasterIdLst>
  <p:handoutMasterIdLst>
    <p:handoutMasterId r:id="rId40"/>
  </p:handoutMasterIdLst>
  <p:sldIdLst>
    <p:sldId id="2141412381" r:id="rId5"/>
    <p:sldId id="3937" r:id="rId6"/>
    <p:sldId id="2141412457" r:id="rId7"/>
    <p:sldId id="2141412458" r:id="rId8"/>
    <p:sldId id="3941" r:id="rId9"/>
    <p:sldId id="3902" r:id="rId10"/>
    <p:sldId id="3951" r:id="rId11"/>
    <p:sldId id="3950" r:id="rId12"/>
    <p:sldId id="2141412451" r:id="rId13"/>
    <p:sldId id="2141412405" r:id="rId14"/>
    <p:sldId id="2141412439" r:id="rId15"/>
    <p:sldId id="2141412438" r:id="rId16"/>
    <p:sldId id="3908" r:id="rId17"/>
    <p:sldId id="2141412452" r:id="rId18"/>
    <p:sldId id="2141412441" r:id="rId19"/>
    <p:sldId id="2141412459" r:id="rId20"/>
    <p:sldId id="2141412398" r:id="rId21"/>
    <p:sldId id="3944" r:id="rId22"/>
    <p:sldId id="2141412434" r:id="rId23"/>
    <p:sldId id="2141412402" r:id="rId24"/>
    <p:sldId id="2141412435" r:id="rId25"/>
    <p:sldId id="2141412453" r:id="rId26"/>
    <p:sldId id="2141412456" r:id="rId27"/>
    <p:sldId id="2141412444" r:id="rId28"/>
    <p:sldId id="2141412437" r:id="rId29"/>
    <p:sldId id="2141412446" r:id="rId30"/>
    <p:sldId id="2141412436" r:id="rId31"/>
    <p:sldId id="2141412447" r:id="rId32"/>
    <p:sldId id="2141412411" r:id="rId33"/>
    <p:sldId id="2141412460" r:id="rId34"/>
    <p:sldId id="27597" r:id="rId35"/>
    <p:sldId id="2141412448" r:id="rId36"/>
    <p:sldId id="289" r:id="rId37"/>
    <p:sldId id="328" r:id="rId38"/>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runewald, Lisa" initials="GL" lastIdx="6" clrIdx="6">
    <p:extLst>
      <p:ext uri="{19B8F6BF-5375-455C-9EA6-DF929625EA0E}">
        <p15:presenceInfo xmlns:p15="http://schemas.microsoft.com/office/powerpoint/2012/main" userId="S::lisa.grunewald@manpowergroup.com::0f0b2432-5189-4b22-846f-7301330c2829" providerId="AD"/>
      </p:ext>
    </p:extLst>
  </p:cmAuthor>
  <p:cmAuthor id="1" name="Almond, Emma" initials="AE" lastIdx="27" clrIdx="0"/>
  <p:cmAuthor id="8" name="Marc Vandeleene" initials="MV" lastIdx="1" clrIdx="7">
    <p:extLst>
      <p:ext uri="{19B8F6BF-5375-455C-9EA6-DF929625EA0E}">
        <p15:presenceInfo xmlns:p15="http://schemas.microsoft.com/office/powerpoint/2012/main" userId="S::Marc.Vandeleene@manpowergroup.be::5c331b7e-3c7c-4df5-b9f6-22d29e295ba7" providerId="AD"/>
      </p:ext>
    </p:extLst>
  </p:cmAuthor>
  <p:cmAuthor id="2" name="Barry, Michael" initials="BM" lastIdx="19" clrIdx="1"/>
  <p:cmAuthor id="3" name="Noreau, Kathleen" initials="NK" lastIdx="1" clrIdx="2"/>
  <p:cmAuthor id="4" name="Barry, Michael" initials="BM [2]" lastIdx="1" clrIdx="3"/>
  <p:cmAuthor id="5" name="Blaszczynski, Eva" initials="BE" lastIdx="34" clrIdx="4">
    <p:extLst>
      <p:ext uri="{19B8F6BF-5375-455C-9EA6-DF929625EA0E}">
        <p15:presenceInfo xmlns:p15="http://schemas.microsoft.com/office/powerpoint/2012/main" userId="S::eva.blaszczynski@manpowergroup.com::bdeb9605-db50-4e6c-bcde-dc15b7c6a0ae" providerId="AD"/>
      </p:ext>
    </p:extLst>
  </p:cmAuthor>
  <p:cmAuthor id="6" name="Stanley, Brittany" initials="SB" lastIdx="39" clrIdx="5">
    <p:extLst>
      <p:ext uri="{19B8F6BF-5375-455C-9EA6-DF929625EA0E}">
        <p15:presenceInfo xmlns:p15="http://schemas.microsoft.com/office/powerpoint/2012/main" userId="S::brittany.stanley@manpowergroup.com::e31d83bd-3aac-4a9c-8461-d6ae86e449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6097"/>
    <a:srgbClr val="ECEEEE"/>
    <a:srgbClr val="4C79AF"/>
    <a:srgbClr val="DCDCDB"/>
    <a:srgbClr val="466EA5"/>
    <a:srgbClr val="A3A5AA"/>
    <a:srgbClr val="67696F"/>
    <a:srgbClr val="494C55"/>
    <a:srgbClr val="3437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79"/>
    <p:restoredTop sz="94688"/>
  </p:normalViewPr>
  <p:slideViewPr>
    <p:cSldViewPr snapToGrid="0">
      <p:cViewPr varScale="1">
        <p:scale>
          <a:sx n="276" d="100"/>
          <a:sy n="276" d="100"/>
        </p:scale>
        <p:origin x="1784" y="184"/>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4.xml"/><Relationship Id="rId1" Type="http://schemas.microsoft.com/office/2011/relationships/chartStyle" Target="style24.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6.xml"/><Relationship Id="rId1" Type="http://schemas.microsoft.com/office/2011/relationships/chartStyle" Target="style26.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8B17-A64B-B97C-AD111AF3923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5-8B17-A64B-B97C-AD111AF3923F}"/>
              </c:ext>
            </c:extLst>
          </c:dPt>
          <c:dPt>
            <c:idx val="2"/>
            <c:bubble3D val="0"/>
            <c:spPr>
              <a:solidFill>
                <a:schemeClr val="tx1"/>
              </a:solidFill>
              <a:ln w="19050">
                <a:solidFill>
                  <a:schemeClr val="lt1"/>
                </a:solidFill>
              </a:ln>
              <a:effectLst/>
            </c:spPr>
            <c:extLst>
              <c:ext xmlns:c16="http://schemas.microsoft.com/office/drawing/2014/chart" uri="{C3380CC4-5D6E-409C-BE32-E72D297353CC}">
                <c16:uniqueId val="{00000002-8B17-A64B-B97C-AD111AF3923F}"/>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3-8B17-A64B-B97C-AD111AF3923F}"/>
              </c:ext>
            </c:extLst>
          </c:dPt>
          <c:cat>
            <c:numRef>
              <c:f>Sheet1!$A$2:$A$5</c:f>
              <c:numCache>
                <c:formatCode>General</c:formatCode>
                <c:ptCount val="4"/>
              </c:numCache>
            </c:numRef>
          </c:cat>
          <c:val>
            <c:numRef>
              <c:f>Sheet1!$B$2:$B$5</c:f>
              <c:numCache>
                <c:formatCode>General</c:formatCode>
                <c:ptCount val="4"/>
                <c:pt idx="0">
                  <c:v>50</c:v>
                </c:pt>
                <c:pt idx="1">
                  <c:v>20</c:v>
                </c:pt>
                <c:pt idx="2">
                  <c:v>28</c:v>
                </c:pt>
                <c:pt idx="3">
                  <c:v>2</c:v>
                </c:pt>
              </c:numCache>
            </c:numRef>
          </c:val>
          <c:extLst>
            <c:ext xmlns:c16="http://schemas.microsoft.com/office/drawing/2014/chart" uri="{C3380CC4-5D6E-409C-BE32-E72D297353CC}">
              <c16:uniqueId val="{00000000-8B17-A64B-B97C-AD111AF3923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4"/>
            </a:solidFill>
            <a:ln>
              <a:noFill/>
            </a:ln>
          </c:spPr>
          <c:dPt>
            <c:idx val="0"/>
            <c:bubble3D val="0"/>
            <c:spPr>
              <a:solidFill>
                <a:schemeClr val="accent4"/>
              </a:solidFill>
              <a:ln w="19050">
                <a:noFill/>
              </a:ln>
              <a:effectLst/>
            </c:spPr>
            <c:extLst>
              <c:ext xmlns:c16="http://schemas.microsoft.com/office/drawing/2014/chart" uri="{C3380CC4-5D6E-409C-BE32-E72D297353CC}">
                <c16:uniqueId val="{00000001-1098-C542-AC13-FFA5D6DD9997}"/>
              </c:ext>
            </c:extLst>
          </c:dPt>
          <c:dPt>
            <c:idx val="1"/>
            <c:bubble3D val="0"/>
            <c:spPr>
              <a:solidFill>
                <a:schemeClr val="accent4">
                  <a:lumMod val="20000"/>
                  <a:lumOff val="80000"/>
                </a:schemeClr>
              </a:solidFill>
              <a:ln w="19050">
                <a:noFill/>
              </a:ln>
              <a:effectLst/>
            </c:spPr>
            <c:extLst>
              <c:ext xmlns:c16="http://schemas.microsoft.com/office/drawing/2014/chart" uri="{C3380CC4-5D6E-409C-BE32-E72D297353CC}">
                <c16:uniqueId val="{00000003-1098-C542-AC13-FFA5D6DD9997}"/>
              </c:ext>
            </c:extLst>
          </c:dPt>
          <c:cat>
            <c:numRef>
              <c:f>Sheet1!$A$2:$A$3</c:f>
              <c:numCache>
                <c:formatCode>General</c:formatCode>
                <c:ptCount val="2"/>
              </c:numCache>
            </c:numRef>
          </c:cat>
          <c:val>
            <c:numRef>
              <c:f>Sheet1!$B$2:$B$3</c:f>
              <c:numCache>
                <c:formatCode>General</c:formatCode>
                <c:ptCount val="2"/>
                <c:pt idx="0">
                  <c:v>69</c:v>
                </c:pt>
                <c:pt idx="1">
                  <c:v>31</c:v>
                </c:pt>
              </c:numCache>
            </c:numRef>
          </c:val>
          <c:extLst>
            <c:ext xmlns:c16="http://schemas.microsoft.com/office/drawing/2014/chart" uri="{C3380CC4-5D6E-409C-BE32-E72D297353CC}">
              <c16:uniqueId val="{00000004-1098-C542-AC13-FFA5D6DD999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2-7841-DA4B-94E7-42AD2DD708A9}"/>
              </c:ext>
            </c:extLst>
          </c:dPt>
          <c:dPt>
            <c:idx val="1"/>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3-7841-DA4B-94E7-42AD2DD708A9}"/>
              </c:ext>
            </c:extLst>
          </c:dPt>
          <c:cat>
            <c:strRef>
              <c:f>Sheet1!$A$2:$A$3</c:f>
              <c:strCache>
                <c:ptCount val="2"/>
                <c:pt idx="0">
                  <c:v>1st Qtr</c:v>
                </c:pt>
                <c:pt idx="1">
                  <c:v>2nd Qtr</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0-7841-DA4B-94E7-42AD2DD708A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2-7841-DA4B-94E7-42AD2DD708A9}"/>
              </c:ext>
            </c:extLst>
          </c:dPt>
          <c:dPt>
            <c:idx val="1"/>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3-7841-DA4B-94E7-42AD2DD708A9}"/>
              </c:ext>
            </c:extLst>
          </c:dPt>
          <c:cat>
            <c:strRef>
              <c:f>Sheet1!$A$2:$A$3</c:f>
              <c:strCache>
                <c:ptCount val="2"/>
                <c:pt idx="0">
                  <c:v>1st Qtr</c:v>
                </c:pt>
                <c:pt idx="1">
                  <c:v>2nd Qtr</c:v>
                </c:pt>
              </c:strCache>
            </c:strRef>
          </c:cat>
          <c:val>
            <c:numRef>
              <c:f>Sheet1!$B$2:$B$3</c:f>
              <c:numCache>
                <c:formatCode>General</c:formatCode>
                <c:ptCount val="2"/>
                <c:pt idx="0">
                  <c:v>37</c:v>
                </c:pt>
                <c:pt idx="1">
                  <c:v>63</c:v>
                </c:pt>
              </c:numCache>
            </c:numRef>
          </c:val>
          <c:extLst>
            <c:ext xmlns:c16="http://schemas.microsoft.com/office/drawing/2014/chart" uri="{C3380CC4-5D6E-409C-BE32-E72D297353CC}">
              <c16:uniqueId val="{00000000-7841-DA4B-94E7-42AD2DD708A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2-7841-DA4B-94E7-42AD2DD708A9}"/>
              </c:ext>
            </c:extLst>
          </c:dPt>
          <c:dPt>
            <c:idx val="1"/>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3-7841-DA4B-94E7-42AD2DD708A9}"/>
              </c:ext>
            </c:extLst>
          </c:dPt>
          <c:cat>
            <c:strRef>
              <c:f>Sheet1!$A$2:$A$3</c:f>
              <c:strCache>
                <c:ptCount val="2"/>
                <c:pt idx="0">
                  <c:v>1st Qtr</c:v>
                </c:pt>
                <c:pt idx="1">
                  <c:v>2nd Qtr</c:v>
                </c:pt>
              </c:strCache>
            </c:strRef>
          </c:cat>
          <c:val>
            <c:numRef>
              <c:f>Sheet1!$B$2:$B$3</c:f>
              <c:numCache>
                <c:formatCode>General</c:formatCode>
                <c:ptCount val="2"/>
                <c:pt idx="0">
                  <c:v>31</c:v>
                </c:pt>
                <c:pt idx="1">
                  <c:v>69</c:v>
                </c:pt>
              </c:numCache>
            </c:numRef>
          </c:val>
          <c:extLst>
            <c:ext xmlns:c16="http://schemas.microsoft.com/office/drawing/2014/chart" uri="{C3380CC4-5D6E-409C-BE32-E72D297353CC}">
              <c16:uniqueId val="{00000000-7841-DA4B-94E7-42AD2DD708A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7841-DA4B-94E7-42AD2DD708A9}"/>
              </c:ext>
            </c:extLst>
          </c:dPt>
          <c:dPt>
            <c:idx val="1"/>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3-7841-DA4B-94E7-42AD2DD708A9}"/>
              </c:ext>
            </c:extLst>
          </c:dPt>
          <c:cat>
            <c:strRef>
              <c:f>Sheet1!$A$2:$A$3</c:f>
              <c:strCache>
                <c:ptCount val="2"/>
                <c:pt idx="0">
                  <c:v>1st Qtr</c:v>
                </c:pt>
                <c:pt idx="1">
                  <c:v>2nd Qtr</c:v>
                </c:pt>
              </c:strCache>
            </c:strRef>
          </c:cat>
          <c:val>
            <c:numRef>
              <c:f>Sheet1!$B$2:$B$3</c:f>
              <c:numCache>
                <c:formatCode>General</c:formatCode>
                <c:ptCount val="2"/>
                <c:pt idx="0">
                  <c:v>41</c:v>
                </c:pt>
                <c:pt idx="1">
                  <c:v>59</c:v>
                </c:pt>
              </c:numCache>
            </c:numRef>
          </c:val>
          <c:extLst>
            <c:ext xmlns:c16="http://schemas.microsoft.com/office/drawing/2014/chart" uri="{C3380CC4-5D6E-409C-BE32-E72D297353CC}">
              <c16:uniqueId val="{00000000-7841-DA4B-94E7-42AD2DD708A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tx2"/>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105-4136-81B5-133653162F7B}"/>
              </c:ext>
            </c:extLst>
          </c:dPt>
          <c:dPt>
            <c:idx val="1"/>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3-E105-4136-81B5-133653162F7B}"/>
              </c:ext>
            </c:extLst>
          </c:dPt>
          <c:cat>
            <c:strRef>
              <c:f>Sheet1!$A$2:$A$3</c:f>
              <c:strCache>
                <c:ptCount val="2"/>
                <c:pt idx="0">
                  <c:v>1st Qtr</c:v>
                </c:pt>
                <c:pt idx="1">
                  <c:v>2nd Qtr</c:v>
                </c:pt>
              </c:strCache>
            </c:strRef>
          </c:cat>
          <c:val>
            <c:numRef>
              <c:f>Sheet1!$B$2:$B$3</c:f>
              <c:numCache>
                <c:formatCode>General</c:formatCode>
                <c:ptCount val="2"/>
                <c:pt idx="0">
                  <c:v>15</c:v>
                </c:pt>
                <c:pt idx="1">
                  <c:v>85</c:v>
                </c:pt>
              </c:numCache>
            </c:numRef>
          </c:val>
          <c:extLst>
            <c:ext xmlns:c16="http://schemas.microsoft.com/office/drawing/2014/chart" uri="{C3380CC4-5D6E-409C-BE32-E72D297353CC}">
              <c16:uniqueId val="{00000004-E105-4136-81B5-133653162F7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3">
                <a:lumMod val="20000"/>
                <a:lumOff val="80000"/>
              </a:schemeClr>
            </a:solidFill>
          </c:spPr>
          <c:dPt>
            <c:idx val="0"/>
            <c:bubble3D val="0"/>
            <c:spPr>
              <a:solidFill>
                <a:schemeClr val="accent3"/>
              </a:solidFill>
              <a:ln w="19050">
                <a:solidFill>
                  <a:schemeClr val="lt1"/>
                </a:solidFill>
              </a:ln>
              <a:effectLst/>
            </c:spPr>
            <c:extLst>
              <c:ext xmlns:c16="http://schemas.microsoft.com/office/drawing/2014/chart" uri="{C3380CC4-5D6E-409C-BE32-E72D297353CC}">
                <c16:uniqueId val="{00000002-7841-DA4B-94E7-42AD2DD708A9}"/>
              </c:ext>
            </c:extLst>
          </c:dPt>
          <c:dPt>
            <c:idx val="1"/>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3-7841-DA4B-94E7-42AD2DD708A9}"/>
              </c:ext>
            </c:extLst>
          </c:dPt>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0-7841-DA4B-94E7-42AD2DD708A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2-7841-DA4B-94E7-42AD2DD708A9}"/>
              </c:ext>
            </c:extLst>
          </c:dPt>
          <c:dPt>
            <c:idx val="1"/>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3-7841-DA4B-94E7-42AD2DD708A9}"/>
              </c:ext>
            </c:extLst>
          </c:dPt>
          <c:cat>
            <c:strRef>
              <c:f>Sheet1!$A$2:$A$3</c:f>
              <c:strCache>
                <c:ptCount val="2"/>
                <c:pt idx="0">
                  <c:v>1st Qtr</c:v>
                </c:pt>
                <c:pt idx="1">
                  <c:v>2nd Qtr</c:v>
                </c:pt>
              </c:strCache>
            </c:strRef>
          </c:cat>
          <c:val>
            <c:numRef>
              <c:f>Sheet1!$B$2:$B$3</c:f>
              <c:numCache>
                <c:formatCode>General</c:formatCode>
                <c:ptCount val="2"/>
                <c:pt idx="0">
                  <c:v>19</c:v>
                </c:pt>
                <c:pt idx="1">
                  <c:v>81</c:v>
                </c:pt>
              </c:numCache>
            </c:numRef>
          </c:val>
          <c:extLst>
            <c:ext xmlns:c16="http://schemas.microsoft.com/office/drawing/2014/chart" uri="{C3380CC4-5D6E-409C-BE32-E72D297353CC}">
              <c16:uniqueId val="{00000000-7841-DA4B-94E7-42AD2DD708A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5">
                <a:lumMod val="10000"/>
                <a:lumOff val="90000"/>
              </a:schemeClr>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2-7841-DA4B-94E7-42AD2DD708A9}"/>
              </c:ext>
            </c:extLst>
          </c:dPt>
          <c:dPt>
            <c:idx val="1"/>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3-7841-DA4B-94E7-42AD2DD708A9}"/>
              </c:ext>
            </c:extLst>
          </c:dPt>
          <c:cat>
            <c:strRef>
              <c:f>Sheet1!$A$2:$A$3</c:f>
              <c:strCache>
                <c:ptCount val="2"/>
                <c:pt idx="0">
                  <c:v>1st Qtr</c:v>
                </c:pt>
                <c:pt idx="1">
                  <c:v>2nd Qtr</c:v>
                </c:pt>
              </c:strCache>
            </c:strRef>
          </c:cat>
          <c:val>
            <c:numRef>
              <c:f>Sheet1!$B$2:$B$3</c:f>
              <c:numCache>
                <c:formatCode>General</c:formatCode>
                <c:ptCount val="2"/>
                <c:pt idx="0">
                  <c:v>10</c:v>
                </c:pt>
                <c:pt idx="1">
                  <c:v>90</c:v>
                </c:pt>
              </c:numCache>
            </c:numRef>
          </c:val>
          <c:extLst>
            <c:ext xmlns:c16="http://schemas.microsoft.com/office/drawing/2014/chart" uri="{C3380CC4-5D6E-409C-BE32-E72D297353CC}">
              <c16:uniqueId val="{00000000-7841-DA4B-94E7-42AD2DD708A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3"/>
            </a:solidFill>
            <a:ln>
              <a:noFill/>
            </a:ln>
          </c:spPr>
          <c:dPt>
            <c:idx val="0"/>
            <c:bubble3D val="0"/>
            <c:spPr>
              <a:gradFill>
                <a:gsLst>
                  <a:gs pos="75000">
                    <a:schemeClr val="accent3"/>
                  </a:gs>
                  <a:gs pos="50000">
                    <a:schemeClr val="accent1"/>
                  </a:gs>
                  <a:gs pos="25000">
                    <a:schemeClr val="tx2"/>
                  </a:gs>
                  <a:gs pos="0">
                    <a:schemeClr val="tx1"/>
                  </a:gs>
                  <a:gs pos="100000">
                    <a:schemeClr val="accent2"/>
                  </a:gs>
                </a:gsLst>
                <a:lin ang="5400000" scaled="0"/>
              </a:gradFill>
              <a:ln w="19050">
                <a:noFill/>
              </a:ln>
              <a:effectLst/>
            </c:spPr>
            <c:extLst>
              <c:ext xmlns:c16="http://schemas.microsoft.com/office/drawing/2014/chart" uri="{C3380CC4-5D6E-409C-BE32-E72D297353CC}">
                <c16:uniqueId val="{00000001-B02E-E249-AA91-CBBACAD241A7}"/>
              </c:ext>
            </c:extLst>
          </c:dPt>
          <c:dPt>
            <c:idx val="1"/>
            <c:bubble3D val="0"/>
            <c:spPr>
              <a:solidFill>
                <a:schemeClr val="accent4">
                  <a:lumMod val="20000"/>
                  <a:lumOff val="80000"/>
                </a:schemeClr>
              </a:solidFill>
              <a:ln w="19050">
                <a:noFill/>
              </a:ln>
              <a:effectLst/>
            </c:spPr>
            <c:extLst>
              <c:ext xmlns:c16="http://schemas.microsoft.com/office/drawing/2014/chart" uri="{C3380CC4-5D6E-409C-BE32-E72D297353CC}">
                <c16:uniqueId val="{00000003-B02E-E249-AA91-CBBACAD241A7}"/>
              </c:ext>
            </c:extLst>
          </c:dPt>
          <c:dPt>
            <c:idx val="2"/>
            <c:bubble3D val="0"/>
            <c:spPr>
              <a:solidFill>
                <a:schemeClr val="accent3"/>
              </a:solidFill>
              <a:ln w="19050">
                <a:noFill/>
              </a:ln>
              <a:effectLst/>
            </c:spPr>
            <c:extLst>
              <c:ext xmlns:c16="http://schemas.microsoft.com/office/drawing/2014/chart" uri="{C3380CC4-5D6E-409C-BE32-E72D297353CC}">
                <c16:uniqueId val="{00000005-D63A-40B5-9311-58979B384B07}"/>
              </c:ext>
            </c:extLst>
          </c:dPt>
          <c:cat>
            <c:numRef>
              <c:f>Sheet1!$A$2:$A$4</c:f>
              <c:numCache>
                <c:formatCode>General</c:formatCode>
                <c:ptCount val="3"/>
              </c:numCache>
            </c:numRef>
          </c:cat>
          <c:val>
            <c:numRef>
              <c:f>Sheet1!$B$2:$B$4</c:f>
              <c:numCache>
                <c:formatCode>General</c:formatCode>
                <c:ptCount val="3"/>
                <c:pt idx="0">
                  <c:v>41</c:v>
                </c:pt>
                <c:pt idx="1">
                  <c:v>59</c:v>
                </c:pt>
              </c:numCache>
            </c:numRef>
          </c:val>
          <c:extLst>
            <c:ext xmlns:c16="http://schemas.microsoft.com/office/drawing/2014/chart" uri="{C3380CC4-5D6E-409C-BE32-E72D297353CC}">
              <c16:uniqueId val="{00000004-B02E-E249-AA91-CBBACAD241A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315792503084277E-2"/>
          <c:y val="0"/>
          <c:w val="0.96783625360734149"/>
          <c:h val="0.9898901593021695"/>
        </c:manualLayout>
      </c:layout>
      <c:barChart>
        <c:barDir val="col"/>
        <c:grouping val="clustered"/>
        <c:varyColors val="0"/>
        <c:ser>
          <c:idx val="0"/>
          <c:order val="0"/>
          <c:tx>
            <c:strRef>
              <c:f>Sheet1!$B$1</c:f>
              <c:strCache>
                <c:ptCount val="1"/>
                <c:pt idx="0">
                  <c:v>Q4</c:v>
                </c:pt>
              </c:strCache>
            </c:strRef>
          </c:tx>
          <c:spPr>
            <a:solidFill>
              <a:schemeClr val="accent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1-9F28-0C4D-B56D-630678078267}"/>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9F28-0C4D-B56D-630678078267}"/>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9F28-0C4D-B56D-630678078267}"/>
              </c:ext>
            </c:extLst>
          </c:dPt>
          <c:dPt>
            <c:idx val="4"/>
            <c:invertIfNegative val="0"/>
            <c:bubble3D val="0"/>
            <c:spPr>
              <a:solidFill>
                <a:schemeClr val="tx1"/>
              </a:solidFill>
              <a:ln>
                <a:noFill/>
              </a:ln>
              <a:effectLst/>
            </c:spPr>
            <c:extLst>
              <c:ext xmlns:c16="http://schemas.microsoft.com/office/drawing/2014/chart" uri="{C3380CC4-5D6E-409C-BE32-E72D297353CC}">
                <c16:uniqueId val="{00000007-9F28-0C4D-B56D-630678078267}"/>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9-9F28-0C4D-B56D-630678078267}"/>
              </c:ext>
            </c:extLst>
          </c:dPt>
          <c:dLbls>
            <c:dLbl>
              <c:idx val="0"/>
              <c:layout>
                <c:manualLayout>
                  <c:x val="-6.7007030913766285E-18"/>
                  <c:y val="3.6372349758806453E-2"/>
                </c:manualLayout>
              </c:layout>
              <c:tx>
                <c:rich>
                  <a:bodyPr/>
                  <a:lstStyle/>
                  <a:p>
                    <a:fld id="{A01856C3-5887-C14C-B562-39E31050EF92}" type="VALUE">
                      <a:rPr lang="en-US" sz="1300" smtClean="0"/>
                      <a:pPr/>
                      <a:t>[VALUE]</a:t>
                    </a:fld>
                    <a:r>
                      <a:rPr lang="en-US" sz="1300"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F28-0C4D-B56D-630678078267}"/>
                </c:ext>
              </c:extLst>
            </c:dLbl>
            <c:dLbl>
              <c:idx val="1"/>
              <c:layout>
                <c:manualLayout>
                  <c:x val="-2.6802812365506514E-17"/>
                  <c:y val="2.4248233172537634E-2"/>
                </c:manualLayout>
              </c:layout>
              <c:tx>
                <c:rich>
                  <a:bodyPr/>
                  <a:lstStyle/>
                  <a:p>
                    <a:fld id="{DF2FE247-2457-3042-BB19-3FFF3A582EF1}"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F28-0C4D-B56D-630678078267}"/>
                </c:ext>
              </c:extLst>
            </c:dLbl>
            <c:dLbl>
              <c:idx val="2"/>
              <c:layout>
                <c:manualLayout>
                  <c:x val="0"/>
                  <c:y val="3.6372349758806453E-2"/>
                </c:manualLayout>
              </c:layout>
              <c:tx>
                <c:rich>
                  <a:bodyPr/>
                  <a:lstStyle/>
                  <a:p>
                    <a:fld id="{AEF2AE17-E515-374B-AD3E-235BDD8CB967}"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F28-0C4D-B56D-630678078267}"/>
                </c:ext>
              </c:extLst>
            </c:dLbl>
            <c:dLbl>
              <c:idx val="3"/>
              <c:layout>
                <c:manualLayout>
                  <c:x val="0"/>
                  <c:y val="3.6372349758806453E-2"/>
                </c:manualLayout>
              </c:layout>
              <c:tx>
                <c:rich>
                  <a:bodyPr/>
                  <a:lstStyle/>
                  <a:p>
                    <a:fld id="{EF879CD8-905F-D74C-803F-3C3BD0C107F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9F28-0C4D-B56D-630678078267}"/>
                </c:ext>
              </c:extLst>
            </c:dLbl>
            <c:dLbl>
              <c:idx val="4"/>
              <c:layout>
                <c:manualLayout>
                  <c:x val="0"/>
                  <c:y val="3.6372349758806426E-2"/>
                </c:manualLayout>
              </c:layout>
              <c:tx>
                <c:rich>
                  <a:bodyPr/>
                  <a:lstStyle/>
                  <a:p>
                    <a:fld id="{53F4535F-4A3B-604D-8F8C-9E7389648A18}"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F28-0C4D-B56D-630678078267}"/>
                </c:ext>
              </c:extLst>
            </c:dLbl>
            <c:dLbl>
              <c:idx val="5"/>
              <c:tx>
                <c:rich>
                  <a:bodyPr/>
                  <a:lstStyle/>
                  <a:p>
                    <a:fld id="{D9884626-FF9A-3542-889A-6C50651FDE80}"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F28-0C4D-B56D-630678078267}"/>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accent4"/>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Flanders</c:v>
                </c:pt>
                <c:pt idx="1">
                  <c:v>Flanders</c:v>
                </c:pt>
                <c:pt idx="2">
                  <c:v>Brussels</c:v>
                </c:pt>
                <c:pt idx="3">
                  <c:v>Wallonia</c:v>
                </c:pt>
              </c:strCache>
            </c:strRef>
          </c:cat>
          <c:val>
            <c:numRef>
              <c:f>Sheet1!$B$2:$B$7</c:f>
              <c:numCache>
                <c:formatCode>General</c:formatCode>
                <c:ptCount val="6"/>
                <c:pt idx="0">
                  <c:v>30</c:v>
                </c:pt>
                <c:pt idx="1">
                  <c:v>32</c:v>
                </c:pt>
                <c:pt idx="2">
                  <c:v>27</c:v>
                </c:pt>
                <c:pt idx="3">
                  <c:v>33</c:v>
                </c:pt>
              </c:numCache>
            </c:numRef>
          </c:val>
          <c:extLst>
            <c:ext xmlns:c16="http://schemas.microsoft.com/office/drawing/2014/chart" uri="{C3380CC4-5D6E-409C-BE32-E72D297353CC}">
              <c16:uniqueId val="{0000000B-9F28-0C4D-B56D-630678078267}"/>
            </c:ext>
          </c:extLst>
        </c:ser>
        <c:ser>
          <c:idx val="1"/>
          <c:order val="1"/>
          <c:tx>
            <c:strRef>
              <c:f>Sheet1!$C$1</c:f>
              <c:strCache>
                <c:ptCount val="1"/>
                <c:pt idx="0">
                  <c:v>Q3</c:v>
                </c:pt>
              </c:strCache>
            </c:strRef>
          </c:tx>
          <c:spPr>
            <a:solidFill>
              <a:schemeClr val="tx1"/>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D-9F28-0C4D-B56D-630678078267}"/>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F-9F28-0C4D-B56D-630678078267}"/>
              </c:ext>
            </c:extLst>
          </c:dPt>
          <c:dPt>
            <c:idx val="3"/>
            <c:invertIfNegative val="0"/>
            <c:bubble3D val="0"/>
            <c:spPr>
              <a:solidFill>
                <a:schemeClr val="accent1"/>
              </a:solidFill>
              <a:ln>
                <a:noFill/>
              </a:ln>
              <a:effectLst/>
            </c:spPr>
            <c:extLst>
              <c:ext xmlns:c16="http://schemas.microsoft.com/office/drawing/2014/chart" uri="{C3380CC4-5D6E-409C-BE32-E72D297353CC}">
                <c16:uniqueId val="{00000011-9F28-0C4D-B56D-630678078267}"/>
              </c:ext>
            </c:extLst>
          </c:dPt>
          <c:dPt>
            <c:idx val="5"/>
            <c:invertIfNegative val="0"/>
            <c:bubble3D val="0"/>
            <c:spPr>
              <a:solidFill>
                <a:schemeClr val="accent3"/>
              </a:solidFill>
              <a:ln>
                <a:noFill/>
              </a:ln>
              <a:effectLst/>
            </c:spPr>
            <c:extLst>
              <c:ext xmlns:c16="http://schemas.microsoft.com/office/drawing/2014/chart" uri="{C3380CC4-5D6E-409C-BE32-E72D297353CC}">
                <c16:uniqueId val="{00000013-9F28-0C4D-B56D-630678078267}"/>
              </c:ext>
            </c:extLst>
          </c:dPt>
          <c:dLbls>
            <c:dLbl>
              <c:idx val="0"/>
              <c:layout>
                <c:manualLayout>
                  <c:x val="-1.3401406182753257E-17"/>
                  <c:y val="3.6372349758806398E-2"/>
                </c:manualLayout>
              </c:layout>
              <c:tx>
                <c:rich>
                  <a:bodyPr/>
                  <a:lstStyle/>
                  <a:p>
                    <a:fld id="{2227BB37-D493-5B45-BBD3-660D25794B66}"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9F28-0C4D-B56D-630678078267}"/>
                </c:ext>
              </c:extLst>
            </c:dLbl>
            <c:dLbl>
              <c:idx val="1"/>
              <c:layout>
                <c:manualLayout>
                  <c:x val="0"/>
                  <c:y val="3.6372349758806453E-2"/>
                </c:manualLayout>
              </c:layout>
              <c:tx>
                <c:rich>
                  <a:bodyPr/>
                  <a:lstStyle/>
                  <a:p>
                    <a:fld id="{603D6CE8-62A1-4E4A-8B9A-62C82DBA133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9F28-0C4D-B56D-630678078267}"/>
                </c:ext>
              </c:extLst>
            </c:dLbl>
            <c:dLbl>
              <c:idx val="2"/>
              <c:layout>
                <c:manualLayout>
                  <c:x val="-5.3605624731013028E-17"/>
                  <c:y val="2.4248233172537634E-2"/>
                </c:manualLayout>
              </c:layout>
              <c:tx>
                <c:rich>
                  <a:bodyPr/>
                  <a:lstStyle/>
                  <a:p>
                    <a:fld id="{6B09A944-4F37-9345-984C-6AF041249E48}"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9F28-0C4D-B56D-630678078267}"/>
                </c:ext>
              </c:extLst>
            </c:dLbl>
            <c:dLbl>
              <c:idx val="3"/>
              <c:layout>
                <c:manualLayout>
                  <c:x val="0"/>
                  <c:y val="2.4248233172537523E-2"/>
                </c:manualLayout>
              </c:layout>
              <c:tx>
                <c:rich>
                  <a:bodyPr/>
                  <a:lstStyle/>
                  <a:p>
                    <a:fld id="{529411AE-F184-1949-8DF3-6E1125515460}"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9F28-0C4D-B56D-630678078267}"/>
                </c:ext>
              </c:extLst>
            </c:dLbl>
            <c:dLbl>
              <c:idx val="4"/>
              <c:layout>
                <c:manualLayout>
                  <c:x val="0"/>
                  <c:y val="4.8496466345075269E-2"/>
                </c:manualLayout>
              </c:layout>
              <c:tx>
                <c:rich>
                  <a:bodyPr/>
                  <a:lstStyle/>
                  <a:p>
                    <a:fld id="{1FA2AAFC-6197-8C43-ACFD-979F0333709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9F28-0C4D-B56D-630678078267}"/>
                </c:ext>
              </c:extLst>
            </c:dLbl>
            <c:dLbl>
              <c:idx val="5"/>
              <c:tx>
                <c:rich>
                  <a:bodyPr/>
                  <a:lstStyle/>
                  <a:p>
                    <a:fld id="{2623E554-5D12-714E-AACA-E8109E3586B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9F28-0C4D-B56D-63067807826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4"/>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Flanders</c:v>
                </c:pt>
                <c:pt idx="1">
                  <c:v>Flanders</c:v>
                </c:pt>
                <c:pt idx="2">
                  <c:v>Brussels</c:v>
                </c:pt>
                <c:pt idx="3">
                  <c:v>Wallonia</c:v>
                </c:pt>
              </c:strCache>
            </c:strRef>
          </c:cat>
          <c:val>
            <c:numRef>
              <c:f>Sheet1!$C$2:$C$7</c:f>
              <c:numCache>
                <c:formatCode>General</c:formatCode>
                <c:ptCount val="6"/>
                <c:pt idx="0">
                  <c:v>14</c:v>
                </c:pt>
                <c:pt idx="1">
                  <c:v>11</c:v>
                </c:pt>
                <c:pt idx="2">
                  <c:v>17</c:v>
                </c:pt>
                <c:pt idx="3">
                  <c:v>17</c:v>
                </c:pt>
              </c:numCache>
            </c:numRef>
          </c:val>
          <c:extLst>
            <c:ext xmlns:c16="http://schemas.microsoft.com/office/drawing/2014/chart" uri="{C3380CC4-5D6E-409C-BE32-E72D297353CC}">
              <c16:uniqueId val="{00000016-9F28-0C4D-B56D-630678078267}"/>
            </c:ext>
          </c:extLst>
        </c:ser>
        <c:dLbls>
          <c:dLblPos val="inEnd"/>
          <c:showLegendKey val="0"/>
          <c:showVal val="1"/>
          <c:showCatName val="0"/>
          <c:showSerName val="0"/>
          <c:showPercent val="0"/>
          <c:showBubbleSize val="0"/>
        </c:dLbls>
        <c:gapWidth val="200"/>
        <c:overlap val="-9"/>
        <c:axId val="102493199"/>
        <c:axId val="102508159"/>
      </c:barChart>
      <c:catAx>
        <c:axId val="102493199"/>
        <c:scaling>
          <c:orientation val="minMax"/>
        </c:scaling>
        <c:delete val="1"/>
        <c:axPos val="b"/>
        <c:numFmt formatCode="General" sourceLinked="1"/>
        <c:majorTickMark val="none"/>
        <c:minorTickMark val="none"/>
        <c:tickLblPos val="nextTo"/>
        <c:crossAx val="102508159"/>
        <c:crosses val="autoZero"/>
        <c:auto val="1"/>
        <c:lblAlgn val="ctr"/>
        <c:lblOffset val="100"/>
        <c:noMultiLvlLbl val="0"/>
      </c:catAx>
      <c:valAx>
        <c:axId val="102508159"/>
        <c:scaling>
          <c:orientation val="minMax"/>
        </c:scaling>
        <c:delete val="1"/>
        <c:axPos val="l"/>
        <c:numFmt formatCode="General" sourceLinked="1"/>
        <c:majorTickMark val="none"/>
        <c:minorTickMark val="none"/>
        <c:tickLblPos val="nextTo"/>
        <c:crossAx val="10249319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South/Central America</c:v>
                </c:pt>
              </c:strCache>
            </c:strRef>
          </c:tx>
          <c:spPr>
            <a:solidFill>
              <a:schemeClr val="accent1"/>
            </a:solidFill>
            <a:ln>
              <a:noFill/>
            </a:ln>
            <a:effectLst/>
          </c:spPr>
          <c:invertIfNegative val="0"/>
          <c:cat>
            <c:strRef>
              <c:f>Sheet1!$A$2:$A$5</c:f>
              <c:strCache>
                <c:ptCount val="4"/>
                <c:pt idx="0">
                  <c:v>Offer Training, Skills Dvelopment or Mentoring</c:v>
                </c:pt>
                <c:pt idx="1">
                  <c:v>Increased Wages</c:v>
                </c:pt>
                <c:pt idx="2">
                  <c:v>Offer More Flexible Working Locations</c:v>
                </c:pt>
                <c:pt idx="3">
                  <c:v>Lower Job Skills or Experience Requirements</c:v>
                </c:pt>
              </c:strCache>
            </c:strRef>
          </c:cat>
          <c:val>
            <c:numRef>
              <c:f>Sheet1!$B$2:$B$5</c:f>
              <c:numCache>
                <c:formatCode>General</c:formatCode>
                <c:ptCount val="4"/>
                <c:pt idx="0">
                  <c:v>30</c:v>
                </c:pt>
                <c:pt idx="1">
                  <c:v>19</c:v>
                </c:pt>
                <c:pt idx="2">
                  <c:v>18</c:v>
                </c:pt>
                <c:pt idx="3">
                  <c:v>13</c:v>
                </c:pt>
              </c:numCache>
            </c:numRef>
          </c:val>
          <c:extLst>
            <c:ext xmlns:c16="http://schemas.microsoft.com/office/drawing/2014/chart" uri="{C3380CC4-5D6E-409C-BE32-E72D297353CC}">
              <c16:uniqueId val="{00000000-B56A-8846-B0E4-960A1A97E5C1}"/>
            </c:ext>
          </c:extLst>
        </c:ser>
        <c:ser>
          <c:idx val="1"/>
          <c:order val="1"/>
          <c:tx>
            <c:strRef>
              <c:f>Sheet1!$C$1</c:f>
              <c:strCache>
                <c:ptCount val="1"/>
                <c:pt idx="0">
                  <c:v>EMEA</c:v>
                </c:pt>
              </c:strCache>
            </c:strRef>
          </c:tx>
          <c:spPr>
            <a:solidFill>
              <a:schemeClr val="accent2"/>
            </a:solidFill>
            <a:ln>
              <a:noFill/>
            </a:ln>
            <a:effectLst/>
          </c:spPr>
          <c:invertIfNegative val="0"/>
          <c:cat>
            <c:strRef>
              <c:f>Sheet1!$A$2:$A$5</c:f>
              <c:strCache>
                <c:ptCount val="4"/>
                <c:pt idx="0">
                  <c:v>Offer Training, Skills Dvelopment or Mentoring</c:v>
                </c:pt>
                <c:pt idx="1">
                  <c:v>Increased Wages</c:v>
                </c:pt>
                <c:pt idx="2">
                  <c:v>Offer More Flexible Working Locations</c:v>
                </c:pt>
                <c:pt idx="3">
                  <c:v>Lower Job Skills or Experience Requirements</c:v>
                </c:pt>
              </c:strCache>
            </c:strRef>
          </c:cat>
          <c:val>
            <c:numRef>
              <c:f>Sheet1!$C$2:$C$5</c:f>
              <c:numCache>
                <c:formatCode>General</c:formatCode>
                <c:ptCount val="4"/>
                <c:pt idx="0">
                  <c:v>43</c:v>
                </c:pt>
                <c:pt idx="1">
                  <c:v>32</c:v>
                </c:pt>
                <c:pt idx="2">
                  <c:v>30</c:v>
                </c:pt>
                <c:pt idx="3">
                  <c:v>21</c:v>
                </c:pt>
              </c:numCache>
            </c:numRef>
          </c:val>
          <c:extLst>
            <c:ext xmlns:c16="http://schemas.microsoft.com/office/drawing/2014/chart" uri="{C3380CC4-5D6E-409C-BE32-E72D297353CC}">
              <c16:uniqueId val="{00000001-B56A-8846-B0E4-960A1A97E5C1}"/>
            </c:ext>
          </c:extLst>
        </c:ser>
        <c:ser>
          <c:idx val="2"/>
          <c:order val="2"/>
          <c:tx>
            <c:strRef>
              <c:f>Sheet1!$D$1</c:f>
              <c:strCache>
                <c:ptCount val="1"/>
                <c:pt idx="0">
                  <c:v>North America</c:v>
                </c:pt>
              </c:strCache>
            </c:strRef>
          </c:tx>
          <c:spPr>
            <a:solidFill>
              <a:schemeClr val="accent3"/>
            </a:solidFill>
            <a:ln>
              <a:noFill/>
            </a:ln>
            <a:effectLst/>
          </c:spPr>
          <c:invertIfNegative val="0"/>
          <c:cat>
            <c:strRef>
              <c:f>Sheet1!$A$2:$A$5</c:f>
              <c:strCache>
                <c:ptCount val="4"/>
                <c:pt idx="0">
                  <c:v>Offer Training, Skills Dvelopment or Mentoring</c:v>
                </c:pt>
                <c:pt idx="1">
                  <c:v>Increased Wages</c:v>
                </c:pt>
                <c:pt idx="2">
                  <c:v>Offer More Flexible Working Locations</c:v>
                </c:pt>
                <c:pt idx="3">
                  <c:v>Lower Job Skills or Experience Requirements</c:v>
                </c:pt>
              </c:strCache>
            </c:strRef>
          </c:cat>
          <c:val>
            <c:numRef>
              <c:f>Sheet1!$D$2:$D$5</c:f>
              <c:numCache>
                <c:formatCode>General</c:formatCode>
                <c:ptCount val="4"/>
                <c:pt idx="0">
                  <c:v>39</c:v>
                </c:pt>
                <c:pt idx="1">
                  <c:v>38</c:v>
                </c:pt>
                <c:pt idx="2">
                  <c:v>31</c:v>
                </c:pt>
                <c:pt idx="3">
                  <c:v>19</c:v>
                </c:pt>
              </c:numCache>
            </c:numRef>
          </c:val>
          <c:extLst>
            <c:ext xmlns:c16="http://schemas.microsoft.com/office/drawing/2014/chart" uri="{C3380CC4-5D6E-409C-BE32-E72D297353CC}">
              <c16:uniqueId val="{00000002-B56A-8846-B0E4-960A1A97E5C1}"/>
            </c:ext>
          </c:extLst>
        </c:ser>
        <c:ser>
          <c:idx val="3"/>
          <c:order val="3"/>
          <c:tx>
            <c:strRef>
              <c:f>Sheet1!$E$1</c:f>
              <c:strCache>
                <c:ptCount val="1"/>
                <c:pt idx="0">
                  <c:v>APAC</c:v>
                </c:pt>
              </c:strCache>
            </c:strRef>
          </c:tx>
          <c:spPr>
            <a:solidFill>
              <a:schemeClr val="tx2"/>
            </a:solidFill>
            <a:ln>
              <a:noFill/>
            </a:ln>
            <a:effectLst/>
          </c:spPr>
          <c:invertIfNegative val="0"/>
          <c:cat>
            <c:strRef>
              <c:f>Sheet1!$A$2:$A$5</c:f>
              <c:strCache>
                <c:ptCount val="4"/>
                <c:pt idx="0">
                  <c:v>Offer Training, Skills Dvelopment or Mentoring</c:v>
                </c:pt>
                <c:pt idx="1">
                  <c:v>Increased Wages</c:v>
                </c:pt>
                <c:pt idx="2">
                  <c:v>Offer More Flexible Working Locations</c:v>
                </c:pt>
                <c:pt idx="3">
                  <c:v>Lower Job Skills or Experience Requirements</c:v>
                </c:pt>
              </c:strCache>
            </c:strRef>
          </c:cat>
          <c:val>
            <c:numRef>
              <c:f>Sheet1!$E$2:$E$5</c:f>
              <c:numCache>
                <c:formatCode>General</c:formatCode>
                <c:ptCount val="4"/>
                <c:pt idx="0">
                  <c:v>44</c:v>
                </c:pt>
                <c:pt idx="1">
                  <c:v>33</c:v>
                </c:pt>
                <c:pt idx="2">
                  <c:v>28</c:v>
                </c:pt>
                <c:pt idx="3">
                  <c:v>22</c:v>
                </c:pt>
              </c:numCache>
            </c:numRef>
          </c:val>
          <c:extLst>
            <c:ext xmlns:c16="http://schemas.microsoft.com/office/drawing/2014/chart" uri="{C3380CC4-5D6E-409C-BE32-E72D297353CC}">
              <c16:uniqueId val="{00000004-B56A-8846-B0E4-960A1A97E5C1}"/>
            </c:ext>
          </c:extLst>
        </c:ser>
        <c:dLbls>
          <c:showLegendKey val="0"/>
          <c:showVal val="0"/>
          <c:showCatName val="0"/>
          <c:showSerName val="0"/>
          <c:showPercent val="0"/>
          <c:showBubbleSize val="0"/>
        </c:dLbls>
        <c:gapWidth val="219"/>
        <c:overlap val="-27"/>
        <c:axId val="494589439"/>
        <c:axId val="494353903"/>
      </c:barChart>
      <c:catAx>
        <c:axId val="494589439"/>
        <c:scaling>
          <c:orientation val="minMax"/>
        </c:scaling>
        <c:delete val="1"/>
        <c:axPos val="b"/>
        <c:numFmt formatCode="General" sourceLinked="1"/>
        <c:majorTickMark val="none"/>
        <c:minorTickMark val="none"/>
        <c:tickLblPos val="nextTo"/>
        <c:crossAx val="494353903"/>
        <c:crosses val="autoZero"/>
        <c:auto val="1"/>
        <c:lblAlgn val="ctr"/>
        <c:lblOffset val="100"/>
        <c:noMultiLvlLbl val="0"/>
      </c:catAx>
      <c:valAx>
        <c:axId val="494353903"/>
        <c:scaling>
          <c:orientation val="minMax"/>
        </c:scaling>
        <c:delete val="1"/>
        <c:axPos val="l"/>
        <c:numFmt formatCode="General" sourceLinked="1"/>
        <c:majorTickMark val="none"/>
        <c:minorTickMark val="none"/>
        <c:tickLblPos val="nextTo"/>
        <c:crossAx val="49458943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65877900154455"/>
          <c:y val="5.5990566340533413E-2"/>
          <c:w val="0.63263699180239519"/>
          <c:h val="0.80937037518499255"/>
        </c:manualLayout>
      </c:layout>
      <c:barChart>
        <c:barDir val="bar"/>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10-20FE-524D-B54D-7BE7BAA2044A}"/>
              </c:ext>
            </c:extLst>
          </c:dPt>
          <c:dPt>
            <c:idx val="1"/>
            <c:invertIfNegative val="0"/>
            <c:bubble3D val="0"/>
            <c:spPr>
              <a:solidFill>
                <a:schemeClr val="accent1"/>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0FE-524D-B54D-7BE7BAA2044A}"/>
              </c:ext>
            </c:extLst>
          </c:dPt>
          <c:dPt>
            <c:idx val="2"/>
            <c:invertIfNegative val="0"/>
            <c:bubble3D val="0"/>
            <c:spPr>
              <a:solidFill>
                <a:schemeClr val="accent1"/>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0FE-524D-B54D-7BE7BAA2044A}"/>
              </c:ext>
            </c:extLst>
          </c:dPt>
          <c:dPt>
            <c:idx val="3"/>
            <c:invertIfNegative val="0"/>
            <c:bubble3D val="0"/>
            <c:spPr>
              <a:solidFill>
                <a:schemeClr val="accent1"/>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0FE-524D-B54D-7BE7BAA2044A}"/>
              </c:ext>
            </c:extLst>
          </c:dPt>
          <c:dPt>
            <c:idx val="4"/>
            <c:invertIfNegative val="0"/>
            <c:bubble3D val="0"/>
            <c:spPr>
              <a:solidFill>
                <a:schemeClr val="accent1"/>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0FE-524D-B54D-7BE7BAA2044A}"/>
              </c:ext>
            </c:extLst>
          </c:dPt>
          <c:dPt>
            <c:idx val="5"/>
            <c:invertIfNegative val="0"/>
            <c:bubble3D val="0"/>
            <c:spPr>
              <a:solidFill>
                <a:schemeClr val="accent1">
                  <a:lumMod val="20000"/>
                  <a:lumOff val="80000"/>
                </a:schemeClr>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0FE-524D-B54D-7BE7BAA2044A}"/>
              </c:ext>
            </c:extLst>
          </c:dPt>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BE"/>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Sheet1!$A$2:$A$7</c:f>
              <c:strCache>
                <c:ptCount val="6"/>
                <c:pt idx="0">
                  <c:v>Students or recent graduates 38%</c:v>
                </c:pt>
                <c:pt idx="1">
                  <c:v>Existing employees in low skilled roles 38%</c:v>
                </c:pt>
                <c:pt idx="2">
                  <c:v>Existing employees in higher skilled roles 37%</c:v>
                </c:pt>
                <c:pt idx="3">
                  <c:v>Workers over 50 years old  22%</c:v>
                </c:pt>
                <c:pt idx="4">
                  <c:v>Under-represented groups (E.G minorities) 16%</c:v>
                </c:pt>
                <c:pt idx="5">
                  <c:v>None of these groups / Don’t know   7%</c:v>
                </c:pt>
              </c:strCache>
            </c:strRef>
          </c:cat>
          <c:val>
            <c:numRef>
              <c:f>Sheet1!$B$2:$B$7</c:f>
              <c:numCache>
                <c:formatCode>0%</c:formatCode>
                <c:ptCount val="6"/>
                <c:pt idx="0">
                  <c:v>0.38</c:v>
                </c:pt>
                <c:pt idx="1">
                  <c:v>0.38</c:v>
                </c:pt>
                <c:pt idx="2">
                  <c:v>0.37</c:v>
                </c:pt>
                <c:pt idx="3">
                  <c:v>0.22</c:v>
                </c:pt>
                <c:pt idx="4">
                  <c:v>0.16</c:v>
                </c:pt>
                <c:pt idx="5">
                  <c:v>7.0000000000000007E-2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0FE-524D-B54D-7BE7BAA2044A}"/>
            </c:ext>
          </c:extLst>
        </c:ser>
        <c:dLbls>
          <c:showLegendKey val="0"/>
          <c:showVal val="0"/>
          <c:showCatName val="0"/>
          <c:showSerName val="0"/>
          <c:showPercent val="0"/>
          <c:showBubbleSize val="0"/>
        </c:dLbls>
        <c:gapWidth val="50"/>
        <c:axId val="471041352"/>
        <c:axId val="471041024"/>
      </c:barChart>
      <c:catAx>
        <c:axId val="471041352"/>
        <c:scaling>
          <c:orientation val="maxMin"/>
        </c:scaling>
        <c:delete val="1"/>
        <c:axPos val="l"/>
        <c:numFmt formatCode="General" sourceLinked="0"/>
        <c:majorTickMark val="none"/>
        <c:minorTickMark val="none"/>
        <c:tickLblPos val="nextTo"/>
        <c:crossAx val="471041024"/>
        <c:crosses val="autoZero"/>
        <c:auto val="1"/>
        <c:lblAlgn val="ctr"/>
        <c:lblOffset val="100"/>
        <c:noMultiLvlLbl val="0"/>
      </c:catAx>
      <c:valAx>
        <c:axId val="471041024"/>
        <c:scaling>
          <c:orientation val="minMax"/>
        </c:scaling>
        <c:delete val="1"/>
        <c:axPos val="t"/>
        <c:numFmt formatCode="0%" sourceLinked="0"/>
        <c:majorTickMark val="none"/>
        <c:minorTickMark val="none"/>
        <c:tickLblPos val="nextTo"/>
        <c:crossAx val="471041352"/>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c:chart>
  <c:spPr>
    <a:noFill/>
    <a:ln w="9525" cap="flat" cmpd="sng" algn="ctr">
      <a:noFill/>
      <a:prstDash val="solid"/>
    </a:ln>
    <a:effectLst/>
  </c:spPr>
  <c:txPr>
    <a:bodyPr/>
    <a:lstStyle/>
    <a:p>
      <a:pPr>
        <a:defRPr/>
      </a:pPr>
      <a:endParaRPr lang="en-B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3"/>
            </a:solidFill>
            <a:ln>
              <a:noFill/>
            </a:ln>
          </c:spPr>
          <c:dPt>
            <c:idx val="0"/>
            <c:bubble3D val="0"/>
            <c:spPr>
              <a:solidFill>
                <a:schemeClr val="tx2"/>
              </a:solidFill>
              <a:ln w="19050">
                <a:noFill/>
              </a:ln>
              <a:effectLst/>
            </c:spPr>
            <c:extLst>
              <c:ext xmlns:c16="http://schemas.microsoft.com/office/drawing/2014/chart" uri="{C3380CC4-5D6E-409C-BE32-E72D297353CC}">
                <c16:uniqueId val="{00000001-B2F3-414A-A2FC-51FF23DA0823}"/>
              </c:ext>
            </c:extLst>
          </c:dPt>
          <c:dPt>
            <c:idx val="1"/>
            <c:bubble3D val="0"/>
            <c:spPr>
              <a:solidFill>
                <a:schemeClr val="tx2">
                  <a:lumMod val="20000"/>
                  <a:lumOff val="80000"/>
                </a:schemeClr>
              </a:solidFill>
              <a:ln w="19050">
                <a:noFill/>
              </a:ln>
              <a:effectLst/>
            </c:spPr>
            <c:extLst>
              <c:ext xmlns:c16="http://schemas.microsoft.com/office/drawing/2014/chart" uri="{C3380CC4-5D6E-409C-BE32-E72D297353CC}">
                <c16:uniqueId val="{00000003-B2F3-414A-A2FC-51FF23DA0823}"/>
              </c:ext>
            </c:extLst>
          </c:dPt>
          <c:dPt>
            <c:idx val="2"/>
            <c:bubble3D val="0"/>
            <c:spPr>
              <a:solidFill>
                <a:schemeClr val="accent3"/>
              </a:solidFill>
              <a:ln w="19050">
                <a:noFill/>
              </a:ln>
              <a:effectLst/>
            </c:spPr>
            <c:extLst>
              <c:ext xmlns:c16="http://schemas.microsoft.com/office/drawing/2014/chart" uri="{C3380CC4-5D6E-409C-BE32-E72D297353CC}">
                <c16:uniqueId val="{00000005-6145-CA46-AB79-58BA66A9394B}"/>
              </c:ext>
            </c:extLst>
          </c:dPt>
          <c:cat>
            <c:numRef>
              <c:f>Sheet1!$A$2:$A$4</c:f>
              <c:numCache>
                <c:formatCode>General</c:formatCode>
                <c:ptCount val="3"/>
                <c:pt idx="1">
                  <c:v>50</c:v>
                </c:pt>
              </c:numCache>
            </c:numRef>
          </c:cat>
          <c:val>
            <c:numRef>
              <c:f>Sheet1!$B$2:$B$4</c:f>
              <c:numCache>
                <c:formatCode>General</c:formatCode>
                <c:ptCount val="3"/>
                <c:pt idx="0">
                  <c:v>50</c:v>
                </c:pt>
                <c:pt idx="1">
                  <c:v>50</c:v>
                </c:pt>
              </c:numCache>
            </c:numRef>
          </c:val>
          <c:extLst>
            <c:ext xmlns:c16="http://schemas.microsoft.com/office/drawing/2014/chart" uri="{C3380CC4-5D6E-409C-BE32-E72D297353CC}">
              <c16:uniqueId val="{00000004-B2F3-414A-A2FC-51FF23DA082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3.7850548582009667E-2"/>
          <c:y val="6.855449028894102E-2"/>
          <c:w val="0.93095818025607802"/>
          <c:h val="0.87346247827196388"/>
        </c:manualLayout>
      </c:layout>
      <c:barChart>
        <c:barDir val="bar"/>
        <c:grouping val="clustered"/>
        <c:varyColors val="0"/>
        <c:ser>
          <c:idx val="0"/>
          <c:order val="0"/>
          <c:tx>
            <c:strRef>
              <c:f>Sheet1!$B$1</c:f>
              <c:strCache>
                <c:ptCount val="1"/>
                <c:pt idx="0">
                  <c:v>Already employ + Plan to employ within 6 months</c:v>
                </c:pt>
              </c:strCache>
            </c:strRef>
          </c:tx>
          <c:spPr>
            <a:solidFill>
              <a:schemeClr val="dk1">
                <a:tint val="88500"/>
              </a:schemeClr>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4CC6-F348-B15D-38ED97EFA088}"/>
              </c:ext>
            </c:extLst>
          </c:dPt>
          <c:dPt>
            <c:idx val="1"/>
            <c:invertIfNegative val="0"/>
            <c:bubble3D val="0"/>
            <c:spPr>
              <a:solidFill>
                <a:schemeClr val="tx2">
                  <a:alpha val="90000"/>
                </a:scheme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CC6-F348-B15D-38ED97EFA088}"/>
              </c:ext>
            </c:extLst>
          </c:dPt>
          <c:dPt>
            <c:idx val="2"/>
            <c:invertIfNegative val="0"/>
            <c:bubble3D val="0"/>
            <c:spPr>
              <a:solidFill>
                <a:schemeClr val="tx2">
                  <a:alpha val="80000"/>
                </a:scheme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CC6-F348-B15D-38ED97EFA088}"/>
              </c:ext>
            </c:extLst>
          </c:dPt>
          <c:dPt>
            <c:idx val="3"/>
            <c:invertIfNegative val="0"/>
            <c:bubble3D val="0"/>
            <c:spPr>
              <a:solidFill>
                <a:schemeClr val="tx2">
                  <a:alpha val="70000"/>
                </a:scheme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CC6-F348-B15D-38ED97EFA088}"/>
              </c:ext>
            </c:extLst>
          </c:dPt>
          <c:dPt>
            <c:idx val="4"/>
            <c:invertIfNegative val="0"/>
            <c:bubble3D val="0"/>
            <c:spPr>
              <a:solidFill>
                <a:schemeClr val="tx2">
                  <a:alpha val="60000"/>
                </a:scheme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CC6-F348-B15D-38ED97EFA088}"/>
              </c:ext>
            </c:extLst>
          </c:dPt>
          <c:dPt>
            <c:idx val="5"/>
            <c:invertIfNegative val="0"/>
            <c:bubble3D val="0"/>
            <c:spPr>
              <a:solidFill>
                <a:schemeClr val="tx2">
                  <a:alpha val="50000"/>
                </a:scheme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CC6-F348-B15D-38ED97EFA088}"/>
              </c:ext>
            </c:extLst>
          </c:dPt>
          <c:dPt>
            <c:idx val="6"/>
            <c:invertIfNegative val="0"/>
            <c:bubble3D val="0"/>
            <c:spPr>
              <a:solidFill>
                <a:schemeClr val="tx2">
                  <a:alpha val="40000"/>
                </a:scheme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CC6-F348-B15D-38ED97EFA088}"/>
              </c:ext>
            </c:extLst>
          </c:dPt>
          <c:dPt>
            <c:idx val="7"/>
            <c:invertIfNegative val="0"/>
            <c:bubble3D val="0"/>
            <c:spPr>
              <a:solidFill>
                <a:schemeClr val="tx2">
                  <a:alpha val="30000"/>
                </a:scheme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CC6-F348-B15D-38ED97EFA088}"/>
              </c:ext>
            </c:extLst>
          </c:dPt>
          <c:dLbls>
            <c:dLbl>
              <c:idx val="0"/>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4CC6-F348-B15D-38ED97EFA088}"/>
                </c:ext>
              </c:extLst>
            </c:dLbl>
            <c:dLbl>
              <c:idx val="1"/>
              <c:tx>
                <c:rich>
                  <a:bodyPr/>
                  <a:lstStyle/>
                  <a:p>
                    <a:fld id="{7C7D586A-832D-4741-A8B4-E691E48353AC}" type="VALUE">
                      <a:rPr lang="en-US">
                        <a:solidFill>
                          <a:schemeClr val="tx2"/>
                        </a:solidFill>
                      </a:rPr>
                      <a:pPr/>
                      <a:t>[VALUE]</a:t>
                    </a:fld>
                    <a:endParaRPr lang="en-B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CC6-F348-B15D-38ED97EFA088}"/>
                </c:ext>
              </c:extLst>
            </c:dLbl>
            <c:dLbl>
              <c:idx val="2"/>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2"/>
                      </a:solidFill>
                      <a:latin typeface="Arial" panose="020B0604020202020204" pitchFamily="34" charset="0"/>
                      <a:ea typeface="+mn-ea"/>
                      <a:cs typeface="Arial" panose="020B0604020202020204" pitchFamily="34" charset="0"/>
                    </a:defRPr>
                  </a:pPr>
                  <a:endParaRPr lang="en-BE"/>
                </a:p>
              </c:txPr>
              <c:showLegendKey val="0"/>
              <c:showVal val="1"/>
              <c:showCatName val="0"/>
              <c:showSerName val="0"/>
              <c:showPercent val="0"/>
              <c:showBubbleSize val="0"/>
              <c:extLst>
                <c:ext xmlns:c16="http://schemas.microsoft.com/office/drawing/2014/chart" uri="{C3380CC4-5D6E-409C-BE32-E72D297353CC}">
                  <c16:uniqueId val="{00000005-4CC6-F348-B15D-38ED97EFA088}"/>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2"/>
                    </a:solidFill>
                    <a:latin typeface="+mn-lt"/>
                    <a:ea typeface="+mn-ea"/>
                    <a:cs typeface="+mn-cs"/>
                  </a:defRPr>
                </a:pPr>
                <a:endParaRPr lang="en-BE"/>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Sheet1!$A$2:$A$9</c:f>
              <c:strCache>
                <c:ptCount val="8"/>
                <c:pt idx="0">
                  <c:v>Compulsory training including compliance</c:v>
                </c:pt>
                <c:pt idx="1">
                  <c:v>Manager and leader development training</c:v>
                </c:pt>
                <c:pt idx="2">
                  <c:v>Accelerated upskilling programs in technical skills (6 weeks or less duration)</c:v>
                </c:pt>
                <c:pt idx="3">
                  <c:v>Upskilling programs in soft skills (e.g. time management, communication), 6 weeks or less duration</c:v>
                </c:pt>
                <c:pt idx="4">
                  <c:v>Career coaching</c:v>
                </c:pt>
                <c:pt idx="5">
                  <c:v>Upskilling programs in technical skills (more than 6 weeks duration)</c:v>
                </c:pt>
                <c:pt idx="6">
                  <c:v>Upskilling programs in soft skills (e.g. time management, communication) more than 6 weeks duration</c:v>
                </c:pt>
                <c:pt idx="7">
                  <c:v>Diversity and inclusion training</c:v>
                </c:pt>
              </c:strCache>
            </c:strRef>
          </c:cat>
          <c:val>
            <c:numRef>
              <c:f>Sheet1!$B$2:$B$9</c:f>
              <c:numCache>
                <c:formatCode>0%</c:formatCode>
                <c:ptCount val="8"/>
                <c:pt idx="0">
                  <c:v>0.62</c:v>
                </c:pt>
                <c:pt idx="1">
                  <c:v>0.59</c:v>
                </c:pt>
                <c:pt idx="2">
                  <c:v>0.57999999999999996</c:v>
                </c:pt>
                <c:pt idx="3">
                  <c:v>0.57999999999999996</c:v>
                </c:pt>
                <c:pt idx="4">
                  <c:v>0.55000000000000004</c:v>
                </c:pt>
                <c:pt idx="5">
                  <c:v>0.54</c:v>
                </c:pt>
                <c:pt idx="6">
                  <c:v>0.54</c:v>
                </c:pt>
                <c:pt idx="7">
                  <c:v>0.53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CC6-F348-B15D-38ED97EFA088}"/>
            </c:ext>
          </c:extLst>
        </c:ser>
        <c:dLbls>
          <c:showLegendKey val="0"/>
          <c:showVal val="0"/>
          <c:showCatName val="0"/>
          <c:showSerName val="0"/>
          <c:showPercent val="0"/>
          <c:showBubbleSize val="0"/>
        </c:dLbls>
        <c:gapWidth val="50"/>
        <c:axId val="471041352"/>
        <c:axId val="471041024"/>
      </c:barChart>
      <c:catAx>
        <c:axId val="471041352"/>
        <c:scaling>
          <c:orientation val="maxMin"/>
        </c:scaling>
        <c:delete val="1"/>
        <c:axPos val="l"/>
        <c:numFmt formatCode="General" sourceLinked="0"/>
        <c:majorTickMark val="none"/>
        <c:minorTickMark val="none"/>
        <c:tickLblPos val="nextTo"/>
        <c:crossAx val="471041024"/>
        <c:crosses val="autoZero"/>
        <c:auto val="1"/>
        <c:lblAlgn val="ctr"/>
        <c:lblOffset val="100"/>
        <c:noMultiLvlLbl val="0"/>
      </c:catAx>
      <c:valAx>
        <c:axId val="471041024"/>
        <c:scaling>
          <c:orientation val="minMax"/>
          <c:min val="0.4"/>
        </c:scaling>
        <c:delete val="1"/>
        <c:axPos val="t"/>
        <c:numFmt formatCode="0%" sourceLinked="0"/>
        <c:majorTickMark val="out"/>
        <c:minorTickMark val="none"/>
        <c:tickLblPos val="nextTo"/>
        <c:crossAx val="471041352"/>
        <c:crosses val="autoZero"/>
        <c:crossBetween val="between"/>
      </c:valAx>
      <c:spPr>
        <a:noFill/>
        <a:ln>
          <a:noFill/>
        </a:ln>
        <a:effectLst/>
      </c:spPr>
    </c:plotArea>
    <c:plotVisOnly val="1"/>
    <c:dispBlanksAs val="gap"/>
    <c:showDLblsOverMax val="0"/>
    <c:extLst xmlns:c15="http://schemas.microsoft.com/office/drawing/2012/chart" xmlns:c16="http://schemas.microsoft.com/office/drawing/2014/chart" xmlns:c14="http://schemas.microsoft.com/office/drawing/2007/8/2/chart" xmlns:mc="http://schemas.openxmlformats.org/markup-compatibility/2006"/>
  </c:chart>
  <c:spPr>
    <a:noFill/>
    <a:ln w="9525" cap="flat" cmpd="sng" algn="ctr">
      <a:noFill/>
      <a:prstDash val="solid"/>
    </a:ln>
    <a:effectLst/>
  </c:spPr>
  <c:txPr>
    <a:bodyPr/>
    <a:lstStyle/>
    <a:p>
      <a:pPr>
        <a:defRPr/>
      </a:pPr>
      <a:endParaRPr lang="en-B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65877900154455"/>
          <c:y val="5.5990566340533413E-2"/>
          <c:w val="0.63263699180239519"/>
          <c:h val="0.80937037518499255"/>
        </c:manualLayout>
      </c:layout>
      <c:barChart>
        <c:barDir val="bar"/>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10-20FE-524D-B54D-7BE7BAA2044A}"/>
              </c:ext>
            </c:extLst>
          </c:dPt>
          <c:dPt>
            <c:idx val="1"/>
            <c:invertIfNegative val="0"/>
            <c:bubble3D val="0"/>
            <c:spPr>
              <a:solidFill>
                <a:schemeClr val="tx2">
                  <a:alpha val="90000"/>
                </a:scheme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20FE-524D-B54D-7BE7BAA2044A}"/>
              </c:ext>
            </c:extLst>
          </c:dPt>
          <c:dPt>
            <c:idx val="2"/>
            <c:invertIfNegative val="0"/>
            <c:bubble3D val="0"/>
            <c:spPr>
              <a:solidFill>
                <a:schemeClr val="tx2">
                  <a:alpha val="80000"/>
                </a:scheme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20FE-524D-B54D-7BE7BAA2044A}"/>
              </c:ext>
            </c:extLst>
          </c:dPt>
          <c:dPt>
            <c:idx val="3"/>
            <c:invertIfNegative val="0"/>
            <c:bubble3D val="0"/>
            <c:spPr>
              <a:solidFill>
                <a:schemeClr val="tx2">
                  <a:alpha val="70000"/>
                </a:scheme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20FE-524D-B54D-7BE7BAA2044A}"/>
              </c:ext>
            </c:extLst>
          </c:dPt>
          <c:dPt>
            <c:idx val="4"/>
            <c:invertIfNegative val="0"/>
            <c:bubble3D val="0"/>
            <c:spPr>
              <a:solidFill>
                <a:schemeClr val="tx2">
                  <a:alpha val="60000"/>
                </a:scheme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20FE-524D-B54D-7BE7BAA2044A}"/>
              </c:ext>
            </c:extLst>
          </c:dPt>
          <c:dPt>
            <c:idx val="5"/>
            <c:invertIfNegative val="0"/>
            <c:bubble3D val="0"/>
            <c:spPr>
              <a:solidFill>
                <a:schemeClr val="tx2">
                  <a:alpha val="50000"/>
                </a:scheme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20FE-524D-B54D-7BE7BAA2044A}"/>
              </c:ext>
            </c:extLst>
          </c:dPt>
          <c:dPt>
            <c:idx val="6"/>
            <c:invertIfNegative val="0"/>
            <c:bubble3D val="0"/>
            <c:spPr>
              <a:solidFill>
                <a:schemeClr val="tx2">
                  <a:alpha val="40000"/>
                </a:scheme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20FE-524D-B54D-7BE7BAA2044A}"/>
              </c:ext>
            </c:extLst>
          </c:dPt>
          <c:dPt>
            <c:idx val="7"/>
            <c:invertIfNegative val="0"/>
            <c:bubble3D val="0"/>
            <c:spPr>
              <a:solidFill>
                <a:schemeClr val="tx2">
                  <a:alpha val="30000"/>
                </a:scheme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20FE-524D-B54D-7BE7BAA2044A}"/>
              </c:ext>
            </c:extLst>
          </c:dPt>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2"/>
                    </a:solidFill>
                    <a:latin typeface="Arial" panose="020B0604020202020204" pitchFamily="34" charset="0"/>
                    <a:ea typeface="+mn-ea"/>
                    <a:cs typeface="Arial" panose="020B0604020202020204" pitchFamily="34" charset="0"/>
                  </a:defRPr>
                </a:pPr>
                <a:endParaRPr lang="en-BE"/>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Sheet1!$A$2:$A$9</c:f>
              <c:strCache>
                <c:ptCount val="8"/>
                <c:pt idx="0">
                  <c:v>Money</c:v>
                </c:pt>
                <c:pt idx="1">
                  <c:v>Time</c:v>
                </c:pt>
                <c:pt idx="2">
                  <c:v>Knowledge or strategy on what areas to skill workforce</c:v>
                </c:pt>
                <c:pt idx="3">
                  <c:v>A lack of desire to increase upskilling programs</c:v>
                </c:pt>
                <c:pt idx="4">
                  <c:v>Access to the right upskilling/training partners</c:v>
                </c:pt>
                <c:pt idx="5">
                  <c:v>Lack of understanding of upskilling needs within our HR team</c:v>
                </c:pt>
                <c:pt idx="6">
                  <c:v>Leadership commitment</c:v>
                </c:pt>
                <c:pt idx="7">
                  <c:v>Other barriers / Don’t know</c:v>
                </c:pt>
              </c:strCache>
            </c:strRef>
          </c:cat>
          <c:val>
            <c:numRef>
              <c:f>Sheet1!$B$2:$B$9</c:f>
              <c:numCache>
                <c:formatCode>0%</c:formatCode>
                <c:ptCount val="8"/>
                <c:pt idx="0">
                  <c:v>0.22</c:v>
                </c:pt>
                <c:pt idx="1">
                  <c:v>0.22</c:v>
                </c:pt>
                <c:pt idx="2">
                  <c:v>0.1261005820019</c:v>
                </c:pt>
                <c:pt idx="3">
                  <c:v>0.12</c:v>
                </c:pt>
                <c:pt idx="4">
                  <c:v>0.11</c:v>
                </c:pt>
                <c:pt idx="5">
                  <c:v>0.11</c:v>
                </c:pt>
                <c:pt idx="6">
                  <c:v>0.06</c:v>
                </c:pt>
                <c:pt idx="7">
                  <c:v>0.03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20FE-524D-B54D-7BE7BAA2044A}"/>
            </c:ext>
          </c:extLst>
        </c:ser>
        <c:dLbls>
          <c:showLegendKey val="0"/>
          <c:showVal val="0"/>
          <c:showCatName val="0"/>
          <c:showSerName val="0"/>
          <c:showPercent val="0"/>
          <c:showBubbleSize val="0"/>
        </c:dLbls>
        <c:gapWidth val="50"/>
        <c:axId val="471041352"/>
        <c:axId val="471041024"/>
      </c:barChart>
      <c:catAx>
        <c:axId val="471041352"/>
        <c:scaling>
          <c:orientation val="maxMin"/>
        </c:scaling>
        <c:delete val="1"/>
        <c:axPos val="l"/>
        <c:numFmt formatCode="General" sourceLinked="0"/>
        <c:majorTickMark val="none"/>
        <c:minorTickMark val="none"/>
        <c:tickLblPos val="nextTo"/>
        <c:crossAx val="471041024"/>
        <c:crosses val="autoZero"/>
        <c:auto val="1"/>
        <c:lblAlgn val="ctr"/>
        <c:lblOffset val="100"/>
        <c:noMultiLvlLbl val="0"/>
      </c:catAx>
      <c:valAx>
        <c:axId val="471041024"/>
        <c:scaling>
          <c:orientation val="minMax"/>
        </c:scaling>
        <c:delete val="1"/>
        <c:axPos val="t"/>
        <c:numFmt formatCode="0%" sourceLinked="0"/>
        <c:majorTickMark val="none"/>
        <c:minorTickMark val="none"/>
        <c:tickLblPos val="nextTo"/>
        <c:crossAx val="471041352"/>
        <c:crosses val="autoZero"/>
        <c:crossBetween val="between"/>
      </c:valAx>
      <c:spPr>
        <a:noFill/>
        <a:ln>
          <a:noFill/>
        </a:ln>
        <a:effectLst/>
      </c:spPr>
    </c:plotArea>
    <c:plotVisOnly val="1"/>
    <c:dispBlanksAs val="gap"/>
    <c:showDLblsOverMax val="0"/>
    <c:extLst xmlns:c15="http://schemas.microsoft.com/office/drawing/2012/chart" xmlns:c16="http://schemas.microsoft.com/office/drawing/2014/chart" xmlns:c14="http://schemas.microsoft.com/office/drawing/2007/8/2/chart" xmlns:mc="http://schemas.openxmlformats.org/markup-compatibility/2006"/>
  </c:chart>
  <c:spPr>
    <a:noFill/>
    <a:ln w="9525" cap="flat" cmpd="sng" algn="ctr">
      <a:noFill/>
      <a:prstDash val="solid"/>
    </a:ln>
    <a:effectLst/>
  </c:spPr>
  <c:txPr>
    <a:bodyPr/>
    <a:lstStyle/>
    <a:p>
      <a:pPr>
        <a:defRPr/>
      </a:pPr>
      <a:endParaRPr lang="en-B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3"/>
            </a:solidFill>
            <a:ln>
              <a:noFill/>
            </a:ln>
          </c:spPr>
          <c:dPt>
            <c:idx val="0"/>
            <c:bubble3D val="0"/>
            <c:spPr>
              <a:gradFill>
                <a:gsLst>
                  <a:gs pos="75000">
                    <a:schemeClr val="accent3"/>
                  </a:gs>
                  <a:gs pos="50000">
                    <a:schemeClr val="accent1"/>
                  </a:gs>
                  <a:gs pos="25000">
                    <a:schemeClr val="tx2"/>
                  </a:gs>
                  <a:gs pos="0">
                    <a:schemeClr val="tx1"/>
                  </a:gs>
                  <a:gs pos="100000">
                    <a:schemeClr val="accent2"/>
                  </a:gs>
                </a:gsLst>
                <a:lin ang="5400000" scaled="0"/>
              </a:gradFill>
              <a:ln w="19050">
                <a:noFill/>
              </a:ln>
              <a:effectLst/>
            </c:spPr>
            <c:extLst>
              <c:ext xmlns:c16="http://schemas.microsoft.com/office/drawing/2014/chart" uri="{C3380CC4-5D6E-409C-BE32-E72D297353CC}">
                <c16:uniqueId val="{00000001-DFBF-DD4E-A105-D934ED881942}"/>
              </c:ext>
            </c:extLst>
          </c:dPt>
          <c:dPt>
            <c:idx val="1"/>
            <c:bubble3D val="0"/>
            <c:spPr>
              <a:solidFill>
                <a:schemeClr val="accent4">
                  <a:lumMod val="20000"/>
                  <a:lumOff val="80000"/>
                </a:schemeClr>
              </a:solidFill>
              <a:ln w="19050">
                <a:noFill/>
              </a:ln>
              <a:effectLst/>
            </c:spPr>
            <c:extLst>
              <c:ext xmlns:c16="http://schemas.microsoft.com/office/drawing/2014/chart" uri="{C3380CC4-5D6E-409C-BE32-E72D297353CC}">
                <c16:uniqueId val="{00000003-DFBF-DD4E-A105-D934ED881942}"/>
              </c:ext>
            </c:extLst>
          </c:dPt>
          <c:dPt>
            <c:idx val="2"/>
            <c:bubble3D val="0"/>
            <c:spPr>
              <a:solidFill>
                <a:schemeClr val="accent3"/>
              </a:solidFill>
              <a:ln w="19050">
                <a:noFill/>
              </a:ln>
              <a:effectLst/>
            </c:spPr>
            <c:extLst>
              <c:ext xmlns:c16="http://schemas.microsoft.com/office/drawing/2014/chart" uri="{C3380CC4-5D6E-409C-BE32-E72D297353CC}">
                <c16:uniqueId val="{00000005-DFBF-DD4E-A105-D934ED881942}"/>
              </c:ext>
            </c:extLst>
          </c:dPt>
          <c:cat>
            <c:numRef>
              <c:f>Sheet1!$A$2:$A$4</c:f>
              <c:numCache>
                <c:formatCode>General</c:formatCode>
                <c:ptCount val="3"/>
              </c:numCache>
            </c:numRef>
          </c:cat>
          <c:val>
            <c:numRef>
              <c:f>Sheet1!$B$2:$B$4</c:f>
              <c:numCache>
                <c:formatCode>General</c:formatCode>
                <c:ptCount val="3"/>
                <c:pt idx="0">
                  <c:v>50</c:v>
                </c:pt>
                <c:pt idx="1">
                  <c:v>50</c:v>
                </c:pt>
              </c:numCache>
            </c:numRef>
          </c:val>
          <c:extLst>
            <c:ext xmlns:c16="http://schemas.microsoft.com/office/drawing/2014/chart" uri="{C3380CC4-5D6E-409C-BE32-E72D297353CC}">
              <c16:uniqueId val="{00000006-DFBF-DD4E-A105-D934ED88194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4"/>
            </a:solidFill>
            <a:ln>
              <a:noFill/>
            </a:ln>
          </c:spPr>
          <c:dPt>
            <c:idx val="0"/>
            <c:bubble3D val="0"/>
            <c:spPr>
              <a:solidFill>
                <a:schemeClr val="tx2"/>
              </a:solidFill>
              <a:ln w="19050">
                <a:noFill/>
              </a:ln>
              <a:effectLst/>
            </c:spPr>
            <c:extLst>
              <c:ext xmlns:c16="http://schemas.microsoft.com/office/drawing/2014/chart" uri="{C3380CC4-5D6E-409C-BE32-E72D297353CC}">
                <c16:uniqueId val="{00000001-8C33-A642-949E-C2C653368089}"/>
              </c:ext>
            </c:extLst>
          </c:dPt>
          <c:dPt>
            <c:idx val="1"/>
            <c:bubble3D val="0"/>
            <c:spPr>
              <a:solidFill>
                <a:schemeClr val="tx2">
                  <a:lumMod val="20000"/>
                  <a:lumOff val="80000"/>
                </a:schemeClr>
              </a:solidFill>
              <a:ln w="19050">
                <a:noFill/>
              </a:ln>
              <a:effectLst/>
            </c:spPr>
            <c:extLst>
              <c:ext xmlns:c16="http://schemas.microsoft.com/office/drawing/2014/chart" uri="{C3380CC4-5D6E-409C-BE32-E72D297353CC}">
                <c16:uniqueId val="{00000003-8C33-A642-949E-C2C653368089}"/>
              </c:ext>
            </c:extLst>
          </c:dPt>
          <c:dPt>
            <c:idx val="2"/>
            <c:bubble3D val="0"/>
            <c:spPr>
              <a:solidFill>
                <a:schemeClr val="accent4"/>
              </a:solidFill>
              <a:ln w="19050">
                <a:noFill/>
              </a:ln>
              <a:effectLst/>
            </c:spPr>
            <c:extLst>
              <c:ext xmlns:c16="http://schemas.microsoft.com/office/drawing/2014/chart" uri="{C3380CC4-5D6E-409C-BE32-E72D297353CC}">
                <c16:uniqueId val="{00000005-8C33-A642-949E-C2C653368089}"/>
              </c:ext>
            </c:extLst>
          </c:dPt>
          <c:cat>
            <c:numRef>
              <c:f>Sheet1!$A$2:$A$4</c:f>
              <c:numCache>
                <c:formatCode>General</c:formatCode>
                <c:ptCount val="3"/>
              </c:numCache>
            </c:numRef>
          </c:cat>
          <c:val>
            <c:numRef>
              <c:f>Sheet1!$B$2:$B$4</c:f>
              <c:numCache>
                <c:formatCode>General</c:formatCode>
                <c:ptCount val="3"/>
                <c:pt idx="0">
                  <c:v>50</c:v>
                </c:pt>
                <c:pt idx="1">
                  <c:v>50</c:v>
                </c:pt>
              </c:numCache>
            </c:numRef>
          </c:val>
          <c:extLst>
            <c:ext xmlns:c16="http://schemas.microsoft.com/office/drawing/2014/chart" uri="{C3380CC4-5D6E-409C-BE32-E72D297353CC}">
              <c16:uniqueId val="{00000006-8C33-A642-949E-C2C65336808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4"/>
            </a:solidFill>
            <a:ln>
              <a:noFill/>
            </a:ln>
          </c:spPr>
          <c:dPt>
            <c:idx val="0"/>
            <c:bubble3D val="0"/>
            <c:spPr>
              <a:solidFill>
                <a:schemeClr val="accent3"/>
              </a:solidFill>
              <a:ln w="19050">
                <a:noFill/>
              </a:ln>
              <a:effectLst/>
            </c:spPr>
            <c:extLst>
              <c:ext xmlns:c16="http://schemas.microsoft.com/office/drawing/2014/chart" uri="{C3380CC4-5D6E-409C-BE32-E72D297353CC}">
                <c16:uniqueId val="{00000001-8C33-A642-949E-C2C653368089}"/>
              </c:ext>
            </c:extLst>
          </c:dPt>
          <c:dPt>
            <c:idx val="1"/>
            <c:bubble3D val="0"/>
            <c:spPr>
              <a:solidFill>
                <a:schemeClr val="accent3">
                  <a:lumMod val="20000"/>
                  <a:lumOff val="80000"/>
                </a:schemeClr>
              </a:solidFill>
              <a:ln w="19050">
                <a:noFill/>
              </a:ln>
              <a:effectLst/>
            </c:spPr>
            <c:extLst>
              <c:ext xmlns:c16="http://schemas.microsoft.com/office/drawing/2014/chart" uri="{C3380CC4-5D6E-409C-BE32-E72D297353CC}">
                <c16:uniqueId val="{00000003-8C33-A642-949E-C2C653368089}"/>
              </c:ext>
            </c:extLst>
          </c:dPt>
          <c:dPt>
            <c:idx val="2"/>
            <c:bubble3D val="0"/>
            <c:spPr>
              <a:solidFill>
                <a:schemeClr val="accent4"/>
              </a:solidFill>
              <a:ln w="19050">
                <a:noFill/>
              </a:ln>
              <a:effectLst/>
            </c:spPr>
            <c:extLst>
              <c:ext xmlns:c16="http://schemas.microsoft.com/office/drawing/2014/chart" uri="{C3380CC4-5D6E-409C-BE32-E72D297353CC}">
                <c16:uniqueId val="{00000005-8C33-A642-949E-C2C653368089}"/>
              </c:ext>
            </c:extLst>
          </c:dPt>
          <c:cat>
            <c:numRef>
              <c:f>Sheet1!$A$2:$A$4</c:f>
              <c:numCache>
                <c:formatCode>General</c:formatCode>
                <c:ptCount val="3"/>
              </c:numCache>
            </c:numRef>
          </c:cat>
          <c:val>
            <c:numRef>
              <c:f>Sheet1!$B$2:$B$4</c:f>
              <c:numCache>
                <c:formatCode>General</c:formatCode>
                <c:ptCount val="3"/>
                <c:pt idx="0">
                  <c:v>48</c:v>
                </c:pt>
                <c:pt idx="1">
                  <c:v>52</c:v>
                </c:pt>
              </c:numCache>
            </c:numRef>
          </c:val>
          <c:extLst>
            <c:ext xmlns:c16="http://schemas.microsoft.com/office/drawing/2014/chart" uri="{C3380CC4-5D6E-409C-BE32-E72D297353CC}">
              <c16:uniqueId val="{00000006-8C33-A642-949E-C2C65336808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97438555965331E-3"/>
          <c:y val="5.5990566340533413E-2"/>
          <c:w val="0.9943082801980363"/>
          <c:h val="0.84837418646718921"/>
        </c:manualLayout>
      </c:layout>
      <c:barChart>
        <c:barDir val="bar"/>
        <c:grouping val="clustered"/>
        <c:varyColors val="0"/>
        <c:ser>
          <c:idx val="0"/>
          <c:order val="0"/>
          <c:tx>
            <c:strRef>
              <c:f>Sheet1!$B$1</c:f>
              <c:strCache>
                <c:ptCount val="1"/>
                <c:pt idx="0">
                  <c:v>%</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EAFE-A542-B543-8AAD0295D7DA}"/>
              </c:ext>
            </c:extLst>
          </c:dPt>
          <c:dPt>
            <c:idx val="1"/>
            <c:invertIfNegative val="0"/>
            <c:bubble3D val="0"/>
            <c:spPr>
              <a:solidFill>
                <a:schemeClr val="accent3"/>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AFE-A542-B543-8AAD0295D7DA}"/>
              </c:ext>
            </c:extLst>
          </c:dPt>
          <c:dPt>
            <c:idx val="2"/>
            <c:invertIfNegative val="0"/>
            <c:bubble3D val="0"/>
            <c:spPr>
              <a:solidFill>
                <a:schemeClr val="tx2"/>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AFE-A542-B543-8AAD0295D7DA}"/>
              </c:ext>
            </c:extLst>
          </c:dPt>
          <c:dPt>
            <c:idx val="3"/>
            <c:invertIfNegative val="0"/>
            <c:bubble3D val="0"/>
            <c:spPr>
              <a:solidFill>
                <a:schemeClr val="accent3"/>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EAFE-A542-B543-8AAD0295D7DA}"/>
              </c:ext>
            </c:extLst>
          </c:dPt>
          <c:dPt>
            <c:idx val="4"/>
            <c:invertIfNegative val="0"/>
            <c:bubble3D val="0"/>
            <c:spPr>
              <a:solidFill>
                <a:schemeClr val="accent3"/>
              </a:solidFill>
              <a:ln>
                <a:noFill/>
              </a:ln>
              <a:effectLst/>
            </c:spPr>
            <c:extLst>
              <c:ext xmlns:c16="http://schemas.microsoft.com/office/drawing/2014/chart" uri="{C3380CC4-5D6E-409C-BE32-E72D297353CC}">
                <c16:uniqueId val="{00000015-EAFE-A542-B543-8AAD0295D7DA}"/>
              </c:ext>
            </c:extLst>
          </c:dPt>
          <c:dPt>
            <c:idx val="5"/>
            <c:invertIfNegative val="0"/>
            <c:bubble3D val="0"/>
            <c:spPr>
              <a:solidFill>
                <a:schemeClr val="accent3"/>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EAFE-A542-B543-8AAD0295D7DA}"/>
              </c:ext>
            </c:extLst>
          </c:dPt>
          <c:dPt>
            <c:idx val="6"/>
            <c:invertIfNegative val="0"/>
            <c:bubble3D val="0"/>
            <c:spPr>
              <a:solidFill>
                <a:schemeClr val="tx2"/>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EAFE-A542-B543-8AAD0295D7DA}"/>
              </c:ext>
            </c:extLst>
          </c:dPt>
          <c:dPt>
            <c:idx val="7"/>
            <c:invertIfNegative val="0"/>
            <c:bubble3D val="0"/>
            <c:spPr>
              <a:solidFill>
                <a:schemeClr val="tx2"/>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EAFE-A542-B543-8AAD0295D7DA}"/>
              </c:ext>
            </c:extLst>
          </c:dPt>
          <c:dPt>
            <c:idx val="8"/>
            <c:invertIfNegative val="0"/>
            <c:bubble3D val="0"/>
            <c:spPr>
              <a:solidFill>
                <a:schemeClr val="accent3"/>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EAFE-A542-B543-8AAD0295D7DA}"/>
              </c:ext>
            </c:extLst>
          </c:dPt>
          <c:dPt>
            <c:idx val="9"/>
            <c:invertIfNegative val="0"/>
            <c:bubble3D val="0"/>
            <c:spPr>
              <a:solidFill>
                <a:schemeClr val="accent3"/>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EAFE-A542-B543-8AAD0295D7DA}"/>
              </c:ext>
            </c:extLst>
          </c:dPt>
          <c:dPt>
            <c:idx val="10"/>
            <c:invertIfNegative val="0"/>
            <c:bubble3D val="0"/>
            <c:spPr>
              <a:solidFill>
                <a:schemeClr val="accent4"/>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2-EAFE-A542-B543-8AAD0295D7DA}"/>
              </c:ext>
            </c:extLst>
          </c:dPt>
          <c:dLbls>
            <c:dLbl>
              <c:idx val="0"/>
              <c:layout>
                <c:manualLayout>
                  <c:x val="0"/>
                  <c:y val="1.0229755186613751E-6"/>
                </c:manualLayout>
              </c:layout>
              <c:tx>
                <c:rich>
                  <a:bodyPr rot="0" spcFirstLastPara="1" vertOverflow="overflow" horzOverflow="overflow" vert="horz" wrap="square" lIns="38100" tIns="18000" rIns="0" bIns="19050" anchor="ctr" anchorCtr="0">
                    <a:spAutoFit/>
                  </a:bodyPr>
                  <a:lstStyle/>
                  <a:p>
                    <a:pPr algn="ctr">
                      <a:defRPr sz="1300" b="1" i="0" u="none" strike="noStrike" kern="1200" baseline="0">
                        <a:solidFill>
                          <a:schemeClr val="tx2"/>
                        </a:solidFill>
                        <a:latin typeface="+mn-lt"/>
                        <a:ea typeface="+mn-ea"/>
                        <a:cs typeface="+mn-cs"/>
                      </a:defRPr>
                    </a:pPr>
                    <a:fld id="{0C0E8BAE-B8E3-42FC-958D-318F7A9521C7}" type="VALUE">
                      <a:rPr lang="en-US">
                        <a:solidFill>
                          <a:schemeClr val="tx2"/>
                        </a:solidFill>
                      </a:rPr>
                      <a:pPr algn="ctr">
                        <a:defRPr sz="1300" b="1">
                          <a:solidFill>
                            <a:schemeClr val="tx2"/>
                          </a:solidFill>
                        </a:defRPr>
                      </a:pPr>
                      <a:t>[VALUE]</a:t>
                    </a:fld>
                    <a:endParaRPr lang="en-BE"/>
                  </a:p>
                </c:rich>
              </c:tx>
              <c:spPr>
                <a:noFill/>
                <a:ln>
                  <a:noFill/>
                </a:ln>
                <a:effectLst/>
              </c:spPr>
              <c:txPr>
                <a:bodyPr rot="0" spcFirstLastPara="1" vertOverflow="overflow" horzOverflow="overflow" vert="horz" wrap="square" lIns="38100" tIns="18000" rIns="0" bIns="19050" anchor="ctr" anchorCtr="0">
                  <a:spAutoFit/>
                </a:bodyPr>
                <a:lstStyle/>
                <a:p>
                  <a:pPr algn="ctr">
                    <a:defRPr sz="1300" b="1" i="0" u="none" strike="noStrike" kern="1200" baseline="0">
                      <a:solidFill>
                        <a:schemeClr val="tx2"/>
                      </a:solidFill>
                      <a:latin typeface="+mn-lt"/>
                      <a:ea typeface="+mn-ea"/>
                      <a:cs typeface="+mn-cs"/>
                    </a:defRPr>
                  </a:pPr>
                  <a:endParaRPr lang="en-BE"/>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1-EAFE-A542-B543-8AAD0295D7DA}"/>
                </c:ext>
              </c:extLst>
            </c:dLbl>
            <c:dLbl>
              <c:idx val="1"/>
              <c:layout>
                <c:manualLayout>
                  <c:x val="-1.5729631984410835E-2"/>
                  <c:y val="0"/>
                </c:manualLayout>
              </c:layout>
              <c:tx>
                <c:rich>
                  <a:bodyPr/>
                  <a:lstStyle/>
                  <a:p>
                    <a:fld id="{2C468910-C66F-7B42-8831-B811E5342176}" type="VALUE">
                      <a:rPr lang="en-US">
                        <a:solidFill>
                          <a:schemeClr val="accent3"/>
                        </a:solidFill>
                      </a:rPr>
                      <a:pPr/>
                      <a:t>[VALUE]</a:t>
                    </a:fld>
                    <a:endParaRPr lang="en-BE"/>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EAFE-A542-B543-8AAD0295D7DA}"/>
                </c:ext>
              </c:extLst>
            </c:dLbl>
            <c:dLbl>
              <c:idx val="2"/>
              <c:layout>
                <c:manualLayout>
                  <c:x val="-1.5729631984410786E-2"/>
                  <c:y val="2.7502322111138419E-17"/>
                </c:manualLayout>
              </c:layout>
              <c:tx>
                <c:rich>
                  <a:bodyPr/>
                  <a:lstStyle/>
                  <a:p>
                    <a:fld id="{181E8B5C-6A13-42D7-A64C-7339A87084C5}" type="VALUE">
                      <a:rPr lang="en-US">
                        <a:solidFill>
                          <a:schemeClr val="tx2"/>
                        </a:solidFill>
                      </a:rPr>
                      <a:pPr/>
                      <a:t>[VALUE]</a:t>
                    </a:fld>
                    <a:endParaRPr lang="en-BE"/>
                  </a:p>
                </c:rich>
              </c:tx>
              <c:showLegendKey val="0"/>
              <c:showVal val="1"/>
              <c:showCatName val="0"/>
              <c:showSerName val="0"/>
              <c:showPercent val="0"/>
              <c:showBubbleSize val="0"/>
              <c:separator>, </c:separator>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5-EAFE-A542-B543-8AAD0295D7DA}"/>
                </c:ext>
              </c:extLst>
            </c:dLbl>
            <c:dLbl>
              <c:idx val="3"/>
              <c:layout>
                <c:manualLayout>
                  <c:x val="-1.5729631984410786E-2"/>
                  <c:y val="-3.0002879803974884E-3"/>
                </c:manualLayout>
              </c:layout>
              <c:tx>
                <c:rich>
                  <a:bodyPr/>
                  <a:lstStyle/>
                  <a:p>
                    <a:fld id="{360ECD76-5A58-42A7-9C68-83739753E608}" type="VALUE">
                      <a:rPr lang="en-US">
                        <a:solidFill>
                          <a:schemeClr val="accent3"/>
                        </a:solidFill>
                      </a:rPr>
                      <a:pPr/>
                      <a:t>[VALUE]</a:t>
                    </a:fld>
                    <a:endParaRPr lang="en-BE"/>
                  </a:p>
                </c:rich>
              </c:tx>
              <c:showLegendKey val="0"/>
              <c:showVal val="1"/>
              <c:showCatName val="0"/>
              <c:showSerName val="0"/>
              <c:showPercent val="0"/>
              <c:showBubbleSize val="0"/>
              <c:separator>, </c:separator>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7-EAFE-A542-B543-8AAD0295D7DA}"/>
                </c:ext>
              </c:extLst>
            </c:dLbl>
            <c:dLbl>
              <c:idx val="4"/>
              <c:layout>
                <c:manualLayout>
                  <c:x val="-2.07212065493768E-2"/>
                  <c:y val="1.1812157403785252E-7"/>
                </c:manualLayout>
              </c:layout>
              <c:spPr>
                <a:noFill/>
                <a:ln>
                  <a:noFill/>
                </a:ln>
                <a:effectLst/>
              </c:spPr>
              <c:txPr>
                <a:bodyPr rot="0" spcFirstLastPara="1" vertOverflow="overflow" horzOverflow="overflow" vert="horz" wrap="square" lIns="38100" tIns="18000" rIns="0" bIns="19050" anchor="ctr" anchorCtr="1">
                  <a:spAutoFit/>
                </a:bodyPr>
                <a:lstStyle/>
                <a:p>
                  <a:pPr>
                    <a:defRPr sz="1300" b="1" i="0" u="none" strike="noStrike" kern="1200" baseline="0">
                      <a:solidFill>
                        <a:schemeClr val="accent3"/>
                      </a:solidFill>
                      <a:latin typeface="+mn-lt"/>
                      <a:ea typeface="+mn-ea"/>
                      <a:cs typeface="+mn-cs"/>
                    </a:defRPr>
                  </a:pPr>
                  <a:endParaRPr lang="en-BE"/>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5-EAFE-A542-B543-8AAD0295D7DA}"/>
                </c:ext>
              </c:extLst>
            </c:dLbl>
            <c:dLbl>
              <c:idx val="5"/>
              <c:layout>
                <c:manualLayout>
                  <c:x val="-1.5729631984410762E-2"/>
                  <c:y val="0"/>
                </c:manualLayout>
              </c:layout>
              <c:tx>
                <c:rich>
                  <a:bodyPr rot="0" spcFirstLastPara="1" vertOverflow="overflow" horzOverflow="overflow" vert="horz" wrap="square" lIns="38100" tIns="18000" rIns="0" bIns="19050" anchor="ctr" anchorCtr="1">
                    <a:spAutoFit/>
                  </a:bodyPr>
                  <a:lstStyle/>
                  <a:p>
                    <a:pPr>
                      <a:defRPr sz="1300" b="1" i="0" u="none" strike="noStrike" kern="1200" baseline="0">
                        <a:solidFill>
                          <a:schemeClr val="accent3"/>
                        </a:solidFill>
                        <a:latin typeface="+mn-lt"/>
                        <a:ea typeface="+mn-ea"/>
                        <a:cs typeface="+mn-cs"/>
                      </a:defRPr>
                    </a:pPr>
                    <a:fld id="{BAF646FD-CC1E-4EE3-BF2D-1C2F5D3A348D}" type="VALUE">
                      <a:rPr lang="en-US">
                        <a:solidFill>
                          <a:schemeClr val="accent3"/>
                        </a:solidFill>
                      </a:rPr>
                      <a:pPr>
                        <a:defRPr sz="1300" b="1">
                          <a:solidFill>
                            <a:schemeClr val="accent3"/>
                          </a:solidFill>
                        </a:defRPr>
                      </a:pPr>
                      <a:t>[VALUE]</a:t>
                    </a:fld>
                    <a:endParaRPr lang="en-BE"/>
                  </a:p>
                </c:rich>
              </c:tx>
              <c:spPr>
                <a:noFill/>
                <a:ln>
                  <a:noFill/>
                </a:ln>
                <a:effectLst/>
              </c:spPr>
              <c:txPr>
                <a:bodyPr rot="0" spcFirstLastPara="1" vertOverflow="overflow" horzOverflow="overflow" vert="horz" wrap="square" lIns="38100" tIns="18000" rIns="0" bIns="19050" anchor="ctr" anchorCtr="1">
                  <a:spAutoFit/>
                </a:bodyPr>
                <a:lstStyle/>
                <a:p>
                  <a:pPr>
                    <a:defRPr sz="1300" b="1" i="0" u="none" strike="noStrike" kern="1200" baseline="0">
                      <a:solidFill>
                        <a:schemeClr val="accent3"/>
                      </a:solidFill>
                      <a:latin typeface="+mn-lt"/>
                      <a:ea typeface="+mn-ea"/>
                      <a:cs typeface="+mn-cs"/>
                    </a:defRPr>
                  </a:pPr>
                  <a:endParaRPr lang="en-BE"/>
                </a:p>
              </c:txPr>
              <c:showLegendKey val="0"/>
              <c:showVal val="1"/>
              <c:showCatName val="0"/>
              <c:showSerName val="0"/>
              <c:showPercent val="0"/>
              <c:showBubbleSize val="0"/>
              <c:separator>, </c:separator>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8-EAFE-A542-B543-8AAD0295D7DA}"/>
                </c:ext>
              </c:extLst>
            </c:dLbl>
            <c:dLbl>
              <c:idx val="6"/>
              <c:layout>
                <c:manualLayout>
                  <c:x val="-5.2432106614702456E-3"/>
                  <c:y val="0"/>
                </c:manualLayout>
              </c:layout>
              <c:tx>
                <c:rich>
                  <a:bodyPr rot="0" spcFirstLastPara="1" vertOverflow="overflow" horzOverflow="overflow" vert="horz" wrap="square" lIns="38100" tIns="18000" rIns="0" bIns="19050" anchor="ctr" anchorCtr="1">
                    <a:spAutoFit/>
                  </a:bodyPr>
                  <a:lstStyle/>
                  <a:p>
                    <a:pPr>
                      <a:defRPr sz="1300" b="1" i="0" u="none" strike="noStrike" kern="1200" baseline="0">
                        <a:solidFill>
                          <a:schemeClr val="accent3"/>
                        </a:solidFill>
                        <a:latin typeface="+mn-lt"/>
                        <a:ea typeface="+mn-ea"/>
                        <a:cs typeface="+mn-cs"/>
                      </a:defRPr>
                    </a:pPr>
                    <a:fld id="{AC63B929-633B-2049-AFA1-0A1574038BD3}" type="VALUE">
                      <a:rPr lang="en-US">
                        <a:solidFill>
                          <a:schemeClr val="tx2"/>
                        </a:solidFill>
                      </a:rPr>
                      <a:pPr>
                        <a:defRPr sz="1300" b="1">
                          <a:solidFill>
                            <a:schemeClr val="accent3"/>
                          </a:solidFill>
                        </a:defRPr>
                      </a:pPr>
                      <a:t>[VALUE]</a:t>
                    </a:fld>
                    <a:endParaRPr lang="en-BE"/>
                  </a:p>
                </c:rich>
              </c:tx>
              <c:spPr>
                <a:noFill/>
                <a:ln>
                  <a:noFill/>
                </a:ln>
                <a:effectLst/>
              </c:spPr>
              <c:txPr>
                <a:bodyPr rot="0" spcFirstLastPara="1" vertOverflow="overflow" horzOverflow="overflow" vert="horz" wrap="square" lIns="38100" tIns="18000" rIns="0" bIns="19050" anchor="ctr" anchorCtr="1">
                  <a:spAutoFit/>
                </a:bodyPr>
                <a:lstStyle/>
                <a:p>
                  <a:pPr>
                    <a:defRPr sz="1300" b="1" i="0" u="none" strike="noStrike" kern="1200" baseline="0">
                      <a:solidFill>
                        <a:schemeClr val="accent3"/>
                      </a:solidFill>
                      <a:latin typeface="+mn-lt"/>
                      <a:ea typeface="+mn-ea"/>
                      <a:cs typeface="+mn-cs"/>
                    </a:defRPr>
                  </a:pPr>
                  <a:endParaRPr lang="en-BE"/>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A-EAFE-A542-B543-8AAD0295D7DA}"/>
                </c:ext>
              </c:extLst>
            </c:dLbl>
            <c:dLbl>
              <c:idx val="7"/>
              <c:tx>
                <c:rich>
                  <a:bodyPr rot="0" spcFirstLastPara="1" vertOverflow="overflow" horzOverflow="overflow" vert="horz" wrap="square" lIns="38100" tIns="18000" rIns="0" bIns="19050" anchor="ctr" anchorCtr="1">
                    <a:spAutoFit/>
                  </a:bodyPr>
                  <a:lstStyle/>
                  <a:p>
                    <a:pPr>
                      <a:defRPr sz="1300" b="1" i="0" u="none" strike="noStrike" kern="1200" baseline="0">
                        <a:solidFill>
                          <a:schemeClr val="accent3"/>
                        </a:solidFill>
                        <a:latin typeface="+mn-lt"/>
                        <a:ea typeface="+mn-ea"/>
                        <a:cs typeface="+mn-cs"/>
                      </a:defRPr>
                    </a:pPr>
                    <a:fld id="{BD962092-A4F7-4926-AD92-D084759A5DD6}" type="VALUE">
                      <a:rPr lang="en-US">
                        <a:solidFill>
                          <a:schemeClr val="tx2"/>
                        </a:solidFill>
                      </a:rPr>
                      <a:pPr>
                        <a:defRPr sz="1300" b="1">
                          <a:solidFill>
                            <a:schemeClr val="accent3"/>
                          </a:solidFill>
                        </a:defRPr>
                      </a:pPr>
                      <a:t>[VALUE]</a:t>
                    </a:fld>
                    <a:endParaRPr lang="en-BE"/>
                  </a:p>
                </c:rich>
              </c:tx>
              <c:spPr>
                <a:noFill/>
                <a:ln>
                  <a:noFill/>
                </a:ln>
                <a:effectLst/>
              </c:spPr>
              <c:txPr>
                <a:bodyPr rot="0" spcFirstLastPara="1" vertOverflow="overflow" horzOverflow="overflow" vert="horz" wrap="square" lIns="38100" tIns="18000" rIns="0" bIns="19050" anchor="ctr" anchorCtr="1">
                  <a:spAutoFit/>
                </a:bodyPr>
                <a:lstStyle/>
                <a:p>
                  <a:pPr>
                    <a:defRPr sz="1300" b="1" i="0" u="none" strike="noStrike" kern="1200" baseline="0">
                      <a:solidFill>
                        <a:schemeClr val="accent3"/>
                      </a:solidFill>
                      <a:latin typeface="+mn-lt"/>
                      <a:ea typeface="+mn-ea"/>
                      <a:cs typeface="+mn-cs"/>
                    </a:defRPr>
                  </a:pPr>
                  <a:endParaRPr lang="en-BE"/>
                </a:p>
              </c:txPr>
              <c:showLegendKey val="0"/>
              <c:showVal val="1"/>
              <c:showCatName val="0"/>
              <c:showSerName val="0"/>
              <c:showPercent val="0"/>
              <c:showBubbleSize val="0"/>
              <c:separator>, </c:separator>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C-EAFE-A542-B543-8AAD0295D7DA}"/>
                </c:ext>
              </c:extLst>
            </c:dLbl>
            <c:dLbl>
              <c:idx val="8"/>
              <c:tx>
                <c:rich>
                  <a:bodyPr rot="0" spcFirstLastPara="1" vertOverflow="overflow" horzOverflow="overflow" vert="horz" wrap="square" lIns="38100" tIns="18000" rIns="0" bIns="19050" anchor="ctr" anchorCtr="1">
                    <a:spAutoFit/>
                  </a:bodyPr>
                  <a:lstStyle/>
                  <a:p>
                    <a:pPr>
                      <a:defRPr sz="1300" b="1" i="0" u="none" strike="noStrike" kern="1200" baseline="0">
                        <a:solidFill>
                          <a:schemeClr val="accent3"/>
                        </a:solidFill>
                        <a:latin typeface="+mn-lt"/>
                        <a:ea typeface="+mn-ea"/>
                        <a:cs typeface="+mn-cs"/>
                      </a:defRPr>
                    </a:pPr>
                    <a:fld id="{DD31B690-D98F-49EC-9702-7B5DF69746A0}" type="VALUE">
                      <a:rPr lang="en-US">
                        <a:solidFill>
                          <a:schemeClr val="accent3"/>
                        </a:solidFill>
                      </a:rPr>
                      <a:pPr>
                        <a:defRPr sz="1300" b="1">
                          <a:solidFill>
                            <a:schemeClr val="accent3"/>
                          </a:solidFill>
                        </a:defRPr>
                      </a:pPr>
                      <a:t>[VALUE]</a:t>
                    </a:fld>
                    <a:endParaRPr lang="en-BE"/>
                  </a:p>
                </c:rich>
              </c:tx>
              <c:spPr>
                <a:noFill/>
                <a:ln>
                  <a:noFill/>
                </a:ln>
                <a:effectLst/>
              </c:spPr>
              <c:txPr>
                <a:bodyPr rot="0" spcFirstLastPara="1" vertOverflow="overflow" horzOverflow="overflow" vert="horz" wrap="square" lIns="38100" tIns="18000" rIns="0" bIns="19050" anchor="ctr" anchorCtr="1">
                  <a:spAutoFit/>
                </a:bodyPr>
                <a:lstStyle/>
                <a:p>
                  <a:pPr>
                    <a:defRPr sz="1300" b="1" i="0" u="none" strike="noStrike" kern="1200" baseline="0">
                      <a:solidFill>
                        <a:schemeClr val="accent3"/>
                      </a:solidFill>
                      <a:latin typeface="+mn-lt"/>
                      <a:ea typeface="+mn-ea"/>
                      <a:cs typeface="+mn-cs"/>
                    </a:defRPr>
                  </a:pPr>
                  <a:endParaRPr lang="en-BE"/>
                </a:p>
              </c:txPr>
              <c:showLegendKey val="0"/>
              <c:showVal val="1"/>
              <c:showCatName val="0"/>
              <c:showSerName val="0"/>
              <c:showPercent val="0"/>
              <c:showBubbleSize val="0"/>
              <c:separator>, </c:separator>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E-EAFE-A542-B543-8AAD0295D7DA}"/>
                </c:ext>
              </c:extLst>
            </c:dLbl>
            <c:dLbl>
              <c:idx val="9"/>
              <c:layout>
                <c:manualLayout>
                  <c:x val="-1.5729631984410762E-2"/>
                  <c:y val="4.7248629612558876E-7"/>
                </c:manualLayout>
              </c:layout>
              <c:spPr>
                <a:noFill/>
                <a:ln>
                  <a:noFill/>
                </a:ln>
                <a:effectLst/>
              </c:spPr>
              <c:txPr>
                <a:bodyPr rot="0" spcFirstLastPara="1" vertOverflow="overflow" horzOverflow="overflow" vert="horz" wrap="square" lIns="38100" tIns="18000" rIns="0" bIns="19050" anchor="ctr" anchorCtr="1">
                  <a:spAutoFit/>
                </a:bodyPr>
                <a:lstStyle/>
                <a:p>
                  <a:pPr>
                    <a:defRPr sz="1300" b="1" i="0" u="none" strike="noStrike" kern="1200" baseline="0">
                      <a:solidFill>
                        <a:schemeClr val="accent3"/>
                      </a:solidFill>
                      <a:latin typeface="+mn-lt"/>
                      <a:ea typeface="+mn-ea"/>
                      <a:cs typeface="+mn-cs"/>
                    </a:defRPr>
                  </a:pPr>
                  <a:endParaRPr lang="en-BE"/>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0-EAFE-A542-B543-8AAD0295D7DA}"/>
                </c:ext>
              </c:extLst>
            </c:dLbl>
            <c:dLbl>
              <c:idx val="10"/>
              <c:layout>
                <c:manualLayout>
                  <c:x val="-1.0486421322940491E-2"/>
                  <c:y val="1.1000928844455368E-16"/>
                </c:manualLayout>
              </c:layout>
              <c:tx>
                <c:rich>
                  <a:bodyPr rot="0" spcFirstLastPara="1" vertOverflow="overflow" horzOverflow="overflow" vert="horz" wrap="square" lIns="38100" tIns="18000" rIns="0" bIns="19050" anchor="ctr" anchorCtr="1">
                    <a:spAutoFit/>
                  </a:bodyPr>
                  <a:lstStyle/>
                  <a:p>
                    <a:pPr>
                      <a:defRPr sz="1300" b="1" i="0" u="none" strike="noStrike" kern="1200" baseline="0">
                        <a:solidFill>
                          <a:schemeClr val="accent4"/>
                        </a:solidFill>
                        <a:latin typeface="+mn-lt"/>
                        <a:ea typeface="+mn-ea"/>
                        <a:cs typeface="+mn-cs"/>
                      </a:defRPr>
                    </a:pPr>
                    <a:fld id="{B927E565-7840-4A08-A767-9823D6818C57}" type="VALUE">
                      <a:rPr lang="en-US">
                        <a:solidFill>
                          <a:schemeClr val="accent4"/>
                        </a:solidFill>
                      </a:rPr>
                      <a:pPr>
                        <a:defRPr sz="1300" b="1">
                          <a:solidFill>
                            <a:schemeClr val="accent4"/>
                          </a:solidFill>
                        </a:defRPr>
                      </a:pPr>
                      <a:t>[VALUE]</a:t>
                    </a:fld>
                    <a:endParaRPr lang="en-BE"/>
                  </a:p>
                </c:rich>
              </c:tx>
              <c:spPr>
                <a:noFill/>
                <a:ln>
                  <a:noFill/>
                </a:ln>
                <a:effectLst/>
              </c:spPr>
              <c:txPr>
                <a:bodyPr rot="0" spcFirstLastPara="1" vertOverflow="overflow" horzOverflow="overflow" vert="horz" wrap="square" lIns="38100" tIns="18000" rIns="0" bIns="19050" anchor="ctr" anchorCtr="1">
                  <a:spAutoFit/>
                </a:bodyPr>
                <a:lstStyle/>
                <a:p>
                  <a:pPr>
                    <a:defRPr sz="1300" b="1" i="0" u="none" strike="noStrike" kern="1200" baseline="0">
                      <a:solidFill>
                        <a:schemeClr val="accent4"/>
                      </a:solidFill>
                      <a:latin typeface="+mn-lt"/>
                      <a:ea typeface="+mn-ea"/>
                      <a:cs typeface="+mn-cs"/>
                    </a:defRPr>
                  </a:pPr>
                  <a:endParaRPr lang="en-BE"/>
                </a:p>
              </c:txPr>
              <c:showLegendKey val="0"/>
              <c:showVal val="1"/>
              <c:showCatName val="0"/>
              <c:showSerName val="0"/>
              <c:showPercent val="0"/>
              <c:showBubbleSize val="0"/>
              <c:separator>, </c:separator>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12-EAFE-A542-B543-8AAD0295D7DA}"/>
                </c:ext>
              </c:extLst>
            </c:dLbl>
            <c:spPr>
              <a:noFill/>
              <a:ln>
                <a:noFill/>
              </a:ln>
              <a:effectLst/>
            </c:spPr>
            <c:txPr>
              <a:bodyPr rot="0" spcFirstLastPara="1" vertOverflow="overflow" horzOverflow="overflow" vert="horz" wrap="square" lIns="38100" tIns="18000" rIns="0" bIns="19050" anchor="ctr" anchorCtr="1">
                <a:spAutoFit/>
              </a:bodyPr>
              <a:lstStyle/>
              <a:p>
                <a:pPr>
                  <a:defRPr sz="1300" b="1" i="0" u="none" strike="noStrike" kern="1200" baseline="0">
                    <a:solidFill>
                      <a:schemeClr val="tx2"/>
                    </a:solidFill>
                    <a:latin typeface="+mn-lt"/>
                    <a:ea typeface="+mn-ea"/>
                    <a:cs typeface="+mn-cs"/>
                  </a:defRPr>
                </a:pPr>
                <a:endParaRPr lang="en-BE"/>
              </a:p>
            </c:txPr>
            <c:showLegendKey val="0"/>
            <c:showVal val="1"/>
            <c:showCatName val="0"/>
            <c:showSerName val="0"/>
            <c:showPercent val="0"/>
            <c:showBubbleSize val="0"/>
            <c:separator>, </c:separator>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prstDash val="solid"/>
                      <a:round/>
                    </a:ln>
                    <a:effectLst/>
                  </c:spPr>
                </c15:leaderLines>
              </c:ext>
            </c:extLst>
          </c:dLbls>
          <c:cat>
            <c:strRef>
              <c:f>Sheet1!$A$4:$A$14</c:f>
              <c:strCache>
                <c:ptCount val="11"/>
                <c:pt idx="0">
                  <c:v>Positive</c:v>
                </c:pt>
                <c:pt idx="1">
                  <c:v>Stressed</c:v>
                </c:pt>
                <c:pt idx="2">
                  <c:v>Resilient</c:v>
                </c:pt>
                <c:pt idx="3">
                  <c:v>Isolated</c:v>
                </c:pt>
                <c:pt idx="4">
                  <c:v>Burned out</c:v>
                </c:pt>
                <c:pt idx="5">
                  <c:v>Anxious</c:v>
                </c:pt>
                <c:pt idx="6">
                  <c:v>Energized</c:v>
                </c:pt>
                <c:pt idx="7">
                  <c:v>Unconcerned</c:v>
                </c:pt>
                <c:pt idx="8">
                  <c:v>Depressed</c:v>
                </c:pt>
                <c:pt idx="9">
                  <c:v>Fearful</c:v>
                </c:pt>
                <c:pt idx="10">
                  <c:v>Something else / Don’t know </c:v>
                </c:pt>
              </c:strCache>
            </c:strRef>
          </c:cat>
          <c:val>
            <c:numRef>
              <c:f>Sheet1!$B$4:$B$14</c:f>
              <c:numCache>
                <c:formatCode>0%</c:formatCode>
                <c:ptCount val="11"/>
                <c:pt idx="0">
                  <c:v>0.26</c:v>
                </c:pt>
                <c:pt idx="1">
                  <c:v>0.14000000000000001</c:v>
                </c:pt>
                <c:pt idx="2">
                  <c:v>0.1</c:v>
                </c:pt>
                <c:pt idx="3">
                  <c:v>0.09</c:v>
                </c:pt>
                <c:pt idx="4">
                  <c:v>0.08</c:v>
                </c:pt>
                <c:pt idx="5">
                  <c:v>7.0000000000000007E-2</c:v>
                </c:pt>
                <c:pt idx="6">
                  <c:v>7.0000000000000007E-2</c:v>
                </c:pt>
                <c:pt idx="7">
                  <c:v>7.0000000000000007E-2</c:v>
                </c:pt>
                <c:pt idx="8">
                  <c:v>0.05</c:v>
                </c:pt>
                <c:pt idx="9">
                  <c:v>0.05</c:v>
                </c:pt>
                <c:pt idx="10">
                  <c:v>0.02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3-EAFE-A542-B543-8AAD0295D7DA}"/>
            </c:ext>
          </c:extLst>
        </c:ser>
        <c:dLbls>
          <c:showLegendKey val="0"/>
          <c:showVal val="0"/>
          <c:showCatName val="0"/>
          <c:showSerName val="0"/>
          <c:showPercent val="0"/>
          <c:showBubbleSize val="0"/>
        </c:dLbls>
        <c:gapWidth val="50"/>
        <c:axId val="471041352"/>
        <c:axId val="471041024"/>
      </c:barChart>
      <c:catAx>
        <c:axId val="471041352"/>
        <c:scaling>
          <c:orientation val="maxMin"/>
        </c:scaling>
        <c:delete val="1"/>
        <c:axPos val="l"/>
        <c:numFmt formatCode="General" sourceLinked="0"/>
        <c:majorTickMark val="none"/>
        <c:minorTickMark val="none"/>
        <c:tickLblPos val="nextTo"/>
        <c:crossAx val="471041024"/>
        <c:crosses val="autoZero"/>
        <c:auto val="1"/>
        <c:lblAlgn val="ctr"/>
        <c:lblOffset val="100"/>
        <c:noMultiLvlLbl val="0"/>
      </c:catAx>
      <c:valAx>
        <c:axId val="471041024"/>
        <c:scaling>
          <c:orientation val="minMax"/>
        </c:scaling>
        <c:delete val="1"/>
        <c:axPos val="t"/>
        <c:numFmt formatCode="0%" sourceLinked="0"/>
        <c:majorTickMark val="none"/>
        <c:minorTickMark val="none"/>
        <c:tickLblPos val="nextTo"/>
        <c:crossAx val="471041352"/>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c:chart>
  <c:spPr>
    <a:noFill/>
    <a:ln w="9525" cap="flat" cmpd="sng" algn="ctr">
      <a:noFill/>
      <a:prstDash val="solid"/>
    </a:ln>
    <a:effectLst/>
  </c:spPr>
  <c:txPr>
    <a:bodyPr/>
    <a:lstStyle/>
    <a:p>
      <a:pPr>
        <a:defRPr/>
      </a:pPr>
      <a:endParaRPr lang="en-B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081873196329279E-2"/>
          <c:y val="1.010980640771536E-2"/>
          <c:w val="0.96783625360734149"/>
          <c:h val="0.9898901593021695"/>
        </c:manualLayout>
      </c:layout>
      <c:barChart>
        <c:barDir val="col"/>
        <c:grouping val="clustered"/>
        <c:varyColors val="0"/>
        <c:ser>
          <c:idx val="0"/>
          <c:order val="0"/>
          <c:tx>
            <c:strRef>
              <c:f>Sheet1!$B$1</c:f>
              <c:strCache>
                <c:ptCount val="1"/>
                <c:pt idx="0">
                  <c:v>Q4</c:v>
                </c:pt>
              </c:strCache>
            </c:strRef>
          </c:tx>
          <c:spPr>
            <a:solidFill>
              <a:schemeClr val="accent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4-4874-A443-A5FD-5DFE58A76D39}"/>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5-4874-A443-A5FD-5DFE58A76D39}"/>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7-4874-A443-A5FD-5DFE58A76D39}"/>
              </c:ext>
            </c:extLst>
          </c:dPt>
          <c:dPt>
            <c:idx val="4"/>
            <c:invertIfNegative val="0"/>
            <c:bubble3D val="0"/>
            <c:spPr>
              <a:solidFill>
                <a:schemeClr val="tx1"/>
              </a:solidFill>
              <a:ln>
                <a:noFill/>
              </a:ln>
              <a:effectLst/>
            </c:spPr>
            <c:extLst>
              <c:ext xmlns:c16="http://schemas.microsoft.com/office/drawing/2014/chart" uri="{C3380CC4-5D6E-409C-BE32-E72D297353CC}">
                <c16:uniqueId val="{0000000C-4874-A443-A5FD-5DFE58A76D39}"/>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B-4874-A443-A5FD-5DFE58A76D39}"/>
              </c:ext>
            </c:extLst>
          </c:dPt>
          <c:dLbls>
            <c:dLbl>
              <c:idx val="0"/>
              <c:layout>
                <c:manualLayout>
                  <c:x val="-6.7007030913766285E-18"/>
                  <c:y val="3.6372349758806453E-2"/>
                </c:manualLayout>
              </c:layout>
              <c:tx>
                <c:rich>
                  <a:bodyPr/>
                  <a:lstStyle/>
                  <a:p>
                    <a:fld id="{A01856C3-5887-C14C-B562-39E31050EF92}" type="VALUE">
                      <a:rPr lang="en-US" sz="1300" smtClean="0"/>
                      <a:pPr/>
                      <a:t>[VALUE]</a:t>
                    </a:fld>
                    <a:r>
                      <a:rPr lang="en-US" sz="130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874-A443-A5FD-5DFE58A76D39}"/>
                </c:ext>
              </c:extLst>
            </c:dLbl>
            <c:dLbl>
              <c:idx val="1"/>
              <c:layout>
                <c:manualLayout>
                  <c:x val="-2.6802812365506514E-17"/>
                  <c:y val="2.4248233172537634E-2"/>
                </c:manualLayout>
              </c:layout>
              <c:tx>
                <c:rich>
                  <a:bodyPr/>
                  <a:lstStyle/>
                  <a:p>
                    <a:fld id="{DF2FE247-2457-3042-BB19-3FFF3A582EF1}"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874-A443-A5FD-5DFE58A76D39}"/>
                </c:ext>
              </c:extLst>
            </c:dLbl>
            <c:dLbl>
              <c:idx val="2"/>
              <c:layout>
                <c:manualLayout>
                  <c:x val="0"/>
                  <c:y val="3.6372349758806453E-2"/>
                </c:manualLayout>
              </c:layout>
              <c:tx>
                <c:rich>
                  <a:bodyPr/>
                  <a:lstStyle/>
                  <a:p>
                    <a:fld id="{AEF2AE17-E515-374B-AD3E-235BDD8CB967}"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874-A443-A5FD-5DFE58A76D39}"/>
                </c:ext>
              </c:extLst>
            </c:dLbl>
            <c:dLbl>
              <c:idx val="3"/>
              <c:layout>
                <c:manualLayout>
                  <c:x val="0"/>
                  <c:y val="3.6372349758806453E-2"/>
                </c:manualLayout>
              </c:layout>
              <c:tx>
                <c:rich>
                  <a:bodyPr/>
                  <a:lstStyle/>
                  <a:p>
                    <a:fld id="{EF879CD8-905F-D74C-803F-3C3BD0C107F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4874-A443-A5FD-5DFE58A76D39}"/>
                </c:ext>
              </c:extLst>
            </c:dLbl>
            <c:dLbl>
              <c:idx val="4"/>
              <c:layout>
                <c:manualLayout>
                  <c:x val="0"/>
                  <c:y val="3.6372349758806426E-2"/>
                </c:manualLayout>
              </c:layout>
              <c:tx>
                <c:rich>
                  <a:bodyPr/>
                  <a:lstStyle/>
                  <a:p>
                    <a:fld id="{53F4535F-4A3B-604D-8F8C-9E7389648A18}"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4874-A443-A5FD-5DFE58A76D39}"/>
                </c:ext>
              </c:extLst>
            </c:dLbl>
            <c:dLbl>
              <c:idx val="5"/>
              <c:tx>
                <c:rich>
                  <a:bodyPr/>
                  <a:lstStyle/>
                  <a:p>
                    <a:fld id="{D9884626-FF9A-3542-889A-6C50651FDE80}"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4874-A443-A5FD-5DFE58A76D39}"/>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accent4"/>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Finance &amp; business services</c:v>
                </c:pt>
                <c:pt idx="1">
                  <c:v>Wholesale &amp; Retail Trade</c:v>
                </c:pt>
                <c:pt idx="2">
                  <c:v>Manufacturing</c:v>
                </c:pt>
                <c:pt idx="3">
                  <c:v>Other services</c:v>
                </c:pt>
              </c:strCache>
            </c:strRef>
          </c:cat>
          <c:val>
            <c:numRef>
              <c:f>Sheet1!$B$2:$B$7</c:f>
              <c:numCache>
                <c:formatCode>General</c:formatCode>
                <c:ptCount val="6"/>
                <c:pt idx="0">
                  <c:v>38</c:v>
                </c:pt>
                <c:pt idx="1">
                  <c:v>36</c:v>
                </c:pt>
                <c:pt idx="2">
                  <c:v>35</c:v>
                </c:pt>
                <c:pt idx="3">
                  <c:v>31</c:v>
                </c:pt>
              </c:numCache>
            </c:numRef>
          </c:val>
          <c:extLst>
            <c:ext xmlns:c16="http://schemas.microsoft.com/office/drawing/2014/chart" uri="{C3380CC4-5D6E-409C-BE32-E72D297353CC}">
              <c16:uniqueId val="{00000000-4874-A443-A5FD-5DFE58A76D39}"/>
            </c:ext>
          </c:extLst>
        </c:ser>
        <c:ser>
          <c:idx val="1"/>
          <c:order val="1"/>
          <c:tx>
            <c:strRef>
              <c:f>Sheet1!$C$1</c:f>
              <c:strCache>
                <c:ptCount val="1"/>
                <c:pt idx="0">
                  <c:v>Q3</c:v>
                </c:pt>
              </c:strCache>
            </c:strRef>
          </c:tx>
          <c:spPr>
            <a:solidFill>
              <a:schemeClr val="tx1"/>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6-4874-A443-A5FD-5DFE58A76D39}"/>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8-4874-A443-A5FD-5DFE58A76D39}"/>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9-4874-A443-A5FD-5DFE58A76D39}"/>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A-4874-A443-A5FD-5DFE58A76D39}"/>
              </c:ext>
            </c:extLst>
          </c:dPt>
          <c:dLbls>
            <c:dLbl>
              <c:idx val="0"/>
              <c:layout>
                <c:manualLayout>
                  <c:x val="-1.3401406182753257E-17"/>
                  <c:y val="3.6372349758806398E-2"/>
                </c:manualLayout>
              </c:layout>
              <c:tx>
                <c:rich>
                  <a:bodyPr/>
                  <a:lstStyle/>
                  <a:p>
                    <a:fld id="{2227BB37-D493-5B45-BBD3-660D25794B66}"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4874-A443-A5FD-5DFE58A76D39}"/>
                </c:ext>
              </c:extLst>
            </c:dLbl>
            <c:dLbl>
              <c:idx val="1"/>
              <c:layout>
                <c:manualLayout>
                  <c:x val="0"/>
                  <c:y val="3.6372349758806453E-2"/>
                </c:manualLayout>
              </c:layout>
              <c:tx>
                <c:rich>
                  <a:bodyPr/>
                  <a:lstStyle/>
                  <a:p>
                    <a:fld id="{603D6CE8-62A1-4E4A-8B9A-62C82DBA133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874-A443-A5FD-5DFE58A76D39}"/>
                </c:ext>
              </c:extLst>
            </c:dLbl>
            <c:dLbl>
              <c:idx val="2"/>
              <c:layout>
                <c:manualLayout>
                  <c:x val="-5.3605624731013028E-17"/>
                  <c:y val="2.4248233172537634E-2"/>
                </c:manualLayout>
              </c:layout>
              <c:tx>
                <c:rich>
                  <a:bodyPr/>
                  <a:lstStyle/>
                  <a:p>
                    <a:fld id="{6B09A944-4F37-9345-984C-6AF041249E48}"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4874-A443-A5FD-5DFE58A76D39}"/>
                </c:ext>
              </c:extLst>
            </c:dLbl>
            <c:dLbl>
              <c:idx val="3"/>
              <c:layout>
                <c:manualLayout>
                  <c:x val="0"/>
                  <c:y val="2.4248233172537523E-2"/>
                </c:manualLayout>
              </c:layout>
              <c:tx>
                <c:rich>
                  <a:bodyPr/>
                  <a:lstStyle/>
                  <a:p>
                    <a:fld id="{529411AE-F184-1949-8DF3-6E1125515460}"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874-A443-A5FD-5DFE58A76D39}"/>
                </c:ext>
              </c:extLst>
            </c:dLbl>
            <c:dLbl>
              <c:idx val="4"/>
              <c:layout>
                <c:manualLayout>
                  <c:x val="0"/>
                  <c:y val="4.8496466345075269E-2"/>
                </c:manualLayout>
              </c:layout>
              <c:tx>
                <c:rich>
                  <a:bodyPr/>
                  <a:lstStyle/>
                  <a:p>
                    <a:fld id="{1FA2AAFC-6197-8C43-ACFD-979F0333709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4874-A443-A5FD-5DFE58A76D39}"/>
                </c:ext>
              </c:extLst>
            </c:dLbl>
            <c:dLbl>
              <c:idx val="5"/>
              <c:tx>
                <c:rich>
                  <a:bodyPr/>
                  <a:lstStyle/>
                  <a:p>
                    <a:fld id="{2623E554-5D12-714E-AACA-E8109E3586B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4874-A443-A5FD-5DFE58A76D3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4"/>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Finance &amp; business services</c:v>
                </c:pt>
                <c:pt idx="1">
                  <c:v>Wholesale &amp; Retail Trade</c:v>
                </c:pt>
                <c:pt idx="2">
                  <c:v>Manufacturing</c:v>
                </c:pt>
                <c:pt idx="3">
                  <c:v>Other services</c:v>
                </c:pt>
              </c:strCache>
            </c:strRef>
          </c:cat>
          <c:val>
            <c:numRef>
              <c:f>Sheet1!$C$2:$C$7</c:f>
              <c:numCache>
                <c:formatCode>General</c:formatCode>
                <c:ptCount val="6"/>
                <c:pt idx="0">
                  <c:v>14</c:v>
                </c:pt>
                <c:pt idx="1">
                  <c:v>8</c:v>
                </c:pt>
                <c:pt idx="2">
                  <c:v>20</c:v>
                </c:pt>
                <c:pt idx="3">
                  <c:v>20</c:v>
                </c:pt>
              </c:numCache>
            </c:numRef>
          </c:val>
          <c:extLst>
            <c:ext xmlns:c16="http://schemas.microsoft.com/office/drawing/2014/chart" uri="{C3380CC4-5D6E-409C-BE32-E72D297353CC}">
              <c16:uniqueId val="{00000001-4874-A443-A5FD-5DFE58A76D39}"/>
            </c:ext>
          </c:extLst>
        </c:ser>
        <c:dLbls>
          <c:dLblPos val="inEnd"/>
          <c:showLegendKey val="0"/>
          <c:showVal val="1"/>
          <c:showCatName val="0"/>
          <c:showSerName val="0"/>
          <c:showPercent val="0"/>
          <c:showBubbleSize val="0"/>
        </c:dLbls>
        <c:gapWidth val="200"/>
        <c:overlap val="-9"/>
        <c:axId val="102493199"/>
        <c:axId val="102508159"/>
      </c:barChart>
      <c:catAx>
        <c:axId val="102493199"/>
        <c:scaling>
          <c:orientation val="minMax"/>
        </c:scaling>
        <c:delete val="1"/>
        <c:axPos val="b"/>
        <c:numFmt formatCode="General" sourceLinked="1"/>
        <c:majorTickMark val="none"/>
        <c:minorTickMark val="none"/>
        <c:tickLblPos val="nextTo"/>
        <c:crossAx val="102508159"/>
        <c:crosses val="autoZero"/>
        <c:auto val="1"/>
        <c:lblAlgn val="ctr"/>
        <c:lblOffset val="100"/>
        <c:noMultiLvlLbl val="0"/>
      </c:catAx>
      <c:valAx>
        <c:axId val="102508159"/>
        <c:scaling>
          <c:orientation val="minMax"/>
        </c:scaling>
        <c:delete val="1"/>
        <c:axPos val="l"/>
        <c:numFmt formatCode="General" sourceLinked="1"/>
        <c:majorTickMark val="none"/>
        <c:minorTickMark val="none"/>
        <c:tickLblPos val="nextTo"/>
        <c:crossAx val="10249319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081873196329279E-2"/>
          <c:y val="1.0109614412720107E-2"/>
          <c:w val="0.96783625360734149"/>
          <c:h val="0.9898901593021695"/>
        </c:manualLayout>
      </c:layout>
      <c:barChart>
        <c:barDir val="col"/>
        <c:grouping val="clustered"/>
        <c:varyColors val="0"/>
        <c:ser>
          <c:idx val="0"/>
          <c:order val="0"/>
          <c:tx>
            <c:strRef>
              <c:f>Sheet1!$B$1</c:f>
              <c:strCache>
                <c:ptCount val="1"/>
                <c:pt idx="0">
                  <c:v>Q4</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4-4874-A443-A5FD-5DFE58A76D39}"/>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5-4874-A443-A5FD-5DFE58A76D39}"/>
              </c:ext>
            </c:extLst>
          </c:dPt>
          <c:dPt>
            <c:idx val="2"/>
            <c:invertIfNegative val="0"/>
            <c:bubble3D val="0"/>
            <c:spPr>
              <a:solidFill>
                <a:schemeClr val="tx1"/>
              </a:solidFill>
              <a:ln>
                <a:noFill/>
              </a:ln>
              <a:effectLst/>
            </c:spPr>
            <c:extLst>
              <c:ext xmlns:c16="http://schemas.microsoft.com/office/drawing/2014/chart" uri="{C3380CC4-5D6E-409C-BE32-E72D297353CC}">
                <c16:uniqueId val="{00000007-4874-A443-A5FD-5DFE58A76D39}"/>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E-4874-A443-A5FD-5DFE58A76D39}"/>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C-4874-A443-A5FD-5DFE58A76D39}"/>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B-4874-A443-A5FD-5DFE58A76D39}"/>
              </c:ext>
            </c:extLst>
          </c:dPt>
          <c:dLbls>
            <c:dLbl>
              <c:idx val="0"/>
              <c:layout>
                <c:manualLayout>
                  <c:x val="-6.7007030913766285E-18"/>
                  <c:y val="0"/>
                </c:manualLayout>
              </c:layout>
              <c:tx>
                <c:rich>
                  <a:bodyPr/>
                  <a:lstStyle/>
                  <a:p>
                    <a:fld id="{A01856C3-5887-C14C-B562-39E31050EF92}" type="VALUE">
                      <a:rPr lang="en-US" sz="1300" smtClean="0"/>
                      <a:pPr/>
                      <a:t>[VALUE]</a:t>
                    </a:fld>
                    <a:r>
                      <a:rPr lang="en-US" sz="130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874-A443-A5FD-5DFE58A76D39}"/>
                </c:ext>
              </c:extLst>
            </c:dLbl>
            <c:dLbl>
              <c:idx val="1"/>
              <c:layout>
                <c:manualLayout>
                  <c:x val="-2.6802812365506514E-17"/>
                  <c:y val="2.4248233172537634E-2"/>
                </c:manualLayout>
              </c:layout>
              <c:tx>
                <c:rich>
                  <a:bodyPr/>
                  <a:lstStyle/>
                  <a:p>
                    <a:fld id="{DF2FE247-2457-3042-BB19-3FFF3A582EF1}"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874-A443-A5FD-5DFE58A76D39}"/>
                </c:ext>
              </c:extLst>
            </c:dLbl>
            <c:dLbl>
              <c:idx val="2"/>
              <c:layout>
                <c:manualLayout>
                  <c:x val="0"/>
                  <c:y val="3.6372349758806453E-2"/>
                </c:manualLayout>
              </c:layout>
              <c:tx>
                <c:rich>
                  <a:bodyPr/>
                  <a:lstStyle/>
                  <a:p>
                    <a:fld id="{AEF2AE17-E515-374B-AD3E-235BDD8CB967}"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874-A443-A5FD-5DFE58A76D39}"/>
                </c:ext>
              </c:extLst>
            </c:dLbl>
            <c:dLbl>
              <c:idx val="3"/>
              <c:layout>
                <c:manualLayout>
                  <c:x val="0"/>
                  <c:y val="3.6372349758806453E-2"/>
                </c:manualLayout>
              </c:layout>
              <c:tx>
                <c:rich>
                  <a:bodyPr/>
                  <a:lstStyle/>
                  <a:p>
                    <a:fld id="{EF879CD8-905F-D74C-803F-3C3BD0C107F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4874-A443-A5FD-5DFE58A76D39}"/>
                </c:ext>
              </c:extLst>
            </c:dLbl>
            <c:dLbl>
              <c:idx val="4"/>
              <c:layout>
                <c:manualLayout>
                  <c:x val="0"/>
                  <c:y val="3.6372349758806426E-2"/>
                </c:manualLayout>
              </c:layout>
              <c:tx>
                <c:rich>
                  <a:bodyPr/>
                  <a:lstStyle/>
                  <a:p>
                    <a:fld id="{53F4535F-4A3B-604D-8F8C-9E7389648A18}"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4874-A443-A5FD-5DFE58A76D39}"/>
                </c:ext>
              </c:extLst>
            </c:dLbl>
            <c:dLbl>
              <c:idx val="5"/>
              <c:tx>
                <c:rich>
                  <a:bodyPr/>
                  <a:lstStyle/>
                  <a:p>
                    <a:fld id="{D9884626-FF9A-3542-889A-6C50651FDE80}"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4874-A443-A5FD-5DFE58A76D39}"/>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accent4"/>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Construction</c:v>
                </c:pt>
                <c:pt idx="1">
                  <c:v>Transport &amp; logistic</c:v>
                </c:pt>
                <c:pt idx="2">
                  <c:v>Other production</c:v>
                </c:pt>
                <c:pt idx="3">
                  <c:v>Restaurant &amp; hotels</c:v>
                </c:pt>
              </c:strCache>
            </c:strRef>
          </c:cat>
          <c:val>
            <c:numRef>
              <c:f>Sheet1!$B$2:$B$7</c:f>
              <c:numCache>
                <c:formatCode>General</c:formatCode>
                <c:ptCount val="6"/>
                <c:pt idx="0">
                  <c:v>28</c:v>
                </c:pt>
                <c:pt idx="1">
                  <c:v>23</c:v>
                </c:pt>
                <c:pt idx="2">
                  <c:v>12</c:v>
                </c:pt>
              </c:numCache>
            </c:numRef>
          </c:val>
          <c:extLst>
            <c:ext xmlns:c16="http://schemas.microsoft.com/office/drawing/2014/chart" uri="{C3380CC4-5D6E-409C-BE32-E72D297353CC}">
              <c16:uniqueId val="{00000000-4874-A443-A5FD-5DFE58A76D39}"/>
            </c:ext>
          </c:extLst>
        </c:ser>
        <c:ser>
          <c:idx val="1"/>
          <c:order val="1"/>
          <c:tx>
            <c:strRef>
              <c:f>Sheet1!$C$1</c:f>
              <c:strCache>
                <c:ptCount val="1"/>
                <c:pt idx="0">
                  <c:v>Q3</c:v>
                </c:pt>
              </c:strCache>
            </c:strRef>
          </c:tx>
          <c:spPr>
            <a:solidFill>
              <a:schemeClr val="tx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D-4874-A443-A5FD-5DFE58A76D39}"/>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6-4874-A443-A5FD-5DFE58A76D39}"/>
              </c:ext>
            </c:extLst>
          </c:dPt>
          <c:dPt>
            <c:idx val="2"/>
            <c:invertIfNegative val="0"/>
            <c:bubble3D val="0"/>
            <c:spPr>
              <a:solidFill>
                <a:schemeClr val="tx1"/>
              </a:solidFill>
              <a:ln>
                <a:noFill/>
              </a:ln>
              <a:effectLst/>
            </c:spPr>
            <c:extLst>
              <c:ext xmlns:c16="http://schemas.microsoft.com/office/drawing/2014/chart" uri="{C3380CC4-5D6E-409C-BE32-E72D297353CC}">
                <c16:uniqueId val="{00000008-4874-A443-A5FD-5DFE58A76D39}"/>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9-4874-A443-A5FD-5DFE58A76D39}"/>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F-4874-A443-A5FD-5DFE58A76D39}"/>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A-4874-A443-A5FD-5DFE58A76D39}"/>
              </c:ext>
            </c:extLst>
          </c:dPt>
          <c:dLbls>
            <c:dLbl>
              <c:idx val="0"/>
              <c:layout>
                <c:manualLayout>
                  <c:x val="-1.3401406182753257E-17"/>
                  <c:y val="3.6372349758806398E-2"/>
                </c:manualLayout>
              </c:layout>
              <c:tx>
                <c:rich>
                  <a:bodyPr/>
                  <a:lstStyle/>
                  <a:p>
                    <a:fld id="{2227BB37-D493-5B45-BBD3-660D25794B66}"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4874-A443-A5FD-5DFE58A76D39}"/>
                </c:ext>
              </c:extLst>
            </c:dLbl>
            <c:dLbl>
              <c:idx val="1"/>
              <c:layout>
                <c:manualLayout>
                  <c:x val="0"/>
                  <c:y val="3.6372349758806453E-2"/>
                </c:manualLayout>
              </c:layout>
              <c:tx>
                <c:rich>
                  <a:bodyPr/>
                  <a:lstStyle/>
                  <a:p>
                    <a:fld id="{603D6CE8-62A1-4E4A-8B9A-62C82DBA133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874-A443-A5FD-5DFE58A76D39}"/>
                </c:ext>
              </c:extLst>
            </c:dLbl>
            <c:dLbl>
              <c:idx val="2"/>
              <c:layout>
                <c:manualLayout>
                  <c:x val="-5.3605624731013028E-17"/>
                  <c:y val="2.4248233172537634E-2"/>
                </c:manualLayout>
              </c:layout>
              <c:tx>
                <c:rich>
                  <a:bodyPr/>
                  <a:lstStyle/>
                  <a:p>
                    <a:fld id="{6B09A944-4F37-9345-984C-6AF041249E48}"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4874-A443-A5FD-5DFE58A76D39}"/>
                </c:ext>
              </c:extLst>
            </c:dLbl>
            <c:dLbl>
              <c:idx val="3"/>
              <c:layout>
                <c:manualLayout>
                  <c:x val="0"/>
                  <c:y val="0.37584856882918272"/>
                </c:manualLayout>
              </c:layout>
              <c:tx>
                <c:rich>
                  <a:bodyPr/>
                  <a:lstStyle/>
                  <a:p>
                    <a:fld id="{529411AE-F184-1949-8DF3-6E1125515460}"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874-A443-A5FD-5DFE58A76D39}"/>
                </c:ext>
              </c:extLst>
            </c:dLbl>
            <c:dLbl>
              <c:idx val="4"/>
              <c:layout>
                <c:manualLayout>
                  <c:x val="0"/>
                  <c:y val="4.8496466345075269E-2"/>
                </c:manualLayout>
              </c:layout>
              <c:tx>
                <c:rich>
                  <a:bodyPr/>
                  <a:lstStyle/>
                  <a:p>
                    <a:fld id="{1FA2AAFC-6197-8C43-ACFD-979F0333709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4874-A443-A5FD-5DFE58A76D39}"/>
                </c:ext>
              </c:extLst>
            </c:dLbl>
            <c:dLbl>
              <c:idx val="5"/>
              <c:tx>
                <c:rich>
                  <a:bodyPr/>
                  <a:lstStyle/>
                  <a:p>
                    <a:fld id="{2623E554-5D12-714E-AACA-E8109E3586B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4874-A443-A5FD-5DFE58A76D3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4"/>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Construction</c:v>
                </c:pt>
                <c:pt idx="1">
                  <c:v>Transport &amp; logistic</c:v>
                </c:pt>
                <c:pt idx="2">
                  <c:v>Other production</c:v>
                </c:pt>
                <c:pt idx="3">
                  <c:v>Restaurant &amp; hotels</c:v>
                </c:pt>
              </c:strCache>
            </c:strRef>
          </c:cat>
          <c:val>
            <c:numRef>
              <c:f>Sheet1!$C$2:$C$7</c:f>
              <c:numCache>
                <c:formatCode>General</c:formatCode>
                <c:ptCount val="6"/>
                <c:pt idx="0">
                  <c:v>26</c:v>
                </c:pt>
                <c:pt idx="1">
                  <c:v>10</c:v>
                </c:pt>
                <c:pt idx="2">
                  <c:v>16</c:v>
                </c:pt>
                <c:pt idx="3">
                  <c:v>-1</c:v>
                </c:pt>
              </c:numCache>
            </c:numRef>
          </c:val>
          <c:extLst>
            <c:ext xmlns:c16="http://schemas.microsoft.com/office/drawing/2014/chart" uri="{C3380CC4-5D6E-409C-BE32-E72D297353CC}">
              <c16:uniqueId val="{00000001-4874-A443-A5FD-5DFE58A76D39}"/>
            </c:ext>
          </c:extLst>
        </c:ser>
        <c:dLbls>
          <c:dLblPos val="inEnd"/>
          <c:showLegendKey val="0"/>
          <c:showVal val="1"/>
          <c:showCatName val="0"/>
          <c:showSerName val="0"/>
          <c:showPercent val="0"/>
          <c:showBubbleSize val="0"/>
        </c:dLbls>
        <c:gapWidth val="200"/>
        <c:overlap val="-9"/>
        <c:axId val="102493199"/>
        <c:axId val="102508159"/>
      </c:barChart>
      <c:catAx>
        <c:axId val="102493199"/>
        <c:scaling>
          <c:orientation val="minMax"/>
        </c:scaling>
        <c:delete val="1"/>
        <c:axPos val="b"/>
        <c:numFmt formatCode="General" sourceLinked="1"/>
        <c:majorTickMark val="none"/>
        <c:minorTickMark val="none"/>
        <c:tickLblPos val="nextTo"/>
        <c:crossAx val="102508159"/>
        <c:crosses val="autoZero"/>
        <c:auto val="1"/>
        <c:lblAlgn val="ctr"/>
        <c:lblOffset val="100"/>
        <c:noMultiLvlLbl val="0"/>
      </c:catAx>
      <c:valAx>
        <c:axId val="102508159"/>
        <c:scaling>
          <c:orientation val="minMax"/>
        </c:scaling>
        <c:delete val="1"/>
        <c:axPos val="l"/>
        <c:numFmt formatCode="General" sourceLinked="1"/>
        <c:majorTickMark val="none"/>
        <c:minorTickMark val="none"/>
        <c:tickLblPos val="nextTo"/>
        <c:crossAx val="10249319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315792503084277E-2"/>
          <c:y val="0"/>
          <c:w val="0.96783625360734149"/>
          <c:h val="0.9898901593021695"/>
        </c:manualLayout>
      </c:layout>
      <c:barChart>
        <c:barDir val="col"/>
        <c:grouping val="clustered"/>
        <c:varyColors val="0"/>
        <c:ser>
          <c:idx val="0"/>
          <c:order val="0"/>
          <c:tx>
            <c:strRef>
              <c:f>Sheet1!$B$1</c:f>
              <c:strCache>
                <c:ptCount val="1"/>
                <c:pt idx="0">
                  <c:v>Q4</c:v>
                </c:pt>
              </c:strCache>
            </c:strRef>
          </c:tx>
          <c:spPr>
            <a:solidFill>
              <a:schemeClr val="accent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1-BB23-0840-B24E-F063B71D8DCD}"/>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BB23-0840-B24E-F063B71D8DCD}"/>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BB23-0840-B24E-F063B71D8DCD}"/>
              </c:ext>
            </c:extLst>
          </c:dPt>
          <c:dLbls>
            <c:dLbl>
              <c:idx val="0"/>
              <c:layout>
                <c:manualLayout>
                  <c:x val="0"/>
                  <c:y val="7.7439550601140859E-3"/>
                </c:manualLayout>
              </c:layout>
              <c:tx>
                <c:rich>
                  <a:bodyPr/>
                  <a:lstStyle/>
                  <a:p>
                    <a:fld id="{A01856C3-5887-C14C-B562-39E31050EF92}" type="VALUE">
                      <a:rPr lang="en-US" sz="1300" smtClean="0"/>
                      <a:pPr/>
                      <a:t>[VALUE]</a:t>
                    </a:fld>
                    <a:r>
                      <a:rPr lang="en-US" sz="1300"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B23-0840-B24E-F063B71D8DCD}"/>
                </c:ext>
              </c:extLst>
            </c:dLbl>
            <c:dLbl>
              <c:idx val="1"/>
              <c:layout>
                <c:manualLayout>
                  <c:x val="0"/>
                  <c:y val="9.933917899499066E-3"/>
                </c:manualLayout>
              </c:layout>
              <c:tx>
                <c:rich>
                  <a:bodyPr/>
                  <a:lstStyle/>
                  <a:p>
                    <a:fld id="{DF2FE247-2457-3042-BB19-3FFF3A582EF1}"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B23-0840-B24E-F063B71D8DCD}"/>
                </c:ext>
              </c:extLst>
            </c:dLbl>
            <c:dLbl>
              <c:idx val="2"/>
              <c:layout>
                <c:manualLayout>
                  <c:x val="0"/>
                  <c:y val="1.7286767913155896E-2"/>
                </c:manualLayout>
              </c:layout>
              <c:tx>
                <c:rich>
                  <a:bodyPr/>
                  <a:lstStyle/>
                  <a:p>
                    <a:fld id="{AEF2AE17-E515-374B-AD3E-235BDD8CB967}"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B23-0840-B24E-F063B71D8DCD}"/>
                </c:ext>
              </c:extLst>
            </c:dLbl>
            <c:dLbl>
              <c:idx val="3"/>
              <c:layout>
                <c:manualLayout>
                  <c:x val="-1.0553371417492931E-16"/>
                  <c:y val="1.7286767913155896E-2"/>
                </c:manualLayout>
              </c:layout>
              <c:tx>
                <c:rich>
                  <a:bodyPr/>
                  <a:lstStyle/>
                  <a:p>
                    <a:fld id="{EF879CD8-905F-D74C-803F-3C3BD0C107F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BB23-0840-B24E-F063B71D8DCD}"/>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accent4"/>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Micro</c:v>
                </c:pt>
                <c:pt idx="1">
                  <c:v>Small</c:v>
                </c:pt>
                <c:pt idx="2">
                  <c:v>Medium</c:v>
                </c:pt>
                <c:pt idx="3">
                  <c:v>Large</c:v>
                </c:pt>
              </c:strCache>
            </c:strRef>
          </c:cat>
          <c:val>
            <c:numRef>
              <c:f>Sheet1!$B$2:$B$5</c:f>
              <c:numCache>
                <c:formatCode>General</c:formatCode>
                <c:ptCount val="4"/>
                <c:pt idx="0">
                  <c:v>8</c:v>
                </c:pt>
                <c:pt idx="1">
                  <c:v>22</c:v>
                </c:pt>
                <c:pt idx="2">
                  <c:v>28</c:v>
                </c:pt>
                <c:pt idx="3">
                  <c:v>39</c:v>
                </c:pt>
              </c:numCache>
            </c:numRef>
          </c:val>
          <c:extLst>
            <c:ext xmlns:c16="http://schemas.microsoft.com/office/drawing/2014/chart" uri="{C3380CC4-5D6E-409C-BE32-E72D297353CC}">
              <c16:uniqueId val="{0000000B-BB23-0840-B24E-F063B71D8DCD}"/>
            </c:ext>
          </c:extLst>
        </c:ser>
        <c:ser>
          <c:idx val="1"/>
          <c:order val="1"/>
          <c:tx>
            <c:strRef>
              <c:f>Sheet1!$C$1</c:f>
              <c:strCache>
                <c:ptCount val="1"/>
                <c:pt idx="0">
                  <c:v>Q3</c:v>
                </c:pt>
              </c:strCache>
            </c:strRef>
          </c:tx>
          <c:spPr>
            <a:solidFill>
              <a:schemeClr val="tx1"/>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D-BB23-0840-B24E-F063B71D8DCD}"/>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F-BB23-0840-B24E-F063B71D8DCD}"/>
              </c:ext>
            </c:extLst>
          </c:dPt>
          <c:dPt>
            <c:idx val="3"/>
            <c:invertIfNegative val="0"/>
            <c:bubble3D val="0"/>
            <c:spPr>
              <a:solidFill>
                <a:schemeClr val="accent1"/>
              </a:solidFill>
              <a:ln>
                <a:noFill/>
              </a:ln>
              <a:effectLst/>
            </c:spPr>
            <c:extLst>
              <c:ext xmlns:c16="http://schemas.microsoft.com/office/drawing/2014/chart" uri="{C3380CC4-5D6E-409C-BE32-E72D297353CC}">
                <c16:uniqueId val="{00000011-BB23-0840-B24E-F063B71D8DCD}"/>
              </c:ext>
            </c:extLst>
          </c:dPt>
          <c:dLbls>
            <c:dLbl>
              <c:idx val="0"/>
              <c:layout>
                <c:manualLayout>
                  <c:x val="0"/>
                  <c:y val="1.251536148663499E-2"/>
                </c:manualLayout>
              </c:layout>
              <c:tx>
                <c:rich>
                  <a:bodyPr/>
                  <a:lstStyle/>
                  <a:p>
                    <a:fld id="{2227BB37-D493-5B45-BBD3-660D25794B66}"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BB23-0840-B24E-F063B71D8DCD}"/>
                </c:ext>
              </c:extLst>
            </c:dLbl>
            <c:dLbl>
              <c:idx val="1"/>
              <c:layout>
                <c:manualLayout>
                  <c:x val="0"/>
                  <c:y val="2.9725486335931807E-3"/>
                </c:manualLayout>
              </c:layout>
              <c:tx>
                <c:rich>
                  <a:bodyPr/>
                  <a:lstStyle/>
                  <a:p>
                    <a:fld id="{603D6CE8-62A1-4E4A-8B9A-62C82DBA133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BB23-0840-B24E-F063B71D8DCD}"/>
                </c:ext>
              </c:extLst>
            </c:dLbl>
            <c:dLbl>
              <c:idx val="2"/>
              <c:layout>
                <c:manualLayout>
                  <c:x val="-1.0553371417492931E-16"/>
                  <c:y val="5.1625114729781608E-3"/>
                </c:manualLayout>
              </c:layout>
              <c:tx>
                <c:rich>
                  <a:bodyPr/>
                  <a:lstStyle/>
                  <a:p>
                    <a:fld id="{6B09A944-4F37-9345-984C-6AF041249E48}"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BB23-0840-B24E-F063B71D8DCD}"/>
                </c:ext>
              </c:extLst>
            </c:dLbl>
            <c:dLbl>
              <c:idx val="3"/>
              <c:layout>
                <c:manualLayout>
                  <c:x val="-1.0553371417492931E-16"/>
                  <c:y val="5.1625114729782042E-3"/>
                </c:manualLayout>
              </c:layout>
              <c:tx>
                <c:rich>
                  <a:bodyPr/>
                  <a:lstStyle/>
                  <a:p>
                    <a:fld id="{529411AE-F184-1949-8DF3-6E1125515460}"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BB23-0840-B24E-F063B71D8DCD}"/>
                </c:ext>
              </c:extLst>
            </c:dLbl>
            <c:spPr>
              <a:noFill/>
              <a:ln>
                <a:noFill/>
              </a:ln>
              <a:effectLst/>
            </c:spPr>
            <c:txPr>
              <a:bodyPr rot="0" spcFirstLastPara="1" vertOverflow="ellipsis" vert="horz" wrap="square" lIns="38100" tIns="19050" rIns="38100" bIns="18000" anchor="ctr" anchorCtr="1">
                <a:spAutoFit/>
              </a:bodyPr>
              <a:lstStyle/>
              <a:p>
                <a:pPr>
                  <a:defRPr sz="900" b="1" i="0" u="none" strike="noStrike" kern="1200" baseline="0">
                    <a:solidFill>
                      <a:schemeClr val="accent4"/>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Micro</c:v>
                </c:pt>
                <c:pt idx="1">
                  <c:v>Small</c:v>
                </c:pt>
                <c:pt idx="2">
                  <c:v>Medium</c:v>
                </c:pt>
                <c:pt idx="3">
                  <c:v>Large</c:v>
                </c:pt>
              </c:strCache>
            </c:strRef>
          </c:cat>
          <c:val>
            <c:numRef>
              <c:f>Sheet1!$C$2:$C$5</c:f>
              <c:numCache>
                <c:formatCode>General</c:formatCode>
                <c:ptCount val="4"/>
                <c:pt idx="0">
                  <c:v>6</c:v>
                </c:pt>
                <c:pt idx="1">
                  <c:v>14</c:v>
                </c:pt>
                <c:pt idx="2">
                  <c:v>16</c:v>
                </c:pt>
                <c:pt idx="3">
                  <c:v>27</c:v>
                </c:pt>
              </c:numCache>
            </c:numRef>
          </c:val>
          <c:extLst>
            <c:ext xmlns:c16="http://schemas.microsoft.com/office/drawing/2014/chart" uri="{C3380CC4-5D6E-409C-BE32-E72D297353CC}">
              <c16:uniqueId val="{00000016-BB23-0840-B24E-F063B71D8DCD}"/>
            </c:ext>
          </c:extLst>
        </c:ser>
        <c:dLbls>
          <c:dLblPos val="inEnd"/>
          <c:showLegendKey val="0"/>
          <c:showVal val="1"/>
          <c:showCatName val="0"/>
          <c:showSerName val="0"/>
          <c:showPercent val="0"/>
          <c:showBubbleSize val="0"/>
        </c:dLbls>
        <c:gapWidth val="14"/>
        <c:overlap val="-9"/>
        <c:axId val="102493199"/>
        <c:axId val="102508159"/>
      </c:barChart>
      <c:catAx>
        <c:axId val="102493199"/>
        <c:scaling>
          <c:orientation val="minMax"/>
        </c:scaling>
        <c:delete val="1"/>
        <c:axPos val="b"/>
        <c:numFmt formatCode="General" sourceLinked="1"/>
        <c:majorTickMark val="none"/>
        <c:minorTickMark val="none"/>
        <c:tickLblPos val="nextTo"/>
        <c:crossAx val="102508159"/>
        <c:crosses val="autoZero"/>
        <c:auto val="1"/>
        <c:lblAlgn val="ctr"/>
        <c:lblOffset val="100"/>
        <c:noMultiLvlLbl val="0"/>
      </c:catAx>
      <c:valAx>
        <c:axId val="102508159"/>
        <c:scaling>
          <c:orientation val="minMax"/>
        </c:scaling>
        <c:delete val="1"/>
        <c:axPos val="l"/>
        <c:numFmt formatCode="General" sourceLinked="1"/>
        <c:majorTickMark val="none"/>
        <c:minorTickMark val="none"/>
        <c:tickLblPos val="nextTo"/>
        <c:crossAx val="10249319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3"/>
            </a:solidFill>
            <a:ln>
              <a:noFill/>
            </a:ln>
          </c:spPr>
          <c:dPt>
            <c:idx val="0"/>
            <c:bubble3D val="0"/>
            <c:spPr>
              <a:gradFill>
                <a:gsLst>
                  <a:gs pos="75000">
                    <a:schemeClr val="accent3"/>
                  </a:gs>
                  <a:gs pos="50000">
                    <a:schemeClr val="accent1"/>
                  </a:gs>
                  <a:gs pos="25000">
                    <a:schemeClr val="tx2"/>
                  </a:gs>
                  <a:gs pos="0">
                    <a:schemeClr val="tx1"/>
                  </a:gs>
                  <a:gs pos="100000">
                    <a:schemeClr val="accent2"/>
                  </a:gs>
                </a:gsLst>
                <a:lin ang="5400000" scaled="0"/>
              </a:gradFill>
              <a:ln w="19050">
                <a:noFill/>
              </a:ln>
              <a:effectLst/>
            </c:spPr>
            <c:extLst>
              <c:ext xmlns:c16="http://schemas.microsoft.com/office/drawing/2014/chart" uri="{C3380CC4-5D6E-409C-BE32-E72D297353CC}">
                <c16:uniqueId val="{00000001-1D7F-D943-B038-D1CE6DE1451E}"/>
              </c:ext>
            </c:extLst>
          </c:dPt>
          <c:dPt>
            <c:idx val="1"/>
            <c:bubble3D val="0"/>
            <c:spPr>
              <a:solidFill>
                <a:schemeClr val="accent4">
                  <a:lumMod val="20000"/>
                  <a:lumOff val="80000"/>
                </a:schemeClr>
              </a:solidFill>
              <a:ln w="19050">
                <a:noFill/>
              </a:ln>
              <a:effectLst/>
            </c:spPr>
            <c:extLst>
              <c:ext xmlns:c16="http://schemas.microsoft.com/office/drawing/2014/chart" uri="{C3380CC4-5D6E-409C-BE32-E72D297353CC}">
                <c16:uniqueId val="{00000003-1D7F-D943-B038-D1CE6DE1451E}"/>
              </c:ext>
            </c:extLst>
          </c:dPt>
          <c:cat>
            <c:numRef>
              <c:f>Sheet1!$A$2:$A$3</c:f>
              <c:numCache>
                <c:formatCode>General</c:formatCode>
                <c:ptCount val="2"/>
              </c:numCache>
            </c:numRef>
          </c:cat>
          <c:val>
            <c:numRef>
              <c:f>Sheet1!$B$2:$B$3</c:f>
              <c:numCache>
                <c:formatCode>General</c:formatCode>
                <c:ptCount val="2"/>
                <c:pt idx="0">
                  <c:v>77</c:v>
                </c:pt>
                <c:pt idx="1">
                  <c:v>23</c:v>
                </c:pt>
              </c:numCache>
            </c:numRef>
          </c:val>
          <c:extLst>
            <c:ext xmlns:c16="http://schemas.microsoft.com/office/drawing/2014/chart" uri="{C3380CC4-5D6E-409C-BE32-E72D297353CC}">
              <c16:uniqueId val="{00000004-1D7F-D943-B038-D1CE6DE1451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chemeClr val="accent4"/>
                </a:solidFill>
                <a:effectLst/>
              </a:rPr>
              <a:t>Talent Shortages in Belgium</a:t>
            </a:r>
          </a:p>
        </c:rich>
      </c:tx>
      <c:layout>
        <c:manualLayout>
          <c:xMode val="edge"/>
          <c:yMode val="edge"/>
          <c:x val="0.26188651476214092"/>
          <c:y val="0.23840477827095771"/>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BE"/>
        </a:p>
      </c:txPr>
    </c:title>
    <c:autoTitleDeleted val="0"/>
    <c:plotArea>
      <c:layout>
        <c:manualLayout>
          <c:layoutTarget val="inner"/>
          <c:xMode val="edge"/>
          <c:yMode val="edge"/>
          <c:x val="2.0033326531617109E-2"/>
          <c:y val="0.12901598044526083"/>
          <c:w val="0.96851905830745888"/>
          <c:h val="0.7387955150001686"/>
        </c:manualLayout>
      </c:layout>
      <c:barChart>
        <c:barDir val="col"/>
        <c:grouping val="clustered"/>
        <c:varyColors val="0"/>
        <c:ser>
          <c:idx val="0"/>
          <c:order val="0"/>
          <c:tx>
            <c:strRef>
              <c:f>Sheet1!$B$1</c:f>
              <c:strCache>
                <c:ptCount val="1"/>
                <c:pt idx="0">
                  <c:v>2010</c:v>
                </c:pt>
              </c:strCache>
            </c:strRef>
          </c:tx>
          <c:spPr>
            <a:solidFill>
              <a:schemeClr val="tx2">
                <a:lumMod val="40000"/>
                <a:lumOff val="60000"/>
              </a:schemeClr>
            </a:solidFill>
            <a:ln>
              <a:noFill/>
            </a:ln>
            <a:effectLst/>
          </c:spPr>
          <c:invertIfNegative val="0"/>
          <c:cat>
            <c:strRef>
              <c:f>Sheet1!$A$2</c:f>
              <c:strCache>
                <c:ptCount val="1"/>
                <c:pt idx="0">
                  <c:v>Finding Jobs</c:v>
                </c:pt>
              </c:strCache>
            </c:strRef>
          </c:cat>
          <c:val>
            <c:numRef>
              <c:f>Sheet1!$B$2</c:f>
              <c:numCache>
                <c:formatCode>General</c:formatCode>
                <c:ptCount val="1"/>
                <c:pt idx="0">
                  <c:v>27</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84E-47D4-ABAF-6C05D91A840B}"/>
            </c:ext>
          </c:extLst>
        </c:ser>
        <c:ser>
          <c:idx val="1"/>
          <c:order val="1"/>
          <c:tx>
            <c:strRef>
              <c:f>Sheet1!$C$1</c:f>
              <c:strCache>
                <c:ptCount val="1"/>
                <c:pt idx="0">
                  <c:v>2011</c:v>
                </c:pt>
              </c:strCache>
            </c:strRef>
          </c:tx>
          <c:spPr>
            <a:solidFill>
              <a:schemeClr val="tx2">
                <a:lumMod val="40000"/>
                <a:lumOff val="60000"/>
              </a:schemeClr>
            </a:solidFill>
            <a:ln>
              <a:noFill/>
            </a:ln>
            <a:effectLst/>
          </c:spPr>
          <c:invertIfNegative val="0"/>
          <c:cat>
            <c:strRef>
              <c:f>Sheet1!$A$2</c:f>
              <c:strCache>
                <c:ptCount val="1"/>
                <c:pt idx="0">
                  <c:v>Finding Jobs</c:v>
                </c:pt>
              </c:strCache>
            </c:strRef>
          </c:cat>
          <c:val>
            <c:numRef>
              <c:f>Sheet1!$C$2</c:f>
              <c:numCache>
                <c:formatCode>General</c:formatCode>
                <c:ptCount val="1"/>
                <c:pt idx="0">
                  <c:v>36</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884E-47D4-ABAF-6C05D91A840B}"/>
            </c:ext>
          </c:extLst>
        </c:ser>
        <c:ser>
          <c:idx val="2"/>
          <c:order val="2"/>
          <c:tx>
            <c:strRef>
              <c:f>Sheet1!$D$1</c:f>
              <c:strCache>
                <c:ptCount val="1"/>
                <c:pt idx="0">
                  <c:v>2012</c:v>
                </c:pt>
              </c:strCache>
            </c:strRef>
          </c:tx>
          <c:spPr>
            <a:solidFill>
              <a:schemeClr val="tx2">
                <a:lumMod val="40000"/>
                <a:lumOff val="60000"/>
              </a:schemeClr>
            </a:solidFill>
            <a:ln>
              <a:noFill/>
            </a:ln>
            <a:effectLst/>
          </c:spPr>
          <c:invertIfNegative val="0"/>
          <c:cat>
            <c:strRef>
              <c:f>Sheet1!$A$2</c:f>
              <c:strCache>
                <c:ptCount val="1"/>
                <c:pt idx="0">
                  <c:v>Finding Jobs</c:v>
                </c:pt>
              </c:strCache>
            </c:strRef>
          </c:cat>
          <c:val>
            <c:numRef>
              <c:f>Sheet1!$D$2</c:f>
              <c:numCache>
                <c:formatCode>General</c:formatCode>
                <c:ptCount val="1"/>
                <c:pt idx="0">
                  <c:v>27</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2-884E-47D4-ABAF-6C05D91A840B}"/>
            </c:ext>
          </c:extLst>
        </c:ser>
        <c:ser>
          <c:idx val="3"/>
          <c:order val="3"/>
          <c:tx>
            <c:strRef>
              <c:f>Sheet1!$E$1</c:f>
              <c:strCache>
                <c:ptCount val="1"/>
                <c:pt idx="0">
                  <c:v>2013</c:v>
                </c:pt>
              </c:strCache>
            </c:strRef>
          </c:tx>
          <c:spPr>
            <a:solidFill>
              <a:schemeClr val="tx2">
                <a:lumMod val="40000"/>
                <a:lumOff val="60000"/>
              </a:schemeClr>
            </a:solidFill>
            <a:ln>
              <a:noFill/>
            </a:ln>
            <a:effectLst/>
          </c:spPr>
          <c:invertIfNegative val="0"/>
          <c:cat>
            <c:strRef>
              <c:f>Sheet1!$A$2</c:f>
              <c:strCache>
                <c:ptCount val="1"/>
                <c:pt idx="0">
                  <c:v>Finding Jobs</c:v>
                </c:pt>
              </c:strCache>
            </c:strRef>
          </c:cat>
          <c:val>
            <c:numRef>
              <c:f>Sheet1!$E$2</c:f>
              <c:numCache>
                <c:formatCode>General</c:formatCode>
                <c:ptCount val="1"/>
                <c:pt idx="0">
                  <c:v>22</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3-884E-47D4-ABAF-6C05D91A840B}"/>
            </c:ext>
          </c:extLst>
        </c:ser>
        <c:ser>
          <c:idx val="4"/>
          <c:order val="4"/>
          <c:tx>
            <c:strRef>
              <c:f>Sheet1!$F$1</c:f>
              <c:strCache>
                <c:ptCount val="1"/>
                <c:pt idx="0">
                  <c:v>2014</c:v>
                </c:pt>
              </c:strCache>
            </c:strRef>
          </c:tx>
          <c:spPr>
            <a:solidFill>
              <a:schemeClr val="tx2">
                <a:lumMod val="40000"/>
                <a:lumOff val="60000"/>
              </a:schemeClr>
            </a:solidFill>
            <a:ln>
              <a:noFill/>
            </a:ln>
            <a:effectLst/>
          </c:spPr>
          <c:invertIfNegative val="0"/>
          <c:cat>
            <c:strRef>
              <c:f>Sheet1!$A$2</c:f>
              <c:strCache>
                <c:ptCount val="1"/>
                <c:pt idx="0">
                  <c:v>Finding Jobs</c:v>
                </c:pt>
              </c:strCache>
            </c:strRef>
          </c:cat>
          <c:val>
            <c:numRef>
              <c:f>Sheet1!$F$2</c:f>
              <c:numCache>
                <c:formatCode>General</c:formatCode>
                <c:ptCount val="1"/>
                <c:pt idx="0">
                  <c:v>13</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4-884E-47D4-ABAF-6C05D91A840B}"/>
            </c:ext>
          </c:extLst>
        </c:ser>
        <c:ser>
          <c:idx val="5"/>
          <c:order val="5"/>
          <c:tx>
            <c:strRef>
              <c:f>Sheet1!$G$1</c:f>
              <c:strCache>
                <c:ptCount val="1"/>
                <c:pt idx="0">
                  <c:v>2015</c:v>
                </c:pt>
              </c:strCache>
            </c:strRef>
          </c:tx>
          <c:spPr>
            <a:solidFill>
              <a:schemeClr val="tx2">
                <a:lumMod val="40000"/>
                <a:lumOff val="60000"/>
              </a:schemeClr>
            </a:solidFill>
            <a:ln>
              <a:noFill/>
            </a:ln>
            <a:effectLst/>
          </c:spPr>
          <c:invertIfNegative val="0"/>
          <c:cat>
            <c:strRef>
              <c:f>Sheet1!$A$2</c:f>
              <c:strCache>
                <c:ptCount val="1"/>
                <c:pt idx="0">
                  <c:v>Finding Jobs</c:v>
                </c:pt>
              </c:strCache>
            </c:strRef>
          </c:cat>
          <c:val>
            <c:numRef>
              <c:f>Sheet1!$G$2</c:f>
              <c:numCache>
                <c:formatCode>General</c:formatCode>
                <c:ptCount val="1"/>
                <c:pt idx="0">
                  <c:v>24</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5-884E-47D4-ABAF-6C05D91A840B}"/>
            </c:ext>
          </c:extLst>
        </c:ser>
        <c:ser>
          <c:idx val="6"/>
          <c:order val="6"/>
          <c:tx>
            <c:strRef>
              <c:f>Sheet1!$H$1</c:f>
              <c:strCache>
                <c:ptCount val="1"/>
                <c:pt idx="0">
                  <c:v>2016</c:v>
                </c:pt>
              </c:strCache>
            </c:strRef>
          </c:tx>
          <c:spPr>
            <a:solidFill>
              <a:schemeClr val="tx2">
                <a:lumMod val="40000"/>
                <a:lumOff val="60000"/>
              </a:schemeClr>
            </a:solidFill>
            <a:ln>
              <a:noFill/>
            </a:ln>
            <a:effectLst/>
          </c:spPr>
          <c:invertIfNegative val="0"/>
          <c:cat>
            <c:strRef>
              <c:f>Sheet1!$A$2</c:f>
              <c:strCache>
                <c:ptCount val="1"/>
                <c:pt idx="0">
                  <c:v>Finding Jobs</c:v>
                </c:pt>
              </c:strCache>
            </c:strRef>
          </c:cat>
          <c:val>
            <c:numRef>
              <c:f>Sheet1!$H$2</c:f>
              <c:numCache>
                <c:formatCode>General</c:formatCode>
                <c:ptCount val="1"/>
                <c:pt idx="0">
                  <c:v>24</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6-884E-47D4-ABAF-6C05D91A840B}"/>
            </c:ext>
          </c:extLst>
        </c:ser>
        <c:ser>
          <c:idx val="7"/>
          <c:order val="7"/>
          <c:tx>
            <c:strRef>
              <c:f>Sheet1!$I$1</c:f>
              <c:strCache>
                <c:ptCount val="1"/>
                <c:pt idx="0">
                  <c:v>2018</c:v>
                </c:pt>
              </c:strCache>
            </c:strRef>
          </c:tx>
          <c:spPr>
            <a:solidFill>
              <a:schemeClr val="tx2">
                <a:lumMod val="40000"/>
                <a:lumOff val="60000"/>
              </a:schemeClr>
            </a:solidFill>
            <a:ln>
              <a:noFill/>
            </a:ln>
            <a:effectLst/>
          </c:spPr>
          <c:invertIfNegative val="0"/>
          <c:cat>
            <c:strRef>
              <c:f>Sheet1!$A$2</c:f>
              <c:strCache>
                <c:ptCount val="1"/>
                <c:pt idx="0">
                  <c:v>Finding Jobs</c:v>
                </c:pt>
              </c:strCache>
            </c:strRef>
          </c:cat>
          <c:val>
            <c:numRef>
              <c:f>Sheet1!$I$2</c:f>
              <c:numCache>
                <c:formatCode>General</c:formatCode>
                <c:ptCount val="1"/>
                <c:pt idx="0">
                  <c:v>48</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7-884E-47D4-ABAF-6C05D91A840B}"/>
            </c:ext>
          </c:extLst>
        </c:ser>
        <c:ser>
          <c:idx val="8"/>
          <c:order val="8"/>
          <c:tx>
            <c:strRef>
              <c:f>Sheet1!$J$1</c:f>
              <c:strCache>
                <c:ptCount val="1"/>
                <c:pt idx="0">
                  <c:v>2019</c:v>
                </c:pt>
              </c:strCache>
            </c:strRef>
          </c:tx>
          <c:spPr>
            <a:solidFill>
              <a:schemeClr val="tx2">
                <a:lumMod val="40000"/>
                <a:lumOff val="60000"/>
              </a:schemeClr>
            </a:solidFill>
            <a:ln>
              <a:noFill/>
            </a:ln>
            <a:effectLst/>
          </c:spPr>
          <c:invertIfNegative val="0"/>
          <c:cat>
            <c:strRef>
              <c:f>Sheet1!$A$2</c:f>
              <c:strCache>
                <c:ptCount val="1"/>
                <c:pt idx="0">
                  <c:v>Finding Jobs</c:v>
                </c:pt>
              </c:strCache>
            </c:strRef>
          </c:cat>
          <c:val>
            <c:numRef>
              <c:f>Sheet1!$J$2</c:f>
              <c:numCache>
                <c:formatCode>General</c:formatCode>
                <c:ptCount val="1"/>
                <c:pt idx="0">
                  <c:v>59</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8-884E-47D4-ABAF-6C05D91A840B}"/>
            </c:ext>
          </c:extLst>
        </c:ser>
        <c:ser>
          <c:idx val="9"/>
          <c:order val="9"/>
          <c:tx>
            <c:strRef>
              <c:f>Sheet1!$K$1</c:f>
              <c:strCache>
                <c:ptCount val="1"/>
                <c:pt idx="0">
                  <c:v>2021</c:v>
                </c:pt>
              </c:strCache>
            </c:strRef>
          </c:tx>
          <c:spPr>
            <a:gradFill>
              <a:gsLst>
                <a:gs pos="0">
                  <a:schemeClr val="tx1"/>
                </a:gs>
                <a:gs pos="25000">
                  <a:schemeClr val="tx2"/>
                </a:gs>
                <a:gs pos="75000">
                  <a:schemeClr val="accent3"/>
                </a:gs>
                <a:gs pos="50000">
                  <a:schemeClr val="accent1"/>
                </a:gs>
                <a:gs pos="100000">
                  <a:schemeClr val="accent2"/>
                </a:gs>
              </a:gsLst>
              <a:lin ang="16200000" scaled="0"/>
            </a:gradFill>
            <a:ln>
              <a:noFill/>
            </a:ln>
            <a:effectLst/>
          </c:spPr>
          <c:invertIfNegative val="0"/>
          <c:dPt>
            <c:idx val="0"/>
            <c:invertIfNegative val="0"/>
            <c:bubble3D val="0"/>
            <c:spPr>
              <a:gradFill>
                <a:gsLst>
                  <a:gs pos="0">
                    <a:schemeClr val="tx1"/>
                  </a:gs>
                  <a:gs pos="25000">
                    <a:schemeClr val="tx2"/>
                  </a:gs>
                  <a:gs pos="75000">
                    <a:schemeClr val="accent3"/>
                  </a:gs>
                  <a:gs pos="50000">
                    <a:schemeClr val="accent1"/>
                  </a:gs>
                  <a:gs pos="100000">
                    <a:schemeClr val="accent2"/>
                  </a:gs>
                </a:gsLst>
                <a:lin ang="5400000" scaled="0"/>
              </a:gradFill>
              <a:ln>
                <a:no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A-884E-47D4-ABAF-6C05D91A840B}"/>
              </c:ext>
            </c:extLst>
          </c:dPt>
          <c:trendline>
            <c:spPr>
              <a:ln w="19050" cap="rnd">
                <a:solidFill>
                  <a:schemeClr val="accent4">
                    <a:lumMod val="60000"/>
                  </a:schemeClr>
                </a:solidFill>
                <a:prstDash val="sysDot"/>
              </a:ln>
              <a:effectLst/>
            </c:spPr>
            <c:trendlineType val="linear"/>
            <c:dispRSqr val="0"/>
            <c:dispEq val="1"/>
            <c:trendlineLbl>
              <c:numFmt formatCode="General"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BE"/>
                </a:p>
              </c:txPr>
            </c:trendlineLbl>
          </c:trendline>
          <c:cat>
            <c:strRef>
              <c:f>Sheet1!$A$2</c:f>
              <c:strCache>
                <c:ptCount val="1"/>
                <c:pt idx="0">
                  <c:v>Finding Jobs</c:v>
                </c:pt>
              </c:strCache>
            </c:strRef>
          </c:cat>
          <c:val>
            <c:numRef>
              <c:f>Sheet1!$K$2</c:f>
              <c:numCache>
                <c:formatCode>General</c:formatCode>
                <c:ptCount val="1"/>
                <c:pt idx="0">
                  <c:v>83</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B-884E-47D4-ABAF-6C05D91A840B}"/>
            </c:ext>
          </c:extLst>
        </c:ser>
        <c:ser>
          <c:idx val="10"/>
          <c:order val="10"/>
          <c:tx>
            <c:strRef>
              <c:f>Sheet1!$L$1</c:f>
              <c:strCache>
                <c:ptCount val="1"/>
                <c:pt idx="0">
                  <c:v>2022</c:v>
                </c:pt>
              </c:strCache>
            </c:strRef>
          </c:tx>
          <c:spPr>
            <a:gradFill>
              <a:gsLst>
                <a:gs pos="0">
                  <a:schemeClr val="tx1"/>
                </a:gs>
                <a:gs pos="25000">
                  <a:schemeClr val="tx2"/>
                </a:gs>
                <a:gs pos="75000">
                  <a:schemeClr val="accent3"/>
                </a:gs>
                <a:gs pos="50000">
                  <a:schemeClr val="accent1"/>
                </a:gs>
                <a:gs pos="100000">
                  <a:schemeClr val="accent2"/>
                </a:gs>
              </a:gsLst>
              <a:lin ang="5400000" scaled="0"/>
            </a:gradFill>
            <a:ln>
              <a:noFill/>
            </a:ln>
            <a:effectLst/>
          </c:spPr>
          <c:invertIfNegative val="0"/>
          <c:cat>
            <c:strRef>
              <c:f>Sheet1!$A$2</c:f>
              <c:strCache>
                <c:ptCount val="1"/>
                <c:pt idx="0">
                  <c:v>Finding Jobs</c:v>
                </c:pt>
              </c:strCache>
            </c:strRef>
          </c:cat>
          <c:val>
            <c:numRef>
              <c:f>Sheet1!$L$2</c:f>
              <c:numCache>
                <c:formatCode>General</c:formatCode>
                <c:ptCount val="1"/>
                <c:pt idx="0">
                  <c:v>77</c:v>
                </c:pt>
              </c:numCache>
            </c:numRef>
          </c:val>
          <c:extLst>
            <c:ext xmlns:c16="http://schemas.microsoft.com/office/drawing/2014/chart" uri="{C3380CC4-5D6E-409C-BE32-E72D297353CC}">
              <c16:uniqueId val="{00000003-3CE4-EF4E-890F-336960D99741}"/>
            </c:ext>
          </c:extLst>
        </c:ser>
        <c:dLbls>
          <c:showLegendKey val="0"/>
          <c:showVal val="0"/>
          <c:showCatName val="0"/>
          <c:showSerName val="0"/>
          <c:showPercent val="0"/>
          <c:showBubbleSize val="0"/>
        </c:dLbls>
        <c:gapWidth val="219"/>
        <c:overlap val="-27"/>
        <c:axId val="493731456"/>
        <c:axId val="225837344"/>
      </c:barChart>
      <c:catAx>
        <c:axId val="493731456"/>
        <c:scaling>
          <c:orientation val="minMax"/>
        </c:scaling>
        <c:delete val="1"/>
        <c:axPos val="b"/>
        <c:numFmt formatCode="General" sourceLinked="1"/>
        <c:majorTickMark val="none"/>
        <c:minorTickMark val="none"/>
        <c:tickLblPos val="nextTo"/>
        <c:crossAx val="225837344"/>
        <c:crosses val="autoZero"/>
        <c:auto val="1"/>
        <c:lblAlgn val="ctr"/>
        <c:lblOffset val="100"/>
        <c:noMultiLvlLbl val="0"/>
      </c:catAx>
      <c:valAx>
        <c:axId val="225837344"/>
        <c:scaling>
          <c:orientation val="minMax"/>
        </c:scaling>
        <c:delete val="1"/>
        <c:axPos val="l"/>
        <c:numFmt formatCode="General" sourceLinked="1"/>
        <c:majorTickMark val="none"/>
        <c:minorTickMark val="none"/>
        <c:tickLblPos val="nextTo"/>
        <c:crossAx val="493731456"/>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315792503084277E-2"/>
          <c:y val="0"/>
          <c:w val="0.96783625360734149"/>
          <c:h val="0.9898901593021695"/>
        </c:manualLayout>
      </c:layout>
      <c:barChart>
        <c:barDir val="col"/>
        <c:grouping val="clustered"/>
        <c:varyColors val="0"/>
        <c:ser>
          <c:idx val="0"/>
          <c:order val="0"/>
          <c:tx>
            <c:strRef>
              <c:f>Sheet1!$B$1</c:f>
              <c:strCache>
                <c:ptCount val="1"/>
                <c:pt idx="0">
                  <c:v>Q4</c:v>
                </c:pt>
              </c:strCache>
            </c:strRef>
          </c:tx>
          <c:spPr>
            <a:solidFill>
              <a:schemeClr val="accent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1-9F28-0C4D-B56D-630678078267}"/>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9F28-0C4D-B56D-630678078267}"/>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9F28-0C4D-B56D-630678078267}"/>
              </c:ext>
            </c:extLst>
          </c:dPt>
          <c:dPt>
            <c:idx val="4"/>
            <c:invertIfNegative val="0"/>
            <c:bubble3D val="0"/>
            <c:spPr>
              <a:solidFill>
                <a:schemeClr val="tx1"/>
              </a:solidFill>
              <a:ln>
                <a:noFill/>
              </a:ln>
              <a:effectLst/>
            </c:spPr>
            <c:extLst>
              <c:ext xmlns:c16="http://schemas.microsoft.com/office/drawing/2014/chart" uri="{C3380CC4-5D6E-409C-BE32-E72D297353CC}">
                <c16:uniqueId val="{00000007-9F28-0C4D-B56D-630678078267}"/>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9-9F28-0C4D-B56D-630678078267}"/>
              </c:ext>
            </c:extLst>
          </c:dPt>
          <c:dLbls>
            <c:dLbl>
              <c:idx val="0"/>
              <c:tx>
                <c:rich>
                  <a:bodyPr/>
                  <a:lstStyle/>
                  <a:p>
                    <a:fld id="{A01856C3-5887-C14C-B562-39E31050EF92}" type="VALUE">
                      <a:rPr lang="en-US" sz="1300" smtClean="0">
                        <a:solidFill>
                          <a:schemeClr val="bg1"/>
                        </a:solidFill>
                      </a:rPr>
                      <a:pPr/>
                      <a:t>[VALUE]</a:t>
                    </a:fld>
                    <a:r>
                      <a:rPr lang="en-US" sz="1300" dirty="0">
                        <a:solidFill>
                          <a:schemeClr val="bg1"/>
                        </a:solidFill>
                      </a:rPr>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F28-0C4D-B56D-630678078267}"/>
                </c:ext>
              </c:extLst>
            </c:dLbl>
            <c:dLbl>
              <c:idx val="1"/>
              <c:tx>
                <c:rich>
                  <a:bodyPr/>
                  <a:lstStyle/>
                  <a:p>
                    <a:fld id="{DF2FE247-2457-3042-BB19-3FFF3A582EF1}"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F28-0C4D-B56D-630678078267}"/>
                </c:ext>
              </c:extLst>
            </c:dLbl>
            <c:dLbl>
              <c:idx val="2"/>
              <c:tx>
                <c:rich>
                  <a:bodyPr rot="0" spcFirstLastPara="1" vertOverflow="ellipsis" vert="horz" wrap="none" lIns="38100" tIns="0" rIns="38100" bIns="18000" anchor="ctr" anchorCtr="1">
                    <a:noAutofit/>
                  </a:bodyPr>
                  <a:lstStyle/>
                  <a:p>
                    <a:pPr>
                      <a:defRPr sz="1300" b="1" i="0" u="none" strike="noStrike" kern="1200" baseline="0">
                        <a:solidFill>
                          <a:schemeClr val="bg1"/>
                        </a:solidFill>
                        <a:latin typeface="+mn-lt"/>
                        <a:ea typeface="+mn-ea"/>
                        <a:cs typeface="+mn-cs"/>
                      </a:defRPr>
                    </a:pPr>
                    <a:fld id="{AEF2AE17-E515-374B-AD3E-235BDD8CB967}" type="VALUE">
                      <a:rPr lang="en-US" smtClean="0">
                        <a:solidFill>
                          <a:schemeClr val="bg1"/>
                        </a:solidFill>
                      </a:rPr>
                      <a:pPr>
                        <a:defRPr sz="1300" b="1" i="0" u="none" strike="noStrike" kern="1200" baseline="0">
                          <a:solidFill>
                            <a:schemeClr val="bg1"/>
                          </a:solidFill>
                          <a:latin typeface="+mn-lt"/>
                          <a:ea typeface="+mn-ea"/>
                          <a:cs typeface="+mn-cs"/>
                        </a:defRPr>
                      </a:pPr>
                      <a:t>[VALUE]</a:t>
                    </a:fld>
                    <a:r>
                      <a:rPr lang="en-US" dirty="0">
                        <a:solidFill>
                          <a:schemeClr val="bg1"/>
                        </a:solidFill>
                      </a:rPr>
                      <a:t>%</a:t>
                    </a:r>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4.7270001297370863E-2"/>
                      <c:h val="0.17522453570100532"/>
                    </c:manualLayout>
                  </c15:layout>
                  <c15:dlblFieldTable/>
                  <c15:showDataLabelsRange val="0"/>
                </c:ext>
                <c:ext xmlns:c16="http://schemas.microsoft.com/office/drawing/2014/chart" uri="{C3380CC4-5D6E-409C-BE32-E72D297353CC}">
                  <c16:uniqueId val="{00000005-9F28-0C4D-B56D-630678078267}"/>
                </c:ext>
              </c:extLst>
            </c:dLbl>
            <c:dLbl>
              <c:idx val="3"/>
              <c:tx>
                <c:rich>
                  <a:bodyPr/>
                  <a:lstStyle/>
                  <a:p>
                    <a:fld id="{EF879CD8-905F-D74C-803F-3C3BD0C107FD}"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9F28-0C4D-B56D-630678078267}"/>
                </c:ext>
              </c:extLst>
            </c:dLbl>
            <c:dLbl>
              <c:idx val="4"/>
              <c:tx>
                <c:rich>
                  <a:bodyPr/>
                  <a:lstStyle/>
                  <a:p>
                    <a:fld id="{53F4535F-4A3B-604D-8F8C-9E7389648A18}"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F28-0C4D-B56D-630678078267}"/>
                </c:ext>
              </c:extLst>
            </c:dLbl>
            <c:dLbl>
              <c:idx val="5"/>
              <c:tx>
                <c:rich>
                  <a:bodyPr/>
                  <a:lstStyle/>
                  <a:p>
                    <a:fld id="{D9884626-FF9A-3542-889A-6C50651FDE80}"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F28-0C4D-B56D-630678078267}"/>
                </c:ext>
              </c:extLst>
            </c:dLbl>
            <c:spPr>
              <a:noFill/>
              <a:ln>
                <a:noFill/>
              </a:ln>
              <a:effectLst/>
            </c:spPr>
            <c:txPr>
              <a:bodyPr rot="0" spcFirstLastPara="1" vertOverflow="ellipsis" vert="horz" wrap="none" lIns="38100" tIns="0" rIns="38100" bIns="18000" anchor="ctr" anchorCtr="1">
                <a:spAutoFit/>
              </a:bodyPr>
              <a:lstStyle/>
              <a:p>
                <a:pPr>
                  <a:defRPr sz="1300" b="1" i="0" u="none" strike="noStrike" kern="1200" baseline="0">
                    <a:solidFill>
                      <a:schemeClr val="bg1"/>
                    </a:solidFill>
                    <a:latin typeface="+mn-lt"/>
                    <a:ea typeface="+mn-ea"/>
                    <a:cs typeface="+mn-cs"/>
                  </a:defRPr>
                </a:pPr>
                <a:endParaRPr lang="en-BE"/>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Belgium</c:v>
                </c:pt>
                <c:pt idx="1">
                  <c:v>Flanders</c:v>
                </c:pt>
                <c:pt idx="2">
                  <c:v>Brussels</c:v>
                </c:pt>
                <c:pt idx="3">
                  <c:v>Wallonia</c:v>
                </c:pt>
              </c:strCache>
            </c:strRef>
          </c:cat>
          <c:val>
            <c:numRef>
              <c:f>Sheet1!$B$2:$B$7</c:f>
              <c:numCache>
                <c:formatCode>General</c:formatCode>
                <c:ptCount val="6"/>
                <c:pt idx="0">
                  <c:v>77</c:v>
                </c:pt>
                <c:pt idx="1">
                  <c:v>75</c:v>
                </c:pt>
                <c:pt idx="2">
                  <c:v>83</c:v>
                </c:pt>
                <c:pt idx="3">
                  <c:v>75</c:v>
                </c:pt>
              </c:numCache>
            </c:numRef>
          </c:val>
          <c:extLst>
            <c:ext xmlns:c16="http://schemas.microsoft.com/office/drawing/2014/chart" uri="{C3380CC4-5D6E-409C-BE32-E72D297353CC}">
              <c16:uniqueId val="{0000000B-9F28-0C4D-B56D-630678078267}"/>
            </c:ext>
          </c:extLst>
        </c:ser>
        <c:ser>
          <c:idx val="1"/>
          <c:order val="1"/>
          <c:tx>
            <c:strRef>
              <c:f>Sheet1!$C$1</c:f>
              <c:strCache>
                <c:ptCount val="1"/>
                <c:pt idx="0">
                  <c:v>Q3</c:v>
                </c:pt>
              </c:strCache>
            </c:strRef>
          </c:tx>
          <c:spPr>
            <a:solidFill>
              <a:schemeClr val="tx1"/>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D-9F28-0C4D-B56D-630678078267}"/>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F-9F28-0C4D-B56D-630678078267}"/>
              </c:ext>
            </c:extLst>
          </c:dPt>
          <c:dPt>
            <c:idx val="3"/>
            <c:invertIfNegative val="0"/>
            <c:bubble3D val="0"/>
            <c:spPr>
              <a:solidFill>
                <a:schemeClr val="accent1"/>
              </a:solidFill>
              <a:ln>
                <a:noFill/>
              </a:ln>
              <a:effectLst/>
            </c:spPr>
            <c:extLst>
              <c:ext xmlns:c16="http://schemas.microsoft.com/office/drawing/2014/chart" uri="{C3380CC4-5D6E-409C-BE32-E72D297353CC}">
                <c16:uniqueId val="{00000011-9F28-0C4D-B56D-630678078267}"/>
              </c:ext>
            </c:extLst>
          </c:dPt>
          <c:dPt>
            <c:idx val="5"/>
            <c:invertIfNegative val="0"/>
            <c:bubble3D val="0"/>
            <c:spPr>
              <a:solidFill>
                <a:schemeClr val="accent3"/>
              </a:solidFill>
              <a:ln>
                <a:noFill/>
              </a:ln>
              <a:effectLst/>
            </c:spPr>
            <c:extLst>
              <c:ext xmlns:c16="http://schemas.microsoft.com/office/drawing/2014/chart" uri="{C3380CC4-5D6E-409C-BE32-E72D297353CC}">
                <c16:uniqueId val="{00000013-9F28-0C4D-B56D-630678078267}"/>
              </c:ext>
            </c:extLst>
          </c:dPt>
          <c:dLbls>
            <c:dLbl>
              <c:idx val="0"/>
              <c:tx>
                <c:rich>
                  <a:bodyPr/>
                  <a:lstStyle/>
                  <a:p>
                    <a:fld id="{2227BB37-D493-5B45-BBD3-660D25794B66}"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9F28-0C4D-B56D-630678078267}"/>
                </c:ext>
              </c:extLst>
            </c:dLbl>
            <c:dLbl>
              <c:idx val="1"/>
              <c:tx>
                <c:rich>
                  <a:bodyPr rot="0" spcFirstLastPara="1" vertOverflow="ellipsis" vert="horz" wrap="square" lIns="38100" tIns="19050" rIns="38100" bIns="19050" anchor="ctr" anchorCtr="1">
                    <a:noAutofit/>
                  </a:bodyPr>
                  <a:lstStyle/>
                  <a:p>
                    <a:pPr>
                      <a:defRPr sz="900" b="1" i="0" u="none" strike="noStrike" kern="1200" baseline="0">
                        <a:solidFill>
                          <a:schemeClr val="bg1"/>
                        </a:solidFill>
                        <a:latin typeface="+mn-lt"/>
                        <a:ea typeface="+mn-ea"/>
                        <a:cs typeface="+mn-cs"/>
                      </a:defRPr>
                    </a:pPr>
                    <a:fld id="{603D6CE8-62A1-4E4A-8B9A-62C82DBA1339}" type="VALUE">
                      <a:rPr lang="en-US" smtClean="0">
                        <a:solidFill>
                          <a:schemeClr val="bg1"/>
                        </a:solidFill>
                      </a:rPr>
                      <a:pPr>
                        <a:defRPr sz="900" b="1" i="0" u="none" strike="noStrike" kern="1200" baseline="0">
                          <a:solidFill>
                            <a:schemeClr val="bg1"/>
                          </a:solidFill>
                          <a:latin typeface="+mn-lt"/>
                          <a:ea typeface="+mn-ea"/>
                          <a:cs typeface="+mn-cs"/>
                        </a:defRPr>
                      </a:pPr>
                      <a:t>[VALUE]</a:t>
                    </a:fld>
                    <a:r>
                      <a:rPr lang="en-US">
                        <a:solidFill>
                          <a:schemeClr val="bg1"/>
                        </a:solidFill>
                      </a:rPr>
                      <a:t>%</a:t>
                    </a:r>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layout>
                    <c:manualLayout>
                      <c:w val="3.5102343222169631E-2"/>
                      <c:h val="0.19331856580030976"/>
                    </c:manualLayout>
                  </c15:layout>
                  <c15:dlblFieldTable/>
                  <c15:showDataLabelsRange val="0"/>
                </c:ext>
                <c:ext xmlns:c16="http://schemas.microsoft.com/office/drawing/2014/chart" uri="{C3380CC4-5D6E-409C-BE32-E72D297353CC}">
                  <c16:uniqueId val="{0000000D-9F28-0C4D-B56D-630678078267}"/>
                </c:ext>
              </c:extLst>
            </c:dLbl>
            <c:dLbl>
              <c:idx val="2"/>
              <c:tx>
                <c:rich>
                  <a:bodyPr rot="0" spcFirstLastPara="1" vertOverflow="ellipsis" vert="horz" wrap="square" lIns="38100" tIns="19050" rIns="38100" bIns="19050" anchor="ctr" anchorCtr="1">
                    <a:noAutofit/>
                  </a:bodyPr>
                  <a:lstStyle/>
                  <a:p>
                    <a:pPr>
                      <a:defRPr sz="900" b="1" i="0" u="none" strike="noStrike" kern="1200" baseline="0">
                        <a:solidFill>
                          <a:schemeClr val="bg1"/>
                        </a:solidFill>
                        <a:latin typeface="+mn-lt"/>
                        <a:ea typeface="+mn-ea"/>
                        <a:cs typeface="+mn-cs"/>
                      </a:defRPr>
                    </a:pPr>
                    <a:fld id="{6B09A944-4F37-9345-984C-6AF041249E48}" type="VALUE">
                      <a:rPr lang="en-US" smtClean="0">
                        <a:solidFill>
                          <a:schemeClr val="bg1"/>
                        </a:solidFill>
                      </a:rPr>
                      <a:pPr>
                        <a:defRPr sz="900" b="1" i="0" u="none" strike="noStrike" kern="1200" baseline="0">
                          <a:solidFill>
                            <a:schemeClr val="bg1"/>
                          </a:solidFill>
                          <a:latin typeface="+mn-lt"/>
                          <a:ea typeface="+mn-ea"/>
                          <a:cs typeface="+mn-cs"/>
                        </a:defRPr>
                      </a:pPr>
                      <a:t>[VALUE]</a:t>
                    </a:fld>
                    <a:r>
                      <a:rPr lang="en-US">
                        <a:solidFill>
                          <a:schemeClr val="bg1"/>
                        </a:solidFill>
                      </a:rPr>
                      <a:t>%</a:t>
                    </a:r>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layout>
                    <c:manualLayout>
                      <c:w val="3.5102343222169631E-2"/>
                      <c:h val="0.17883239154189923"/>
                    </c:manualLayout>
                  </c15:layout>
                  <c15:dlblFieldTable/>
                  <c15:showDataLabelsRange val="0"/>
                </c:ext>
                <c:ext xmlns:c16="http://schemas.microsoft.com/office/drawing/2014/chart" uri="{C3380CC4-5D6E-409C-BE32-E72D297353CC}">
                  <c16:uniqueId val="{0000000F-9F28-0C4D-B56D-630678078267}"/>
                </c:ext>
              </c:extLst>
            </c:dLbl>
            <c:dLbl>
              <c:idx val="3"/>
              <c:tx>
                <c:rich>
                  <a:bodyPr rot="0" spcFirstLastPara="1" vertOverflow="ellipsis" vert="horz" wrap="square" lIns="38100" tIns="19050" rIns="38100" bIns="19050" anchor="ctr" anchorCtr="1">
                    <a:noAutofit/>
                  </a:bodyPr>
                  <a:lstStyle/>
                  <a:p>
                    <a:pPr>
                      <a:defRPr sz="900" b="1" i="0" u="none" strike="noStrike" kern="1200" baseline="0">
                        <a:solidFill>
                          <a:schemeClr val="bg1"/>
                        </a:solidFill>
                        <a:latin typeface="+mn-lt"/>
                        <a:ea typeface="+mn-ea"/>
                        <a:cs typeface="+mn-cs"/>
                      </a:defRPr>
                    </a:pPr>
                    <a:fld id="{529411AE-F184-1949-8DF3-6E1125515460}" type="VALUE">
                      <a:rPr lang="en-US" smtClean="0">
                        <a:solidFill>
                          <a:schemeClr val="bg1"/>
                        </a:solidFill>
                      </a:rPr>
                      <a:pPr>
                        <a:defRPr sz="900" b="1" i="0" u="none" strike="noStrike" kern="1200" baseline="0">
                          <a:solidFill>
                            <a:schemeClr val="bg1"/>
                          </a:solidFill>
                          <a:latin typeface="+mn-lt"/>
                          <a:ea typeface="+mn-ea"/>
                          <a:cs typeface="+mn-cs"/>
                        </a:defRPr>
                      </a:pPr>
                      <a:t>[VALUE]</a:t>
                    </a:fld>
                    <a:r>
                      <a:rPr lang="en-US">
                        <a:solidFill>
                          <a:schemeClr val="bg1"/>
                        </a:solidFill>
                      </a:rPr>
                      <a:t>%</a:t>
                    </a:r>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layout>
                    <c:manualLayout>
                      <c:w val="3.5102343222169631E-2"/>
                      <c:h val="0.17883239154189923"/>
                    </c:manualLayout>
                  </c15:layout>
                  <c15:dlblFieldTable/>
                  <c15:showDataLabelsRange val="0"/>
                </c:ext>
                <c:ext xmlns:c16="http://schemas.microsoft.com/office/drawing/2014/chart" uri="{C3380CC4-5D6E-409C-BE32-E72D297353CC}">
                  <c16:uniqueId val="{00000011-9F28-0C4D-B56D-630678078267}"/>
                </c:ext>
              </c:extLst>
            </c:dLbl>
            <c:dLbl>
              <c:idx val="4"/>
              <c:tx>
                <c:rich>
                  <a:bodyPr/>
                  <a:lstStyle/>
                  <a:p>
                    <a:fld id="{1FA2AAFC-6197-8C43-ACFD-979F03337099}"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9F28-0C4D-B56D-630678078267}"/>
                </c:ext>
              </c:extLst>
            </c:dLbl>
            <c:dLbl>
              <c:idx val="5"/>
              <c:tx>
                <c:rich>
                  <a:bodyPr/>
                  <a:lstStyle/>
                  <a:p>
                    <a:fld id="{2623E554-5D12-714E-AACA-E8109E3586B9}"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9F28-0C4D-B56D-63067807826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B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Belgium</c:v>
                </c:pt>
                <c:pt idx="1">
                  <c:v>Flanders</c:v>
                </c:pt>
                <c:pt idx="2">
                  <c:v>Brussels</c:v>
                </c:pt>
                <c:pt idx="3">
                  <c:v>Wallonia</c:v>
                </c:pt>
              </c:strCache>
            </c:strRef>
          </c:cat>
          <c:val>
            <c:numRef>
              <c:f>Sheet1!$C$2:$C$7</c:f>
              <c:numCache>
                <c:formatCode>General</c:formatCode>
                <c:ptCount val="6"/>
                <c:pt idx="0">
                  <c:v>83</c:v>
                </c:pt>
                <c:pt idx="1">
                  <c:v>75</c:v>
                </c:pt>
                <c:pt idx="2">
                  <c:v>84</c:v>
                </c:pt>
                <c:pt idx="3">
                  <c:v>91</c:v>
                </c:pt>
              </c:numCache>
            </c:numRef>
          </c:val>
          <c:extLst>
            <c:ext xmlns:c16="http://schemas.microsoft.com/office/drawing/2014/chart" uri="{C3380CC4-5D6E-409C-BE32-E72D297353CC}">
              <c16:uniqueId val="{00000016-9F28-0C4D-B56D-630678078267}"/>
            </c:ext>
          </c:extLst>
        </c:ser>
        <c:dLbls>
          <c:dLblPos val="inEnd"/>
          <c:showLegendKey val="0"/>
          <c:showVal val="1"/>
          <c:showCatName val="0"/>
          <c:showSerName val="0"/>
          <c:showPercent val="0"/>
          <c:showBubbleSize val="0"/>
        </c:dLbls>
        <c:gapWidth val="101"/>
        <c:overlap val="-9"/>
        <c:axId val="102493199"/>
        <c:axId val="102508159"/>
      </c:barChart>
      <c:catAx>
        <c:axId val="102493199"/>
        <c:scaling>
          <c:orientation val="minMax"/>
        </c:scaling>
        <c:delete val="1"/>
        <c:axPos val="b"/>
        <c:numFmt formatCode="General" sourceLinked="1"/>
        <c:majorTickMark val="none"/>
        <c:minorTickMark val="none"/>
        <c:tickLblPos val="nextTo"/>
        <c:crossAx val="102508159"/>
        <c:crosses val="autoZero"/>
        <c:auto val="1"/>
        <c:lblAlgn val="ctr"/>
        <c:lblOffset val="100"/>
        <c:noMultiLvlLbl val="0"/>
      </c:catAx>
      <c:valAx>
        <c:axId val="102508159"/>
        <c:scaling>
          <c:orientation val="minMax"/>
        </c:scaling>
        <c:delete val="1"/>
        <c:axPos val="l"/>
        <c:numFmt formatCode="General" sourceLinked="1"/>
        <c:majorTickMark val="none"/>
        <c:minorTickMark val="none"/>
        <c:tickLblPos val="nextTo"/>
        <c:crossAx val="10249319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4-BFE3-3E49-BEDF-09D2FED4E76F}"/>
              </c:ext>
            </c:extLst>
          </c:dPt>
          <c:dPt>
            <c:idx val="2"/>
            <c:invertIfNegative val="0"/>
            <c:bubble3D val="0"/>
            <c:spPr>
              <a:solidFill>
                <a:schemeClr val="tx2"/>
              </a:solidFill>
              <a:ln>
                <a:noFill/>
              </a:ln>
              <a:effectLst/>
            </c:spPr>
            <c:extLst>
              <c:ext xmlns:c16="http://schemas.microsoft.com/office/drawing/2014/chart" uri="{C3380CC4-5D6E-409C-BE32-E72D297353CC}">
                <c16:uniqueId val="{00000005-BFE3-3E49-BEDF-09D2FED4E76F}"/>
              </c:ext>
            </c:extLst>
          </c:dPt>
          <c:cat>
            <c:strRef>
              <c:f>Sheet1!$A$2:$A$4</c:f>
              <c:strCache>
                <c:ptCount val="3"/>
                <c:pt idx="0">
                  <c:v>Category 1</c:v>
                </c:pt>
                <c:pt idx="1">
                  <c:v>Category 2</c:v>
                </c:pt>
                <c:pt idx="2">
                  <c:v>Category 3</c:v>
                </c:pt>
              </c:strCache>
            </c:strRef>
          </c:cat>
          <c:val>
            <c:numRef>
              <c:f>Sheet1!$B$2:$B$4</c:f>
              <c:numCache>
                <c:formatCode>General</c:formatCode>
                <c:ptCount val="3"/>
                <c:pt idx="0">
                  <c:v>79.819999999999993</c:v>
                </c:pt>
                <c:pt idx="1">
                  <c:v>70.17</c:v>
                </c:pt>
                <c:pt idx="2">
                  <c:v>44.29</c:v>
                </c:pt>
              </c:numCache>
            </c:numRef>
          </c:val>
          <c:extLst>
            <c:ext xmlns:c16="http://schemas.microsoft.com/office/drawing/2014/chart" uri="{C3380CC4-5D6E-409C-BE32-E72D297353CC}">
              <c16:uniqueId val="{00000000-BFE3-3E49-BEDF-09D2FED4E76F}"/>
            </c:ext>
          </c:extLst>
        </c:ser>
        <c:dLbls>
          <c:showLegendKey val="0"/>
          <c:showVal val="0"/>
          <c:showCatName val="0"/>
          <c:showSerName val="0"/>
          <c:showPercent val="0"/>
          <c:showBubbleSize val="0"/>
        </c:dLbls>
        <c:gapWidth val="150"/>
        <c:overlap val="100"/>
        <c:axId val="463572447"/>
        <c:axId val="462526975"/>
      </c:barChart>
      <c:catAx>
        <c:axId val="463572447"/>
        <c:scaling>
          <c:orientation val="minMax"/>
        </c:scaling>
        <c:delete val="1"/>
        <c:axPos val="b"/>
        <c:numFmt formatCode="General" sourceLinked="1"/>
        <c:majorTickMark val="none"/>
        <c:minorTickMark val="none"/>
        <c:tickLblPos val="nextTo"/>
        <c:crossAx val="462526975"/>
        <c:crosses val="autoZero"/>
        <c:auto val="1"/>
        <c:lblAlgn val="ctr"/>
        <c:lblOffset val="100"/>
        <c:noMultiLvlLbl val="0"/>
      </c:catAx>
      <c:valAx>
        <c:axId val="462526975"/>
        <c:scaling>
          <c:orientation val="minMax"/>
        </c:scaling>
        <c:delete val="1"/>
        <c:axPos val="l"/>
        <c:numFmt formatCode="General" sourceLinked="1"/>
        <c:majorTickMark val="none"/>
        <c:minorTickMark val="none"/>
        <c:tickLblPos val="nextTo"/>
        <c:crossAx val="46357244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09471" cy="2115254"/>
          </a:xfrm>
          <a:prstGeom prst="rect">
            <a:avLst/>
          </a:prstGeom>
        </p:spPr>
        <p:txBody>
          <a:bodyPr vert="horz" lIns="183667" tIns="91834" rIns="183667" bIns="91834" rtlCol="0"/>
          <a:lstStyle>
            <a:lvl1pPr algn="l">
              <a:defRPr sz="2300"/>
            </a:lvl1pPr>
          </a:lstStyle>
          <a:p>
            <a:endParaRPr lang="en-US"/>
          </a:p>
        </p:txBody>
      </p:sp>
      <p:sp>
        <p:nvSpPr>
          <p:cNvPr id="3" name="Date Placeholder 2"/>
          <p:cNvSpPr>
            <a:spLocks noGrp="1"/>
          </p:cNvSpPr>
          <p:nvPr>
            <p:ph type="dt" sz="quarter" idx="1"/>
          </p:nvPr>
        </p:nvSpPr>
        <p:spPr>
          <a:xfrm>
            <a:off x="5502446" y="0"/>
            <a:ext cx="4209471" cy="2115254"/>
          </a:xfrm>
          <a:prstGeom prst="rect">
            <a:avLst/>
          </a:prstGeom>
        </p:spPr>
        <p:txBody>
          <a:bodyPr vert="horz" lIns="183667" tIns="91834" rIns="183667" bIns="91834" rtlCol="0"/>
          <a:lstStyle>
            <a:lvl1pPr algn="r">
              <a:defRPr sz="2300"/>
            </a:lvl1pPr>
          </a:lstStyle>
          <a:p>
            <a:fld id="{34D26FB3-E170-2143-A8B2-5FADCAF00262}" type="datetimeFigureOut">
              <a:rPr lang="en-US" smtClean="0"/>
              <a:t>9/10/21</a:t>
            </a:fld>
            <a:endParaRPr lang="en-US"/>
          </a:p>
        </p:txBody>
      </p:sp>
      <p:sp>
        <p:nvSpPr>
          <p:cNvPr id="4" name="Footer Placeholder 3"/>
          <p:cNvSpPr>
            <a:spLocks noGrp="1"/>
          </p:cNvSpPr>
          <p:nvPr>
            <p:ph type="ftr" sz="quarter" idx="2"/>
          </p:nvPr>
        </p:nvSpPr>
        <p:spPr>
          <a:xfrm>
            <a:off x="1" y="40043456"/>
            <a:ext cx="4209471" cy="2115250"/>
          </a:xfrm>
          <a:prstGeom prst="rect">
            <a:avLst/>
          </a:prstGeom>
        </p:spPr>
        <p:txBody>
          <a:bodyPr vert="horz" lIns="183667" tIns="91834" rIns="183667" bIns="91834" rtlCol="0" anchor="b"/>
          <a:lstStyle>
            <a:lvl1pPr algn="l">
              <a:defRPr sz="2300"/>
            </a:lvl1pPr>
          </a:lstStyle>
          <a:p>
            <a:endParaRPr lang="en-US"/>
          </a:p>
        </p:txBody>
      </p:sp>
      <p:sp>
        <p:nvSpPr>
          <p:cNvPr id="5" name="Slide Number Placeholder 4"/>
          <p:cNvSpPr>
            <a:spLocks noGrp="1"/>
          </p:cNvSpPr>
          <p:nvPr>
            <p:ph type="sldNum" sz="quarter" idx="3"/>
          </p:nvPr>
        </p:nvSpPr>
        <p:spPr>
          <a:xfrm>
            <a:off x="5502446" y="40043456"/>
            <a:ext cx="4209471" cy="2115250"/>
          </a:xfrm>
          <a:prstGeom prst="rect">
            <a:avLst/>
          </a:prstGeom>
        </p:spPr>
        <p:txBody>
          <a:bodyPr vert="horz" lIns="183667" tIns="91834" rIns="183667" bIns="91834" rtlCol="0" anchor="b"/>
          <a:lstStyle>
            <a:lvl1pPr algn="r">
              <a:defRPr sz="2300"/>
            </a:lvl1pPr>
          </a:lstStyle>
          <a:p>
            <a:fld id="{86ED7686-73D2-8F4D-A5CB-2A31D0F5D29C}" type="slidenum">
              <a:rPr lang="en-US" smtClean="0"/>
              <a:t>‹#›</a:t>
            </a:fld>
            <a:endParaRPr lang="en-US"/>
          </a:p>
        </p:txBody>
      </p:sp>
    </p:spTree>
    <p:extLst>
      <p:ext uri="{BB962C8B-B14F-4D97-AF65-F5344CB8AC3E}">
        <p14:creationId xmlns:p14="http://schemas.microsoft.com/office/powerpoint/2010/main" val="1757656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09471" cy="2115254"/>
          </a:xfrm>
          <a:prstGeom prst="rect">
            <a:avLst/>
          </a:prstGeom>
        </p:spPr>
        <p:txBody>
          <a:bodyPr vert="horz" lIns="183667" tIns="91834" rIns="183667" bIns="91834" rtlCol="0"/>
          <a:lstStyle>
            <a:lvl1pPr algn="l">
              <a:defRPr sz="2300"/>
            </a:lvl1pPr>
          </a:lstStyle>
          <a:p>
            <a:endParaRPr lang="en-US"/>
          </a:p>
        </p:txBody>
      </p:sp>
      <p:sp>
        <p:nvSpPr>
          <p:cNvPr id="3" name="Date Placeholder 2"/>
          <p:cNvSpPr>
            <a:spLocks noGrp="1"/>
          </p:cNvSpPr>
          <p:nvPr>
            <p:ph type="dt" idx="1"/>
          </p:nvPr>
        </p:nvSpPr>
        <p:spPr>
          <a:xfrm>
            <a:off x="5502446" y="0"/>
            <a:ext cx="4209471" cy="2115254"/>
          </a:xfrm>
          <a:prstGeom prst="rect">
            <a:avLst/>
          </a:prstGeom>
        </p:spPr>
        <p:txBody>
          <a:bodyPr vert="horz" lIns="183667" tIns="91834" rIns="183667" bIns="91834" rtlCol="0"/>
          <a:lstStyle>
            <a:lvl1pPr algn="r">
              <a:defRPr sz="2300"/>
            </a:lvl1pPr>
          </a:lstStyle>
          <a:p>
            <a:fld id="{3DD5AEB9-0F72-5042-BF46-8581C1CADD9F}" type="datetimeFigureOut">
              <a:rPr lang="en-US" smtClean="0"/>
              <a:t>9/10/21</a:t>
            </a:fld>
            <a:endParaRPr lang="en-US"/>
          </a:p>
        </p:txBody>
      </p:sp>
      <p:sp>
        <p:nvSpPr>
          <p:cNvPr id="4" name="Slide Image Placeholder 3"/>
          <p:cNvSpPr>
            <a:spLocks noGrp="1" noRot="1" noChangeAspect="1"/>
          </p:cNvSpPr>
          <p:nvPr>
            <p:ph type="sldImg" idx="2"/>
          </p:nvPr>
        </p:nvSpPr>
        <p:spPr>
          <a:xfrm>
            <a:off x="-7788275" y="5268913"/>
            <a:ext cx="25290463" cy="14225587"/>
          </a:xfrm>
          <a:prstGeom prst="rect">
            <a:avLst/>
          </a:prstGeom>
          <a:noFill/>
          <a:ln w="12700">
            <a:solidFill>
              <a:prstClr val="black"/>
            </a:solidFill>
          </a:ln>
        </p:spPr>
        <p:txBody>
          <a:bodyPr vert="horz" lIns="183667" tIns="91834" rIns="183667" bIns="91834" rtlCol="0" anchor="ctr"/>
          <a:lstStyle/>
          <a:p>
            <a:endParaRPr lang="en-US"/>
          </a:p>
        </p:txBody>
      </p:sp>
      <p:sp>
        <p:nvSpPr>
          <p:cNvPr id="5" name="Notes Placeholder 4"/>
          <p:cNvSpPr>
            <a:spLocks noGrp="1"/>
          </p:cNvSpPr>
          <p:nvPr>
            <p:ph type="body" sz="quarter" idx="3"/>
          </p:nvPr>
        </p:nvSpPr>
        <p:spPr>
          <a:xfrm>
            <a:off x="971417" y="20288875"/>
            <a:ext cx="7771331" cy="16599992"/>
          </a:xfrm>
          <a:prstGeom prst="rect">
            <a:avLst/>
          </a:prstGeom>
        </p:spPr>
        <p:txBody>
          <a:bodyPr vert="horz" lIns="183667" tIns="91834" rIns="183667" bIns="9183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40043456"/>
            <a:ext cx="4209471" cy="2115250"/>
          </a:xfrm>
          <a:prstGeom prst="rect">
            <a:avLst/>
          </a:prstGeom>
        </p:spPr>
        <p:txBody>
          <a:bodyPr vert="horz" lIns="183667" tIns="91834" rIns="183667" bIns="91834" rtlCol="0" anchor="b"/>
          <a:lstStyle>
            <a:lvl1pPr algn="l">
              <a:defRPr sz="2300"/>
            </a:lvl1pPr>
          </a:lstStyle>
          <a:p>
            <a:endParaRPr lang="en-US"/>
          </a:p>
        </p:txBody>
      </p:sp>
      <p:sp>
        <p:nvSpPr>
          <p:cNvPr id="7" name="Slide Number Placeholder 6"/>
          <p:cNvSpPr>
            <a:spLocks noGrp="1"/>
          </p:cNvSpPr>
          <p:nvPr>
            <p:ph type="sldNum" sz="quarter" idx="5"/>
          </p:nvPr>
        </p:nvSpPr>
        <p:spPr>
          <a:xfrm>
            <a:off x="5502446" y="40043456"/>
            <a:ext cx="4209471" cy="2115250"/>
          </a:xfrm>
          <a:prstGeom prst="rect">
            <a:avLst/>
          </a:prstGeom>
        </p:spPr>
        <p:txBody>
          <a:bodyPr vert="horz" lIns="183667" tIns="91834" rIns="183667" bIns="91834" rtlCol="0" anchor="b"/>
          <a:lstStyle>
            <a:lvl1pPr algn="r">
              <a:defRPr sz="2300"/>
            </a:lvl1pPr>
          </a:lstStyle>
          <a:p>
            <a:fld id="{C7D60FAE-D218-E54F-9B7E-7301676A3AA9}" type="slidenum">
              <a:rPr lang="en-US" smtClean="0"/>
              <a:t>‹#›</a:t>
            </a:fld>
            <a:endParaRPr lang="en-US"/>
          </a:p>
        </p:txBody>
      </p:sp>
    </p:spTree>
    <p:extLst>
      <p:ext uri="{BB962C8B-B14F-4D97-AF65-F5344CB8AC3E}">
        <p14:creationId xmlns:p14="http://schemas.microsoft.com/office/powerpoint/2010/main" val="100483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D60FAE-D218-E54F-9B7E-7301676A3AA9}" type="slidenum">
              <a:rPr lang="en-US" smtClean="0"/>
              <a:t>1</a:t>
            </a:fld>
            <a:endParaRPr lang="en-US"/>
          </a:p>
        </p:txBody>
      </p:sp>
    </p:spTree>
    <p:extLst>
      <p:ext uri="{BB962C8B-B14F-4D97-AF65-F5344CB8AC3E}">
        <p14:creationId xmlns:p14="http://schemas.microsoft.com/office/powerpoint/2010/main" val="612658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D60FAE-D218-E54F-9B7E-7301676A3AA9}" type="slidenum">
              <a:rPr lang="en-US" smtClean="0"/>
              <a:t>10</a:t>
            </a:fld>
            <a:endParaRPr lang="en-US"/>
          </a:p>
        </p:txBody>
      </p:sp>
    </p:spTree>
    <p:extLst>
      <p:ext uri="{BB962C8B-B14F-4D97-AF65-F5344CB8AC3E}">
        <p14:creationId xmlns:p14="http://schemas.microsoft.com/office/powerpoint/2010/main" val="524370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D60FAE-D218-E54F-9B7E-7301676A3AA9}" type="slidenum">
              <a:rPr lang="en-US" smtClean="0"/>
              <a:t>11</a:t>
            </a:fld>
            <a:endParaRPr lang="en-US"/>
          </a:p>
        </p:txBody>
      </p:sp>
    </p:spTree>
    <p:extLst>
      <p:ext uri="{BB962C8B-B14F-4D97-AF65-F5344CB8AC3E}">
        <p14:creationId xmlns:p14="http://schemas.microsoft.com/office/powerpoint/2010/main" val="2249107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GB" sz="1800"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12</a:t>
            </a:fld>
            <a:endParaRPr lang="en-US"/>
          </a:p>
        </p:txBody>
      </p:sp>
    </p:spTree>
    <p:extLst>
      <p:ext uri="{BB962C8B-B14F-4D97-AF65-F5344CB8AC3E}">
        <p14:creationId xmlns:p14="http://schemas.microsoft.com/office/powerpoint/2010/main" val="840279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200" b="1">
                <a:effectLst/>
                <a:highlight>
                  <a:srgbClr val="FFFFFF"/>
                </a:highlight>
                <a:latin typeface="Arial" panose="020B0604020202020204" pitchFamily="34" charset="0"/>
                <a:ea typeface="Times New Roman" panose="02020603050405020304" pitchFamily="18" charset="0"/>
              </a:rPr>
              <a:t>Q2. </a:t>
            </a:r>
            <a:r>
              <a:rPr lang="en-GB" sz="1200" b="1">
                <a:effectLst/>
                <a:latin typeface="Arial" panose="020B0604020202020204" pitchFamily="34" charset="0"/>
                <a:ea typeface="Times New Roman" panose="02020603050405020304" pitchFamily="18" charset="0"/>
              </a:rPr>
              <a:t>Currently, how much difficulty are you having filling jobs due to lack of skilled talent?</a:t>
            </a:r>
            <a:endParaRPr lang="en-US" sz="1200" b="1">
              <a:effectLst/>
              <a:latin typeface="Arial" panose="020B0604020202020204" pitchFamily="34" charset="0"/>
              <a:ea typeface="Times New Roman" panose="02020603050405020304" pitchFamily="18" charset="0"/>
            </a:endParaRPr>
          </a:p>
          <a:p>
            <a:pPr marL="0" marR="0">
              <a:spcBef>
                <a:spcPts val="0"/>
              </a:spcBef>
              <a:spcAft>
                <a:spcPts val="0"/>
              </a:spcAft>
            </a:pPr>
            <a:r>
              <a:rPr lang="en-GB" sz="1200" b="1">
                <a:effectLst/>
                <a:latin typeface="Arial" panose="020B0604020202020204" pitchFamily="34" charset="0"/>
                <a:ea typeface="Times New Roman" panose="02020603050405020304" pitchFamily="18" charset="0"/>
              </a:rPr>
              <a:t> </a:t>
            </a:r>
            <a:endParaRPr lang="en-US" sz="1200">
              <a:effectLst/>
              <a:ea typeface="Times New Roman" panose="02020603050405020304" pitchFamily="18" charset="0"/>
            </a:endParaRPr>
          </a:p>
          <a:p>
            <a:pPr marL="0" marR="0" lvl="0" indent="0">
              <a:lnSpc>
                <a:spcPct val="115000"/>
              </a:lnSpc>
              <a:spcBef>
                <a:spcPts val="0"/>
              </a:spcBef>
              <a:spcAft>
                <a:spcPts val="0"/>
              </a:spcAft>
              <a:buSzPts val="1000"/>
              <a:buFont typeface="Wingdings" panose="05000000000000000000" pitchFamily="2" charset="2"/>
              <a:buNone/>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t>
            </a:r>
            <a:r>
              <a:rPr lang="en-US" sz="1200">
                <a:effectLst/>
                <a:latin typeface="Arial" panose="020B0604020202020204" pitchFamily="34" charset="0"/>
                <a:ea typeface="Times New Roman" panose="02020603050405020304" pitchFamily="18" charset="0"/>
                <a:cs typeface="Arial" panose="020B0604020202020204" pitchFamily="34" charset="0"/>
              </a:rPr>
              <a:t>A lot of difficulty</a:t>
            </a:r>
            <a:endParaRPr lang="en-US" sz="1200">
              <a:effectLst/>
              <a:ea typeface="Times New Roman" panose="02020603050405020304" pitchFamily="18" charset="0"/>
              <a:cs typeface="Arial" panose="020B0604020202020204" pitchFamily="34" charset="0"/>
            </a:endParaRPr>
          </a:p>
          <a:p>
            <a:pPr marL="0" marR="0" lvl="0" indent="0">
              <a:lnSpc>
                <a:spcPct val="115000"/>
              </a:lnSpc>
              <a:spcBef>
                <a:spcPts val="0"/>
              </a:spcBef>
              <a:spcAft>
                <a:spcPts val="0"/>
              </a:spcAft>
              <a:buSzPts val="1000"/>
              <a:buFont typeface="Wingdings" panose="05000000000000000000" pitchFamily="2" charset="2"/>
              <a:buNone/>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a:t>
            </a:r>
            <a:r>
              <a:rPr lang="en-US" sz="1200">
                <a:effectLst/>
                <a:latin typeface="Arial" panose="020B0604020202020204" pitchFamily="34" charset="0"/>
                <a:ea typeface="Times New Roman" panose="02020603050405020304" pitchFamily="18" charset="0"/>
                <a:cs typeface="Arial" panose="020B0604020202020204" pitchFamily="34" charset="0"/>
              </a:rPr>
              <a:t>Some difficulty</a:t>
            </a:r>
            <a:endParaRPr lang="en-US" sz="1200">
              <a:effectLst/>
              <a:ea typeface="Times New Roman" panose="02020603050405020304" pitchFamily="18" charset="0"/>
              <a:cs typeface="Arial" panose="020B0604020202020204" pitchFamily="34" charset="0"/>
            </a:endParaRPr>
          </a:p>
          <a:p>
            <a:pPr marL="0" marR="0" lvl="0" indent="0">
              <a:lnSpc>
                <a:spcPct val="115000"/>
              </a:lnSpc>
              <a:spcBef>
                <a:spcPts val="0"/>
              </a:spcBef>
              <a:spcAft>
                <a:spcPts val="0"/>
              </a:spcAft>
              <a:buSzPts val="1000"/>
              <a:buFont typeface="Wingdings" panose="05000000000000000000" pitchFamily="2" charset="2"/>
              <a:buNone/>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a:t>
            </a:r>
            <a:r>
              <a:rPr lang="en-US" sz="1200">
                <a:effectLst/>
                <a:latin typeface="Arial" panose="020B0604020202020204" pitchFamily="34" charset="0"/>
                <a:ea typeface="Times New Roman" panose="02020603050405020304" pitchFamily="18" charset="0"/>
                <a:cs typeface="Arial" panose="020B0604020202020204" pitchFamily="34" charset="0"/>
              </a:rPr>
              <a:t>No difficulty</a:t>
            </a:r>
            <a:endParaRPr lang="en-US" sz="1200">
              <a:effectLst/>
              <a:ea typeface="Times New Roman" panose="02020603050405020304" pitchFamily="18" charset="0"/>
              <a:cs typeface="Arial" panose="020B0604020202020204" pitchFamily="34" charset="0"/>
            </a:endParaRPr>
          </a:p>
          <a:p>
            <a:r>
              <a:rPr lang="en-GB" sz="1200">
                <a:effectLst/>
                <a:latin typeface="Arial" panose="020B0604020202020204" pitchFamily="34" charset="0"/>
                <a:ea typeface="Times New Roman" panose="02020603050405020304" pitchFamily="18" charset="0"/>
              </a:rPr>
              <a:t>4. Don’t know / Not stated </a:t>
            </a:r>
            <a:endParaRPr lang="en-US"/>
          </a:p>
          <a:p>
            <a:endParaRPr lang="en-US"/>
          </a:p>
        </p:txBody>
      </p:sp>
      <p:sp>
        <p:nvSpPr>
          <p:cNvPr id="4" name="Slide Number Placeholder 3"/>
          <p:cNvSpPr>
            <a:spLocks noGrp="1"/>
          </p:cNvSpPr>
          <p:nvPr>
            <p:ph type="sldNum" sz="quarter" idx="5"/>
          </p:nvPr>
        </p:nvSpPr>
        <p:spPr/>
        <p:txBody>
          <a:bodyPr/>
          <a:lstStyle/>
          <a:p>
            <a:fld id="{C7D60FAE-D218-E54F-9B7E-7301676A3AA9}" type="slidenum">
              <a:rPr lang="en-US" smtClean="0"/>
              <a:t>13</a:t>
            </a:fld>
            <a:endParaRPr lang="en-US"/>
          </a:p>
        </p:txBody>
      </p:sp>
    </p:spTree>
    <p:extLst>
      <p:ext uri="{BB962C8B-B14F-4D97-AF65-F5344CB8AC3E}">
        <p14:creationId xmlns:p14="http://schemas.microsoft.com/office/powerpoint/2010/main" val="2515188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GB"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14</a:t>
            </a:fld>
            <a:endParaRPr lang="en-US"/>
          </a:p>
        </p:txBody>
      </p:sp>
    </p:spTree>
    <p:extLst>
      <p:ext uri="{BB962C8B-B14F-4D97-AF65-F5344CB8AC3E}">
        <p14:creationId xmlns:p14="http://schemas.microsoft.com/office/powerpoint/2010/main" val="3339319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D60FAE-D218-E54F-9B7E-7301676A3AA9}" type="slidenum">
              <a:rPr lang="en-US" smtClean="0"/>
              <a:t>15</a:t>
            </a:fld>
            <a:endParaRPr lang="en-US"/>
          </a:p>
        </p:txBody>
      </p:sp>
    </p:spTree>
    <p:extLst>
      <p:ext uri="{BB962C8B-B14F-4D97-AF65-F5344CB8AC3E}">
        <p14:creationId xmlns:p14="http://schemas.microsoft.com/office/powerpoint/2010/main" val="3516519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955153" y="4489984"/>
            <a:ext cx="5256144" cy="4252793"/>
          </a:xfrm>
          <a:prstGeom prst="rect">
            <a:avLst/>
          </a:prstGeom>
          <a:noFill/>
          <a:ln>
            <a:noFill/>
          </a:ln>
        </p:spPr>
        <p:txBody>
          <a:bodyPr wrap="square" lIns="94932" tIns="94932" rIns="94932" bIns="94932" anchor="ctr" anchorCtr="0">
            <a:noAutofit/>
          </a:bodyPr>
          <a:lstStyle/>
          <a:p>
            <a:endParaRPr lang="en-US">
              <a:cs typeface="Calibri"/>
            </a:endParaRPr>
          </a:p>
        </p:txBody>
      </p:sp>
      <p:sp>
        <p:nvSpPr>
          <p:cNvPr id="358" name="Shape 358"/>
          <p:cNvSpPr>
            <a:spLocks noGrp="1" noRot="1" noChangeAspect="1"/>
          </p:cNvSpPr>
          <p:nvPr>
            <p:ph type="sldImg" idx="2"/>
          </p:nvPr>
        </p:nvSpPr>
        <p:spPr>
          <a:xfrm>
            <a:off x="431800" y="708025"/>
            <a:ext cx="6302375" cy="35448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6858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17</a:t>
            </a:fld>
            <a:endParaRPr lang="en-US"/>
          </a:p>
        </p:txBody>
      </p:sp>
    </p:spTree>
    <p:extLst>
      <p:ext uri="{BB962C8B-B14F-4D97-AF65-F5344CB8AC3E}">
        <p14:creationId xmlns:p14="http://schemas.microsoft.com/office/powerpoint/2010/main" val="3685218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18</a:t>
            </a:fld>
            <a:endParaRPr lang="en-US"/>
          </a:p>
        </p:txBody>
      </p:sp>
    </p:spTree>
    <p:extLst>
      <p:ext uri="{BB962C8B-B14F-4D97-AF65-F5344CB8AC3E}">
        <p14:creationId xmlns:p14="http://schemas.microsoft.com/office/powerpoint/2010/main" val="3176054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19</a:t>
            </a:fld>
            <a:endParaRPr lang="en-US"/>
          </a:p>
        </p:txBody>
      </p:sp>
    </p:spTree>
    <p:extLst>
      <p:ext uri="{BB962C8B-B14F-4D97-AF65-F5344CB8AC3E}">
        <p14:creationId xmlns:p14="http://schemas.microsoft.com/office/powerpoint/2010/main" val="2502681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D60FAE-D218-E54F-9B7E-7301676A3AA9}" type="slidenum">
              <a:rPr lang="en-US" smtClean="0"/>
              <a:t>2</a:t>
            </a:fld>
            <a:endParaRPr lang="en-US"/>
          </a:p>
        </p:txBody>
      </p:sp>
    </p:spTree>
    <p:extLst>
      <p:ext uri="{BB962C8B-B14F-4D97-AF65-F5344CB8AC3E}">
        <p14:creationId xmlns:p14="http://schemas.microsoft.com/office/powerpoint/2010/main" val="2890148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20</a:t>
            </a:fld>
            <a:endParaRPr lang="en-US"/>
          </a:p>
        </p:txBody>
      </p:sp>
    </p:spTree>
    <p:extLst>
      <p:ext uri="{BB962C8B-B14F-4D97-AF65-F5344CB8AC3E}">
        <p14:creationId xmlns:p14="http://schemas.microsoft.com/office/powerpoint/2010/main" val="1405252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21</a:t>
            </a:fld>
            <a:endParaRPr lang="en-US"/>
          </a:p>
        </p:txBody>
      </p:sp>
    </p:spTree>
    <p:extLst>
      <p:ext uri="{BB962C8B-B14F-4D97-AF65-F5344CB8AC3E}">
        <p14:creationId xmlns:p14="http://schemas.microsoft.com/office/powerpoint/2010/main" val="2658332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7D60FAE-D218-E54F-9B7E-7301676A3AA9}" type="slidenum">
              <a:rPr lang="en-US" smtClean="0"/>
              <a:t>22</a:t>
            </a:fld>
            <a:endParaRPr lang="en-US"/>
          </a:p>
        </p:txBody>
      </p:sp>
    </p:spTree>
    <p:extLst>
      <p:ext uri="{BB962C8B-B14F-4D97-AF65-F5344CB8AC3E}">
        <p14:creationId xmlns:p14="http://schemas.microsoft.com/office/powerpoint/2010/main" val="741837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23</a:t>
            </a:fld>
            <a:endParaRPr lang="en-US"/>
          </a:p>
        </p:txBody>
      </p:sp>
    </p:spTree>
    <p:extLst>
      <p:ext uri="{BB962C8B-B14F-4D97-AF65-F5344CB8AC3E}">
        <p14:creationId xmlns:p14="http://schemas.microsoft.com/office/powerpoint/2010/main" val="3506507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D60FAE-D218-E54F-9B7E-7301676A3AA9}" type="slidenum">
              <a:rPr lang="en-US" smtClean="0"/>
              <a:t>24</a:t>
            </a:fld>
            <a:endParaRPr lang="en-US"/>
          </a:p>
        </p:txBody>
      </p:sp>
    </p:spTree>
    <p:extLst>
      <p:ext uri="{BB962C8B-B14F-4D97-AF65-F5344CB8AC3E}">
        <p14:creationId xmlns:p14="http://schemas.microsoft.com/office/powerpoint/2010/main" val="1971913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25</a:t>
            </a:fld>
            <a:endParaRPr lang="en-US"/>
          </a:p>
        </p:txBody>
      </p:sp>
    </p:spTree>
    <p:extLst>
      <p:ext uri="{BB962C8B-B14F-4D97-AF65-F5344CB8AC3E}">
        <p14:creationId xmlns:p14="http://schemas.microsoft.com/office/powerpoint/2010/main" val="4184224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7D60FAE-D218-E54F-9B7E-7301676A3AA9}" type="slidenum">
              <a:rPr lang="en-US" smtClean="0"/>
              <a:t>26</a:t>
            </a:fld>
            <a:endParaRPr lang="en-US"/>
          </a:p>
        </p:txBody>
      </p:sp>
    </p:spTree>
    <p:extLst>
      <p:ext uri="{BB962C8B-B14F-4D97-AF65-F5344CB8AC3E}">
        <p14:creationId xmlns:p14="http://schemas.microsoft.com/office/powerpoint/2010/main" val="668879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C7D60FAE-D218-E54F-9B7E-7301676A3AA9}" type="slidenum">
              <a:rPr lang="en-US" smtClean="0"/>
              <a:t>27</a:t>
            </a:fld>
            <a:endParaRPr lang="en-US"/>
          </a:p>
        </p:txBody>
      </p:sp>
    </p:spTree>
    <p:extLst>
      <p:ext uri="{BB962C8B-B14F-4D97-AF65-F5344CB8AC3E}">
        <p14:creationId xmlns:p14="http://schemas.microsoft.com/office/powerpoint/2010/main" val="2739461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D60FAE-D218-E54F-9B7E-7301676A3AA9}" type="slidenum">
              <a:rPr lang="en-US" smtClean="0"/>
              <a:t>28</a:t>
            </a:fld>
            <a:endParaRPr lang="en-US"/>
          </a:p>
        </p:txBody>
      </p:sp>
    </p:spTree>
    <p:extLst>
      <p:ext uri="{BB962C8B-B14F-4D97-AF65-F5344CB8AC3E}">
        <p14:creationId xmlns:p14="http://schemas.microsoft.com/office/powerpoint/2010/main" val="39136529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D60FAE-D218-E54F-9B7E-7301676A3AA9}" type="slidenum">
              <a:rPr lang="en-US" smtClean="0"/>
              <a:t>29</a:t>
            </a:fld>
            <a:endParaRPr lang="en-US"/>
          </a:p>
        </p:txBody>
      </p:sp>
    </p:spTree>
    <p:extLst>
      <p:ext uri="{BB962C8B-B14F-4D97-AF65-F5344CB8AC3E}">
        <p14:creationId xmlns:p14="http://schemas.microsoft.com/office/powerpoint/2010/main" val="3857202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D60FAE-D218-E54F-9B7E-7301676A3AA9}" type="slidenum">
              <a:rPr lang="en-US" smtClean="0"/>
              <a:t>3</a:t>
            </a:fld>
            <a:endParaRPr lang="en-US"/>
          </a:p>
        </p:txBody>
      </p:sp>
    </p:spTree>
    <p:extLst>
      <p:ext uri="{BB962C8B-B14F-4D97-AF65-F5344CB8AC3E}">
        <p14:creationId xmlns:p14="http://schemas.microsoft.com/office/powerpoint/2010/main" val="3517952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Additional notes on the Q4 2021 Analysis: </a:t>
            </a:r>
          </a:p>
          <a:p>
            <a:pPr marL="171450" indent="-171450">
              <a:buFont typeface="Arial"/>
              <a:buChar char="•"/>
            </a:pPr>
            <a:r>
              <a:rPr lang="en-US"/>
              <a:t>Analysis was done on the raw, non-seasonally adjusted data provided to Reputation Leaders by InfoCorp in August 2021. </a:t>
            </a:r>
            <a:endParaRPr lang="en-US">
              <a:cs typeface="Calibri"/>
            </a:endParaRPr>
          </a:p>
          <a:p>
            <a:pPr marL="171450" indent="-171450">
              <a:buFont typeface="Arial"/>
              <a:buChar char="•"/>
            </a:pPr>
            <a:r>
              <a:rPr lang="en-US"/>
              <a:t>Data was weighted by InfoCorp so that all countries retained their original sizes excepting the US and India which were weighted down to 2000 to avoid overly skewing the sample.</a:t>
            </a:r>
          </a:p>
          <a:p>
            <a:pPr marL="171450" indent="-171450">
              <a:buFont typeface="Arial"/>
              <a:buChar char="•"/>
            </a:pPr>
            <a:r>
              <a:rPr lang="en-US"/>
              <a:t>Sectors and organization sizes were predefined and applied as given.</a:t>
            </a:r>
          </a:p>
          <a:p>
            <a:pPr marL="171450" indent="-171450">
              <a:buFont typeface="Arial"/>
              <a:buChar char="•"/>
            </a:pPr>
            <a:r>
              <a:rPr lang="en-US"/>
              <a:t>On Q3, we ran a principle component analysis to identify any options that could be statistically grouped together. This resulted in “Lower the bar” which is the merger of lower job skills or experience and/or eliminate job screening or drug tests.</a:t>
            </a:r>
            <a:endParaRPr lang="en-US">
              <a:cs typeface="Calibri"/>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30</a:t>
            </a:fld>
            <a:endParaRPr lang="en-US"/>
          </a:p>
        </p:txBody>
      </p:sp>
    </p:spTree>
    <p:extLst>
      <p:ext uri="{BB962C8B-B14F-4D97-AF65-F5344CB8AC3E}">
        <p14:creationId xmlns:p14="http://schemas.microsoft.com/office/powerpoint/2010/main" val="4277442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Additional notes on the Q4 2021 Analysis: </a:t>
            </a:r>
          </a:p>
          <a:p>
            <a:pPr marL="171450" indent="-171450">
              <a:buFont typeface="Arial"/>
              <a:buChar char="•"/>
            </a:pPr>
            <a:r>
              <a:rPr lang="en-US"/>
              <a:t>Analysis was done on the raw, non-seasonally adjusted data provided to Reputation Leaders by InfoCorp in August 2021. </a:t>
            </a:r>
            <a:endParaRPr lang="en-US">
              <a:cs typeface="Calibri"/>
            </a:endParaRPr>
          </a:p>
          <a:p>
            <a:pPr marL="171450" indent="-171450">
              <a:buFont typeface="Arial"/>
              <a:buChar char="•"/>
            </a:pPr>
            <a:r>
              <a:rPr lang="en-US"/>
              <a:t>Data was weighted by InfoCorp so that all countries retained their original sizes excepting the US and India which were weighted down to 2000 to avoid overly skewing the sample.</a:t>
            </a:r>
          </a:p>
          <a:p>
            <a:pPr marL="171450" indent="-171450">
              <a:buFont typeface="Arial"/>
              <a:buChar char="•"/>
            </a:pPr>
            <a:r>
              <a:rPr lang="en-US"/>
              <a:t>Sectors and organization sizes were predefined and applied as given.</a:t>
            </a:r>
          </a:p>
          <a:p>
            <a:pPr marL="171450" indent="-171450">
              <a:buFont typeface="Arial"/>
              <a:buChar char="•"/>
            </a:pPr>
            <a:r>
              <a:rPr lang="en-US"/>
              <a:t>On Q3, we ran a principle component analysis to identify any options that could be statistically grouped together. This resulted in “Lower the bar” which is the merger of lower job skills or experience and/or eliminate job screening or drug tests.</a:t>
            </a:r>
            <a:endParaRPr lang="en-US">
              <a:cs typeface="Calibri"/>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31</a:t>
            </a:fld>
            <a:endParaRPr lang="en-US"/>
          </a:p>
        </p:txBody>
      </p:sp>
    </p:spTree>
    <p:extLst>
      <p:ext uri="{BB962C8B-B14F-4D97-AF65-F5344CB8AC3E}">
        <p14:creationId xmlns:p14="http://schemas.microsoft.com/office/powerpoint/2010/main" val="2356624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7D60FAE-D218-E54F-9B7E-7301676A3AA9}" type="slidenum">
              <a:rPr lang="en-US" smtClean="0"/>
              <a:t>32</a:t>
            </a:fld>
            <a:endParaRPr lang="en-US"/>
          </a:p>
        </p:txBody>
      </p:sp>
    </p:spTree>
    <p:extLst>
      <p:ext uri="{BB962C8B-B14F-4D97-AF65-F5344CB8AC3E}">
        <p14:creationId xmlns:p14="http://schemas.microsoft.com/office/powerpoint/2010/main" val="17593432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5EDDB-11A1-4C96-97C9-A3476E2D36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2568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955153" y="4489984"/>
            <a:ext cx="5256144" cy="4252793"/>
          </a:xfrm>
          <a:prstGeom prst="rect">
            <a:avLst/>
          </a:prstGeom>
          <a:noFill/>
          <a:ln>
            <a:noFill/>
          </a:ln>
        </p:spPr>
        <p:txBody>
          <a:bodyPr wrap="square" lIns="94932" tIns="94932" rIns="94932" bIns="94932" anchor="ctr" anchorCtr="0">
            <a:noAutofit/>
          </a:bodyPr>
          <a:lstStyle/>
          <a:p>
            <a:endParaRPr lang="en-US">
              <a:cs typeface="Calibri"/>
            </a:endParaRPr>
          </a:p>
        </p:txBody>
      </p:sp>
      <p:sp>
        <p:nvSpPr>
          <p:cNvPr id="358" name="Shape 358"/>
          <p:cNvSpPr>
            <a:spLocks noGrp="1" noRot="1" noChangeAspect="1"/>
          </p:cNvSpPr>
          <p:nvPr>
            <p:ph type="sldImg" idx="2"/>
          </p:nvPr>
        </p:nvSpPr>
        <p:spPr>
          <a:xfrm>
            <a:off x="431800" y="708025"/>
            <a:ext cx="6302375" cy="35448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4628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GB"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4</a:t>
            </a:fld>
            <a:endParaRPr lang="en-US"/>
          </a:p>
        </p:txBody>
      </p:sp>
    </p:spTree>
    <p:extLst>
      <p:ext uri="{BB962C8B-B14F-4D97-AF65-F5344CB8AC3E}">
        <p14:creationId xmlns:p14="http://schemas.microsoft.com/office/powerpoint/2010/main" val="4288011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GB" sz="1800"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5</a:t>
            </a:fld>
            <a:endParaRPr lang="en-US"/>
          </a:p>
        </p:txBody>
      </p:sp>
    </p:spTree>
    <p:extLst>
      <p:ext uri="{BB962C8B-B14F-4D97-AF65-F5344CB8AC3E}">
        <p14:creationId xmlns:p14="http://schemas.microsoft.com/office/powerpoint/2010/main" val="3621247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GB"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6</a:t>
            </a:fld>
            <a:endParaRPr lang="en-US"/>
          </a:p>
        </p:txBody>
      </p:sp>
    </p:spTree>
    <p:extLst>
      <p:ext uri="{BB962C8B-B14F-4D97-AF65-F5344CB8AC3E}">
        <p14:creationId xmlns:p14="http://schemas.microsoft.com/office/powerpoint/2010/main" val="138929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GB"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7</a:t>
            </a:fld>
            <a:endParaRPr lang="en-US"/>
          </a:p>
        </p:txBody>
      </p:sp>
    </p:spTree>
    <p:extLst>
      <p:ext uri="{BB962C8B-B14F-4D97-AF65-F5344CB8AC3E}">
        <p14:creationId xmlns:p14="http://schemas.microsoft.com/office/powerpoint/2010/main" val="4249905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GB"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8</a:t>
            </a:fld>
            <a:endParaRPr lang="en-US"/>
          </a:p>
        </p:txBody>
      </p:sp>
    </p:spTree>
    <p:extLst>
      <p:ext uri="{BB962C8B-B14F-4D97-AF65-F5344CB8AC3E}">
        <p14:creationId xmlns:p14="http://schemas.microsoft.com/office/powerpoint/2010/main" val="2454989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a:spcBef>
                <a:spcPts val="0"/>
              </a:spcBef>
              <a:spcAft>
                <a:spcPts val="0"/>
              </a:spcAft>
            </a:pPr>
            <a:endParaRPr lang="en-GB" b="1" dirty="0">
              <a:latin typeface="Arial"/>
              <a:cs typeface="Arial" panose="020B0604020202020204" pitchFamily="34" charset="0"/>
            </a:endParaRPr>
          </a:p>
        </p:txBody>
      </p:sp>
    </p:spTree>
    <p:extLst>
      <p:ext uri="{BB962C8B-B14F-4D97-AF65-F5344CB8AC3E}">
        <p14:creationId xmlns:p14="http://schemas.microsoft.com/office/powerpoint/2010/main" val="3108426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902FA9-2302-F646-AEAF-31F43A95E114}"/>
              </a:ext>
            </a:extLst>
          </p:cNvPr>
          <p:cNvPicPr>
            <a:picLocks noChangeAspect="1"/>
          </p:cNvPicPr>
          <p:nvPr userDrawn="1"/>
        </p:nvPicPr>
        <p:blipFill>
          <a:blip r:embed="rId2"/>
          <a:srcRect/>
          <a:stretch/>
        </p:blipFill>
        <p:spPr>
          <a:xfrm>
            <a:off x="6773" y="7614"/>
            <a:ext cx="9130453" cy="5128271"/>
          </a:xfrm>
          <a:prstGeom prst="rect">
            <a:avLst/>
          </a:prstGeom>
        </p:spPr>
      </p:pic>
      <p:sp>
        <p:nvSpPr>
          <p:cNvPr id="14" name="Text Placeholder 13">
            <a:extLst>
              <a:ext uri="{FF2B5EF4-FFF2-40B4-BE49-F238E27FC236}">
                <a16:creationId xmlns:a16="http://schemas.microsoft.com/office/drawing/2014/main" id="{F8C9CC1E-3FF1-1A4D-A958-4D3FAB170388}"/>
              </a:ext>
            </a:extLst>
          </p:cNvPr>
          <p:cNvSpPr>
            <a:spLocks noGrp="1"/>
          </p:cNvSpPr>
          <p:nvPr>
            <p:ph type="body" sz="quarter" idx="10" hasCustomPrompt="1"/>
          </p:nvPr>
        </p:nvSpPr>
        <p:spPr>
          <a:xfrm>
            <a:off x="361141" y="1542316"/>
            <a:ext cx="4298221" cy="1578341"/>
          </a:xfrm>
          <a:effectLst>
            <a:outerShdw blurRad="127000" dist="12700" dir="2700000" algn="tl" rotWithShape="0">
              <a:schemeClr val="accent5">
                <a:alpha val="50000"/>
              </a:schemeClr>
            </a:outerShdw>
          </a:effectLst>
        </p:spPr>
        <p:txBody>
          <a:bodyPr wrap="none" anchor="ctr" anchorCtr="0">
            <a:noAutofit/>
          </a:bodyPr>
          <a:lstStyle>
            <a:lvl1pPr marL="0" indent="0">
              <a:lnSpc>
                <a:spcPct val="100000"/>
              </a:lnSpc>
              <a:spcBef>
                <a:spcPts val="0"/>
              </a:spcBef>
              <a:buFontTx/>
              <a:buNone/>
              <a:defRPr sz="3500" b="1">
                <a:solidFill>
                  <a:schemeClr val="bg1"/>
                </a:solidFill>
                <a:latin typeface="+mj-lt"/>
              </a:defRPr>
            </a:lvl1pPr>
          </a:lstStyle>
          <a:p>
            <a:pPr lvl="0"/>
            <a:r>
              <a:rPr lang="en-US"/>
              <a:t>MANPOWERGROUP</a:t>
            </a:r>
          </a:p>
          <a:p>
            <a:pPr lvl="0"/>
            <a:r>
              <a:rPr lang="en-US"/>
              <a:t>EMPLOYMENT</a:t>
            </a:r>
          </a:p>
          <a:p>
            <a:pPr lvl="0"/>
            <a:r>
              <a:rPr lang="en-US"/>
              <a:t>OUTLOOK SURVEY</a:t>
            </a:r>
          </a:p>
        </p:txBody>
      </p:sp>
      <p:pic>
        <p:nvPicPr>
          <p:cNvPr id="7" name="Picture 6">
            <a:extLst>
              <a:ext uri="{FF2B5EF4-FFF2-40B4-BE49-F238E27FC236}">
                <a16:creationId xmlns:a16="http://schemas.microsoft.com/office/drawing/2014/main" id="{AED709CD-54C3-0146-BDA1-58EA8E3B414F}"/>
              </a:ext>
            </a:extLst>
          </p:cNvPr>
          <p:cNvPicPr>
            <a:picLocks noChangeAspect="1"/>
          </p:cNvPicPr>
          <p:nvPr userDrawn="1"/>
        </p:nvPicPr>
        <p:blipFill>
          <a:blip r:embed="rId3"/>
          <a:srcRect/>
          <a:stretch/>
        </p:blipFill>
        <p:spPr>
          <a:xfrm>
            <a:off x="960268" y="219046"/>
            <a:ext cx="1822689" cy="324876"/>
          </a:xfrm>
          <a:prstGeom prst="rect">
            <a:avLst/>
          </a:prstGeom>
        </p:spPr>
      </p:pic>
      <p:sp>
        <p:nvSpPr>
          <p:cNvPr id="8" name="Title 1">
            <a:extLst>
              <a:ext uri="{FF2B5EF4-FFF2-40B4-BE49-F238E27FC236}">
                <a16:creationId xmlns:a16="http://schemas.microsoft.com/office/drawing/2014/main" id="{F1B8D55E-0CBD-5340-8274-613E9FB8D6DB}"/>
              </a:ext>
            </a:extLst>
          </p:cNvPr>
          <p:cNvSpPr txBox="1">
            <a:spLocks/>
          </p:cNvSpPr>
          <p:nvPr userDrawn="1"/>
        </p:nvSpPr>
        <p:spPr>
          <a:xfrm>
            <a:off x="8135845" y="0"/>
            <a:ext cx="711121" cy="762971"/>
          </a:xfrm>
          <a:prstGeom prst="rect">
            <a:avLst/>
          </a:prstGeom>
        </p:spPr>
        <p:txBody>
          <a:bodyPr lIns="0" tIns="0" rIns="0" bIns="0" anchor="ctr" anchorCtr="0"/>
          <a:lstStyle>
            <a:lvl1pPr algn="l" defTabSz="914400" rtl="0" eaLnBrk="1" latinLnBrk="0" hangingPunct="1">
              <a:lnSpc>
                <a:spcPct val="100000"/>
              </a:lnSpc>
              <a:spcBef>
                <a:spcPct val="0"/>
              </a:spcBef>
              <a:buNone/>
              <a:defRPr sz="4600" b="1" kern="1200">
                <a:solidFill>
                  <a:schemeClr val="bg1"/>
                </a:solidFill>
                <a:latin typeface="+mj-lt"/>
                <a:ea typeface="+mj-ea"/>
                <a:cs typeface="+mj-cs"/>
              </a:defRPr>
            </a:lvl1pPr>
          </a:lstStyle>
          <a:p>
            <a:r>
              <a:rPr lang="en-US" sz="3500" b="1">
                <a:solidFill>
                  <a:schemeClr val="bg1"/>
                </a:solidFill>
              </a:rPr>
              <a:t>Q4</a:t>
            </a:r>
          </a:p>
        </p:txBody>
      </p:sp>
      <p:sp>
        <p:nvSpPr>
          <p:cNvPr id="9" name="Title 1">
            <a:extLst>
              <a:ext uri="{FF2B5EF4-FFF2-40B4-BE49-F238E27FC236}">
                <a16:creationId xmlns:a16="http://schemas.microsoft.com/office/drawing/2014/main" id="{6032A644-6662-B545-BE8F-19B28B486F66}"/>
              </a:ext>
            </a:extLst>
          </p:cNvPr>
          <p:cNvSpPr txBox="1">
            <a:spLocks/>
          </p:cNvSpPr>
          <p:nvPr userDrawn="1"/>
        </p:nvSpPr>
        <p:spPr>
          <a:xfrm rot="16200000">
            <a:off x="8372728" y="178719"/>
            <a:ext cx="762969" cy="405531"/>
          </a:xfrm>
          <a:prstGeom prst="rect">
            <a:avLst/>
          </a:prstGeom>
        </p:spPr>
        <p:txBody>
          <a:bodyPr lIns="0" tIns="0" rIns="0" bIns="0" anchor="b"/>
          <a:lstStyle>
            <a:lvl1pPr algn="l" defTabSz="914400" rtl="0" eaLnBrk="1" latinLnBrk="0" hangingPunct="1">
              <a:lnSpc>
                <a:spcPct val="100000"/>
              </a:lnSpc>
              <a:spcBef>
                <a:spcPct val="0"/>
              </a:spcBef>
              <a:buNone/>
              <a:defRPr sz="4600" b="1" kern="1200">
                <a:solidFill>
                  <a:schemeClr val="bg1"/>
                </a:solidFill>
                <a:latin typeface="+mj-lt"/>
                <a:ea typeface="+mj-ea"/>
                <a:cs typeface="+mj-cs"/>
              </a:defRPr>
            </a:lvl1pPr>
          </a:lstStyle>
          <a:p>
            <a:pPr algn="ctr"/>
            <a:r>
              <a:rPr lang="en-US" sz="1400" b="1">
                <a:solidFill>
                  <a:schemeClr val="bg1"/>
                </a:solidFill>
              </a:rPr>
              <a:t>2021</a:t>
            </a:r>
          </a:p>
        </p:txBody>
      </p:sp>
      <p:sp>
        <p:nvSpPr>
          <p:cNvPr id="2" name="TextBox 1">
            <a:extLst>
              <a:ext uri="{FF2B5EF4-FFF2-40B4-BE49-F238E27FC236}">
                <a16:creationId xmlns:a16="http://schemas.microsoft.com/office/drawing/2014/main" id="{065CD85D-6006-3A46-BF74-EB166BEA7DC2}"/>
              </a:ext>
            </a:extLst>
          </p:cNvPr>
          <p:cNvSpPr txBox="1"/>
          <p:nvPr userDrawn="1"/>
        </p:nvSpPr>
        <p:spPr>
          <a:xfrm>
            <a:off x="123859" y="4924454"/>
            <a:ext cx="3050627" cy="107722"/>
          </a:xfrm>
          <a:prstGeom prst="rect">
            <a:avLst/>
          </a:prstGeom>
          <a:noFill/>
        </p:spPr>
        <p:txBody>
          <a:bodyPr wrap="square" lIns="0" tIns="0" rIns="0" bIns="0" rtlCol="0">
            <a:spAutoFit/>
          </a:bodyPr>
          <a:lstStyle/>
          <a:p>
            <a:r>
              <a:rPr lang="en-US" sz="700">
                <a:solidFill>
                  <a:schemeClr val="bg1"/>
                </a:solidFill>
                <a:latin typeface="Arial" panose="020B0604020202020204" pitchFamily="34" charset="0"/>
                <a:cs typeface="Arial" panose="020B0604020202020204" pitchFamily="34" charset="0"/>
              </a:rPr>
              <a:t>ManpowerGroup Proprietary Information</a:t>
            </a:r>
          </a:p>
        </p:txBody>
      </p:sp>
      <p:sp>
        <p:nvSpPr>
          <p:cNvPr id="4" name="Round Same Side Corner Rectangle 3">
            <a:extLst>
              <a:ext uri="{FF2B5EF4-FFF2-40B4-BE49-F238E27FC236}">
                <a16:creationId xmlns:a16="http://schemas.microsoft.com/office/drawing/2014/main" id="{69D07D31-81DC-094B-91E7-BA0D2B6A4E5E}"/>
              </a:ext>
            </a:extLst>
          </p:cNvPr>
          <p:cNvSpPr/>
          <p:nvPr userDrawn="1"/>
        </p:nvSpPr>
        <p:spPr>
          <a:xfrm rot="5400000">
            <a:off x="1918779" y="1403525"/>
            <a:ext cx="821804" cy="4659361"/>
          </a:xfrm>
          <a:prstGeom prst="round2SameRect">
            <a:avLst>
              <a:gd name="adj1" fmla="val 7471"/>
              <a:gd name="adj2" fmla="val 0"/>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a:extLst>
              <a:ext uri="{FF2B5EF4-FFF2-40B4-BE49-F238E27FC236}">
                <a16:creationId xmlns:a16="http://schemas.microsoft.com/office/drawing/2014/main" id="{9A27D0AC-72C6-8440-B523-7614BF68DA03}"/>
              </a:ext>
            </a:extLst>
          </p:cNvPr>
          <p:cNvSpPr>
            <a:spLocks noGrp="1"/>
          </p:cNvSpPr>
          <p:nvPr>
            <p:ph type="subTitle" idx="1" hasCustomPrompt="1"/>
          </p:nvPr>
        </p:nvSpPr>
        <p:spPr>
          <a:xfrm>
            <a:off x="361142" y="3434742"/>
            <a:ext cx="4210858" cy="596926"/>
          </a:xfrm>
          <a:prstGeom prst="rect">
            <a:avLst/>
          </a:prstGeom>
        </p:spPr>
        <p:txBody>
          <a:bodyPr lIns="0" tIns="0" rIns="0" bIns="0" anchor="ctr" anchorCtr="0">
            <a:noAutofit/>
          </a:bodyPr>
          <a:lstStyle>
            <a:lvl1pPr marL="0" indent="0" algn="l">
              <a:lnSpc>
                <a:spcPct val="100000"/>
              </a:lnSpc>
              <a:buNone/>
              <a:defRPr sz="13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atin typeface="Arial"/>
                <a:cs typeface="Arial"/>
              </a:rPr>
              <a:t>Strongest Global Hiring Outlooks Reported Since Beginning Of The Pandemic – </a:t>
            </a:r>
            <a:r>
              <a:rPr lang="en-US" i="1">
                <a:latin typeface="Arial"/>
                <a:cs typeface="Arial"/>
              </a:rPr>
              <a:t>Talent Shortages Remain at 15 Year High Globally </a:t>
            </a:r>
          </a:p>
        </p:txBody>
      </p:sp>
    </p:spTree>
    <p:extLst>
      <p:ext uri="{BB962C8B-B14F-4D97-AF65-F5344CB8AC3E}">
        <p14:creationId xmlns:p14="http://schemas.microsoft.com/office/powerpoint/2010/main" val="99361798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OC">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AAC08D-0C6B-2342-8AA1-71ABC1EC662E}"/>
              </a:ext>
            </a:extLst>
          </p:cNvPr>
          <p:cNvSpPr/>
          <p:nvPr userDrawn="1"/>
        </p:nvSpPr>
        <p:spPr>
          <a:xfrm>
            <a:off x="0" y="0"/>
            <a:ext cx="9144000" cy="51435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05112CFB-BDF0-564E-8830-C42780018FD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27" t="4521" r="-4805" b="4521"/>
          <a:stretch/>
        </p:blipFill>
        <p:spPr>
          <a:xfrm>
            <a:off x="0" y="0"/>
            <a:ext cx="6583680" cy="5143500"/>
          </a:xfrm>
          <a:prstGeom prst="rect">
            <a:avLst/>
          </a:prstGeom>
        </p:spPr>
      </p:pic>
      <p:sp>
        <p:nvSpPr>
          <p:cNvPr id="17" name="Title 1">
            <a:extLst>
              <a:ext uri="{FF2B5EF4-FFF2-40B4-BE49-F238E27FC236}">
                <a16:creationId xmlns:a16="http://schemas.microsoft.com/office/drawing/2014/main" id="{7A651101-80D2-894D-AA0D-6E3BA9674131}"/>
              </a:ext>
            </a:extLst>
          </p:cNvPr>
          <p:cNvSpPr>
            <a:spLocks noGrp="1"/>
          </p:cNvSpPr>
          <p:nvPr>
            <p:ph type="title" hasCustomPrompt="1"/>
          </p:nvPr>
        </p:nvSpPr>
        <p:spPr>
          <a:xfrm>
            <a:off x="458549" y="915936"/>
            <a:ext cx="8226901" cy="476258"/>
          </a:xfrm>
          <a:prstGeom prst="rect">
            <a:avLst/>
          </a:prstGeom>
        </p:spPr>
        <p:txBody>
          <a:bodyPr lIns="0" tIns="0" rIns="0" bIns="0" anchor="ctr" anchorCtr="0"/>
          <a:lstStyle>
            <a:lvl1pPr>
              <a:defRPr sz="2400" b="1">
                <a:solidFill>
                  <a:schemeClr val="bg1"/>
                </a:solidFill>
              </a:defRPr>
            </a:lvl1pPr>
          </a:lstStyle>
          <a:p>
            <a:r>
              <a:rPr lang="en-US"/>
              <a:t>TABLE OF CONTENTS</a:t>
            </a:r>
          </a:p>
        </p:txBody>
      </p:sp>
      <p:sp>
        <p:nvSpPr>
          <p:cNvPr id="19" name="TextBox 18">
            <a:extLst>
              <a:ext uri="{FF2B5EF4-FFF2-40B4-BE49-F238E27FC236}">
                <a16:creationId xmlns:a16="http://schemas.microsoft.com/office/drawing/2014/main" id="{B4BC558A-4AB5-FD4E-9A2F-2F275133F09B}"/>
              </a:ext>
            </a:extLst>
          </p:cNvPr>
          <p:cNvSpPr txBox="1"/>
          <p:nvPr userDrawn="1"/>
        </p:nvSpPr>
        <p:spPr>
          <a:xfrm>
            <a:off x="458549" y="4884223"/>
            <a:ext cx="1784252" cy="107722"/>
          </a:xfrm>
          <a:prstGeom prst="rect">
            <a:avLst/>
          </a:prstGeom>
          <a:noFill/>
        </p:spPr>
        <p:txBody>
          <a:bodyPr wrap="square" lIns="0" tIns="0" rIns="0" bIns="0" rtlCol="0" anchor="ctr" anchorCtr="0">
            <a:spAutoFit/>
          </a:bodyPr>
          <a:lstStyle/>
          <a:p>
            <a:r>
              <a:rPr lang="en-US" sz="700">
                <a:solidFill>
                  <a:schemeClr val="bg1"/>
                </a:solidFill>
                <a:latin typeface="Arial" panose="020B0604020202020204" pitchFamily="34" charset="0"/>
                <a:cs typeface="Arial" panose="020B0604020202020204" pitchFamily="34" charset="0"/>
              </a:rPr>
              <a:t>ManpowerGroup Proprietary Information</a:t>
            </a:r>
          </a:p>
        </p:txBody>
      </p:sp>
      <p:sp>
        <p:nvSpPr>
          <p:cNvPr id="20" name="TextBox 19">
            <a:extLst>
              <a:ext uri="{FF2B5EF4-FFF2-40B4-BE49-F238E27FC236}">
                <a16:creationId xmlns:a16="http://schemas.microsoft.com/office/drawing/2014/main" id="{322E6121-4A5C-FA4A-9782-77E7D7D2F5BE}"/>
              </a:ext>
            </a:extLst>
          </p:cNvPr>
          <p:cNvSpPr txBox="1"/>
          <p:nvPr userDrawn="1"/>
        </p:nvSpPr>
        <p:spPr>
          <a:xfrm>
            <a:off x="3405659" y="4884223"/>
            <a:ext cx="2332680" cy="107722"/>
          </a:xfrm>
          <a:prstGeom prst="rect">
            <a:avLst/>
          </a:prstGeom>
          <a:noFill/>
        </p:spPr>
        <p:txBody>
          <a:bodyPr wrap="square" lIns="0" tIns="0" rIns="0" bIns="0" rtlCol="0" anchor="ctr" anchorCtr="0">
            <a:spAutoFit/>
          </a:bodyPr>
          <a:lstStyle/>
          <a:p>
            <a:pPr algn="ctr"/>
            <a:r>
              <a:rPr lang="en-US" sz="700">
                <a:solidFill>
                  <a:schemeClr val="bg1"/>
                </a:solidFill>
              </a:rPr>
              <a:t>ManpowerGroup   </a:t>
            </a:r>
            <a:r>
              <a:rPr lang="en-US" sz="700" b="1">
                <a:solidFill>
                  <a:schemeClr val="bg1"/>
                </a:solidFill>
              </a:rPr>
              <a:t>|   MEOS Q4 2021</a:t>
            </a:r>
          </a:p>
        </p:txBody>
      </p:sp>
      <p:sp>
        <p:nvSpPr>
          <p:cNvPr id="21" name="TextBox 20">
            <a:extLst>
              <a:ext uri="{FF2B5EF4-FFF2-40B4-BE49-F238E27FC236}">
                <a16:creationId xmlns:a16="http://schemas.microsoft.com/office/drawing/2014/main" id="{C2724F30-07AE-5645-BD07-F9C4136A4CF2}"/>
              </a:ext>
            </a:extLst>
          </p:cNvPr>
          <p:cNvSpPr txBox="1"/>
          <p:nvPr userDrawn="1"/>
        </p:nvSpPr>
        <p:spPr>
          <a:xfrm>
            <a:off x="7974251" y="4884223"/>
            <a:ext cx="711199" cy="107722"/>
          </a:xfrm>
          <a:prstGeom prst="rect">
            <a:avLst/>
          </a:prstGeom>
          <a:noFill/>
        </p:spPr>
        <p:txBody>
          <a:bodyPr wrap="square" lIns="0" tIns="0" rIns="0" bIns="0" rtlCol="0" anchor="ctr" anchorCtr="0">
            <a:spAutoFit/>
          </a:bodyPr>
          <a:lstStyle/>
          <a:p>
            <a:pPr algn="r"/>
            <a:fld id="{F42E40B2-BE89-DC47-9742-DEB02D846F38}" type="slidenum">
              <a:rPr lang="en-US" sz="700" smtClean="0">
                <a:solidFill>
                  <a:schemeClr val="bg1"/>
                </a:solidFill>
              </a:rPr>
              <a:t>‹#›</a:t>
            </a:fld>
            <a:endParaRPr lang="en-US" sz="700">
              <a:solidFill>
                <a:schemeClr val="bg1"/>
              </a:solidFill>
            </a:endParaRPr>
          </a:p>
        </p:txBody>
      </p:sp>
      <p:sp>
        <p:nvSpPr>
          <p:cNvPr id="4" name="Text Placeholder 3">
            <a:extLst>
              <a:ext uri="{FF2B5EF4-FFF2-40B4-BE49-F238E27FC236}">
                <a16:creationId xmlns:a16="http://schemas.microsoft.com/office/drawing/2014/main" id="{A4615FE9-04B4-D84E-A2BC-23984AC70946}"/>
              </a:ext>
            </a:extLst>
          </p:cNvPr>
          <p:cNvSpPr>
            <a:spLocks noGrp="1"/>
          </p:cNvSpPr>
          <p:nvPr>
            <p:ph type="body" sz="quarter" idx="10" hasCustomPrompt="1"/>
          </p:nvPr>
        </p:nvSpPr>
        <p:spPr>
          <a:xfrm>
            <a:off x="458548" y="1663858"/>
            <a:ext cx="8250756" cy="2304430"/>
          </a:xfrm>
        </p:spPr>
        <p:txBody>
          <a:bodyPr>
            <a:normAutofit/>
          </a:bodyPr>
          <a:lstStyle>
            <a:lvl1pPr>
              <a:spcBef>
                <a:spcPts val="800"/>
              </a:spcBef>
              <a:buClr>
                <a:schemeClr val="bg1"/>
              </a:buClr>
              <a:defRPr sz="1300">
                <a:solidFill>
                  <a:schemeClr val="bg1"/>
                </a:solidFill>
              </a:defRPr>
            </a:lvl1pPr>
          </a:lstStyle>
          <a:p>
            <a:pPr lvl="0"/>
            <a:r>
              <a:rPr lang="en-US"/>
              <a:t>Global Hiring Plans Recover for Q4</a:t>
            </a:r>
          </a:p>
          <a:p>
            <a:pPr lvl="0"/>
            <a:r>
              <a:rPr lang="en-US"/>
              <a:t>The Global Talent Shortage Shows No Sign of Slowing Down</a:t>
            </a:r>
          </a:p>
          <a:p>
            <a:pPr lvl="0"/>
            <a:r>
              <a:rPr lang="en-US"/>
              <a:t>Skills Development, Increased Wages &amp; Greater Work Flexibility Are Top Strategies to Attract &amp; Retain Talent</a:t>
            </a:r>
          </a:p>
          <a:p>
            <a:pPr lvl="0"/>
            <a:r>
              <a:rPr lang="en-US"/>
              <a:t>Incentives Employers Offer Differ by Country &amp; Sector</a:t>
            </a:r>
          </a:p>
          <a:p>
            <a:pPr lvl="0"/>
            <a:r>
              <a:rPr lang="en-US"/>
              <a:t>When Skills Development Matters Most, Employers are Prioritizing Leadership Development &amp; Tech Skills</a:t>
            </a:r>
          </a:p>
          <a:p>
            <a:pPr lvl="0"/>
            <a:r>
              <a:rPr lang="en-US"/>
              <a:t>Barriers: Money and Time are Most Likely to Give Employers Pause When it Comes to Upskilling</a:t>
            </a:r>
          </a:p>
          <a:p>
            <a:pPr lvl="0"/>
            <a:r>
              <a:rPr lang="en-US"/>
              <a:t>Manager Mood: Positive</a:t>
            </a:r>
          </a:p>
          <a:p>
            <a:pPr lvl="0"/>
            <a:r>
              <a:rPr lang="en-US"/>
              <a:t>Appendix Local Slides</a:t>
            </a:r>
          </a:p>
        </p:txBody>
      </p:sp>
    </p:spTree>
    <p:extLst>
      <p:ext uri="{BB962C8B-B14F-4D97-AF65-F5344CB8AC3E}">
        <p14:creationId xmlns:p14="http://schemas.microsoft.com/office/powerpoint/2010/main" val="1546519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AAC08D-0C6B-2342-8AA1-71ABC1EC662E}"/>
              </a:ext>
            </a:extLst>
          </p:cNvPr>
          <p:cNvSpPr/>
          <p:nvPr userDrawn="1"/>
        </p:nvSpPr>
        <p:spPr>
          <a:xfrm>
            <a:off x="0" y="4732669"/>
            <a:ext cx="9144000" cy="4108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7A651101-80D2-894D-AA0D-6E3BA9674131}"/>
              </a:ext>
            </a:extLst>
          </p:cNvPr>
          <p:cNvSpPr>
            <a:spLocks noGrp="1"/>
          </p:cNvSpPr>
          <p:nvPr>
            <p:ph type="title" hasCustomPrompt="1"/>
          </p:nvPr>
        </p:nvSpPr>
        <p:spPr>
          <a:xfrm>
            <a:off x="458548" y="410831"/>
            <a:ext cx="8226902" cy="476258"/>
          </a:xfrm>
          <a:prstGeom prst="rect">
            <a:avLst/>
          </a:prstGeom>
        </p:spPr>
        <p:txBody>
          <a:bodyPr lIns="0" tIns="0" rIns="0" bIns="0" anchor="ctr" anchorCtr="0"/>
          <a:lstStyle>
            <a:lvl1pPr>
              <a:defRPr sz="2400" b="1"/>
            </a:lvl1pPr>
          </a:lstStyle>
          <a:p>
            <a:r>
              <a:rPr lang="en-US"/>
              <a:t>CLICK TO EDIT MASTER TITLE STYLE</a:t>
            </a:r>
          </a:p>
        </p:txBody>
      </p:sp>
      <p:sp>
        <p:nvSpPr>
          <p:cNvPr id="18" name="Content Placeholder 2">
            <a:extLst>
              <a:ext uri="{FF2B5EF4-FFF2-40B4-BE49-F238E27FC236}">
                <a16:creationId xmlns:a16="http://schemas.microsoft.com/office/drawing/2014/main" id="{AFFAE05F-D255-4B48-A92F-161C1CD02FD7}"/>
              </a:ext>
            </a:extLst>
          </p:cNvPr>
          <p:cNvSpPr>
            <a:spLocks noGrp="1"/>
          </p:cNvSpPr>
          <p:nvPr>
            <p:ph idx="1"/>
          </p:nvPr>
        </p:nvSpPr>
        <p:spPr>
          <a:xfrm>
            <a:off x="458548" y="1055418"/>
            <a:ext cx="8226902" cy="3200993"/>
          </a:xfrm>
          <a:prstGeom prst="rect">
            <a:avLst/>
          </a:prstGeom>
        </p:spPr>
        <p:txBody>
          <a:bodyPr lIns="0" tIns="0" rIns="0" bIns="0">
            <a:normAutofit/>
          </a:bodyPr>
          <a:lstStyle>
            <a:lvl1pPr marL="0" indent="0">
              <a:buClr>
                <a:schemeClr val="tx1"/>
              </a:buClr>
              <a:buNone/>
              <a:defRPr sz="1300">
                <a:solidFill>
                  <a:schemeClr val="accent4"/>
                </a:solidFill>
              </a:defRPr>
            </a:lvl1pPr>
            <a:lvl2pPr marL="685800" indent="-228600">
              <a:buClr>
                <a:schemeClr val="tx1"/>
              </a:buClr>
              <a:buFont typeface="System Font Regular"/>
              <a:buChar char="⁃"/>
              <a:defRPr sz="1600">
                <a:solidFill>
                  <a:schemeClr val="accent4"/>
                </a:solidFill>
              </a:defRPr>
            </a:lvl2pPr>
            <a:lvl3pPr marL="1143000" indent="-228600">
              <a:buClr>
                <a:schemeClr val="tx1"/>
              </a:buClr>
              <a:buFont typeface="System Font Regular"/>
              <a:buChar char="▸"/>
              <a:defRPr sz="1400">
                <a:solidFill>
                  <a:schemeClr val="accent4"/>
                </a:solidFill>
              </a:defRPr>
            </a:lvl3pPr>
            <a:lvl4pPr>
              <a:buClr>
                <a:schemeClr val="tx1"/>
              </a:buClr>
              <a:defRPr sz="1200">
                <a:solidFill>
                  <a:schemeClr val="accent4"/>
                </a:solidFill>
              </a:defRPr>
            </a:lvl4pPr>
            <a:lvl5pPr marL="2057400" indent="-228600">
              <a:buClr>
                <a:schemeClr val="tx1"/>
              </a:buClr>
              <a:buFont typeface="STIXGeneral-Regular" pitchFamily="2" charset="2"/>
              <a:buChar char="⎯"/>
              <a:defRPr sz="1000">
                <a:solidFill>
                  <a:schemeClr val="accent4"/>
                </a:solidFill>
              </a:defRPr>
            </a:lvl5pPr>
          </a:lstStyle>
          <a:p>
            <a:pPr lvl="0"/>
            <a:r>
              <a:rPr lang="en-US"/>
              <a:t>Click to edit Master text styles</a:t>
            </a:r>
          </a:p>
        </p:txBody>
      </p:sp>
      <p:sp>
        <p:nvSpPr>
          <p:cNvPr id="19" name="TextBox 18">
            <a:extLst>
              <a:ext uri="{FF2B5EF4-FFF2-40B4-BE49-F238E27FC236}">
                <a16:creationId xmlns:a16="http://schemas.microsoft.com/office/drawing/2014/main" id="{B4BC558A-4AB5-FD4E-9A2F-2F275133F09B}"/>
              </a:ext>
            </a:extLst>
          </p:cNvPr>
          <p:cNvSpPr txBox="1"/>
          <p:nvPr userDrawn="1"/>
        </p:nvSpPr>
        <p:spPr>
          <a:xfrm>
            <a:off x="458549" y="4884223"/>
            <a:ext cx="1784252" cy="107722"/>
          </a:xfrm>
          <a:prstGeom prst="rect">
            <a:avLst/>
          </a:prstGeom>
          <a:noFill/>
        </p:spPr>
        <p:txBody>
          <a:bodyPr wrap="square" lIns="0" tIns="0" rIns="0" bIns="0" rtlCol="0" anchor="ctr" anchorCtr="0">
            <a:spAutoFit/>
          </a:bodyPr>
          <a:lstStyle/>
          <a:p>
            <a:r>
              <a:rPr lang="en-US" sz="700">
                <a:solidFill>
                  <a:schemeClr val="bg1"/>
                </a:solidFill>
                <a:latin typeface="Arial" panose="020B0604020202020204" pitchFamily="34" charset="0"/>
                <a:cs typeface="Arial" panose="020B0604020202020204" pitchFamily="34" charset="0"/>
              </a:rPr>
              <a:t>ManpowerGroup Proprietary Information</a:t>
            </a:r>
          </a:p>
        </p:txBody>
      </p:sp>
      <p:sp>
        <p:nvSpPr>
          <p:cNvPr id="20" name="TextBox 19">
            <a:extLst>
              <a:ext uri="{FF2B5EF4-FFF2-40B4-BE49-F238E27FC236}">
                <a16:creationId xmlns:a16="http://schemas.microsoft.com/office/drawing/2014/main" id="{322E6121-4A5C-FA4A-9782-77E7D7D2F5BE}"/>
              </a:ext>
            </a:extLst>
          </p:cNvPr>
          <p:cNvSpPr txBox="1"/>
          <p:nvPr userDrawn="1"/>
        </p:nvSpPr>
        <p:spPr>
          <a:xfrm>
            <a:off x="3405659" y="4884223"/>
            <a:ext cx="2332680" cy="107722"/>
          </a:xfrm>
          <a:prstGeom prst="rect">
            <a:avLst/>
          </a:prstGeom>
          <a:noFill/>
        </p:spPr>
        <p:txBody>
          <a:bodyPr wrap="square" lIns="0" tIns="0" rIns="0" bIns="0" rtlCol="0" anchor="ctr" anchorCtr="0">
            <a:spAutoFit/>
          </a:bodyPr>
          <a:lstStyle/>
          <a:p>
            <a:pPr algn="ctr"/>
            <a:r>
              <a:rPr lang="en-US" sz="700">
                <a:solidFill>
                  <a:schemeClr val="bg1"/>
                </a:solidFill>
              </a:rPr>
              <a:t>ManpowerGroup   </a:t>
            </a:r>
            <a:r>
              <a:rPr lang="en-US" sz="700" b="1">
                <a:solidFill>
                  <a:schemeClr val="bg1"/>
                </a:solidFill>
              </a:rPr>
              <a:t>|   MEOS Q4 2021</a:t>
            </a:r>
          </a:p>
        </p:txBody>
      </p:sp>
      <p:sp>
        <p:nvSpPr>
          <p:cNvPr id="21" name="TextBox 20">
            <a:extLst>
              <a:ext uri="{FF2B5EF4-FFF2-40B4-BE49-F238E27FC236}">
                <a16:creationId xmlns:a16="http://schemas.microsoft.com/office/drawing/2014/main" id="{C2724F30-07AE-5645-BD07-F9C4136A4CF2}"/>
              </a:ext>
            </a:extLst>
          </p:cNvPr>
          <p:cNvSpPr txBox="1"/>
          <p:nvPr userDrawn="1"/>
        </p:nvSpPr>
        <p:spPr>
          <a:xfrm>
            <a:off x="7974251" y="4884223"/>
            <a:ext cx="711199" cy="107722"/>
          </a:xfrm>
          <a:prstGeom prst="rect">
            <a:avLst/>
          </a:prstGeom>
          <a:noFill/>
        </p:spPr>
        <p:txBody>
          <a:bodyPr wrap="square" lIns="0" tIns="0" rIns="0" bIns="0" rtlCol="0" anchor="ctr" anchorCtr="0">
            <a:spAutoFit/>
          </a:bodyPr>
          <a:lstStyle/>
          <a:p>
            <a:pPr algn="r"/>
            <a:fld id="{F42E40B2-BE89-DC47-9742-DEB02D846F38}" type="slidenum">
              <a:rPr lang="en-US" sz="700" smtClean="0">
                <a:solidFill>
                  <a:schemeClr val="bg1"/>
                </a:solidFill>
              </a:rPr>
              <a:t>‹#›</a:t>
            </a:fld>
            <a:endParaRPr lang="en-US" sz="700">
              <a:solidFill>
                <a:schemeClr val="bg1"/>
              </a:solidFill>
            </a:endParaRPr>
          </a:p>
        </p:txBody>
      </p:sp>
    </p:spTree>
    <p:extLst>
      <p:ext uri="{BB962C8B-B14F-4D97-AF65-F5344CB8AC3E}">
        <p14:creationId xmlns:p14="http://schemas.microsoft.com/office/powerpoint/2010/main" val="428414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 One Column">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7FC1895-8B29-9942-B5FD-85896E5168AA}"/>
              </a:ext>
            </a:extLst>
          </p:cNvPr>
          <p:cNvSpPr txBox="1"/>
          <p:nvPr userDrawn="1"/>
        </p:nvSpPr>
        <p:spPr>
          <a:xfrm>
            <a:off x="458549" y="4884223"/>
            <a:ext cx="1784252" cy="107722"/>
          </a:xfrm>
          <a:prstGeom prst="rect">
            <a:avLst/>
          </a:prstGeom>
          <a:noFill/>
        </p:spPr>
        <p:txBody>
          <a:bodyPr wrap="square" lIns="0" tIns="0" rIns="0" bIns="0" rtlCol="0" anchor="ctr" anchorCtr="0">
            <a:spAutoFit/>
          </a:bodyPr>
          <a:lstStyle/>
          <a:p>
            <a:r>
              <a:rPr lang="en-US" sz="700">
                <a:solidFill>
                  <a:schemeClr val="accent4"/>
                </a:solidFill>
                <a:latin typeface="Arial" panose="020B0604020202020204" pitchFamily="34" charset="0"/>
                <a:cs typeface="Arial" panose="020B0604020202020204" pitchFamily="34" charset="0"/>
              </a:rPr>
              <a:t>ManpowerGroup Proprietary Information</a:t>
            </a:r>
          </a:p>
        </p:txBody>
      </p:sp>
      <p:sp>
        <p:nvSpPr>
          <p:cNvPr id="8" name="TextBox 7">
            <a:extLst>
              <a:ext uri="{FF2B5EF4-FFF2-40B4-BE49-F238E27FC236}">
                <a16:creationId xmlns:a16="http://schemas.microsoft.com/office/drawing/2014/main" id="{0434CBE0-B869-2447-86AE-CBB1A5EBD2B0}"/>
              </a:ext>
            </a:extLst>
          </p:cNvPr>
          <p:cNvSpPr txBox="1"/>
          <p:nvPr userDrawn="1"/>
        </p:nvSpPr>
        <p:spPr>
          <a:xfrm>
            <a:off x="3405659" y="4884223"/>
            <a:ext cx="2332680" cy="107722"/>
          </a:xfrm>
          <a:prstGeom prst="rect">
            <a:avLst/>
          </a:prstGeom>
          <a:noFill/>
        </p:spPr>
        <p:txBody>
          <a:bodyPr wrap="square" lIns="0" tIns="0" rIns="0" bIns="0" rtlCol="0" anchor="ctr" anchorCtr="0">
            <a:spAutoFit/>
          </a:bodyPr>
          <a:lstStyle/>
          <a:p>
            <a:pPr algn="ctr"/>
            <a:r>
              <a:rPr lang="en-US" sz="700">
                <a:solidFill>
                  <a:schemeClr val="accent4"/>
                </a:solidFill>
              </a:rPr>
              <a:t>ManpowerGroup   </a:t>
            </a:r>
            <a:r>
              <a:rPr lang="en-US" sz="700" b="1">
                <a:solidFill>
                  <a:schemeClr val="accent4"/>
                </a:solidFill>
              </a:rPr>
              <a:t>|   MEOS Q4 2021</a:t>
            </a:r>
          </a:p>
        </p:txBody>
      </p:sp>
      <p:sp>
        <p:nvSpPr>
          <p:cNvPr id="9" name="TextBox 8">
            <a:extLst>
              <a:ext uri="{FF2B5EF4-FFF2-40B4-BE49-F238E27FC236}">
                <a16:creationId xmlns:a16="http://schemas.microsoft.com/office/drawing/2014/main" id="{D30C33E4-BB08-A24A-A391-8AFBA44FF05A}"/>
              </a:ext>
            </a:extLst>
          </p:cNvPr>
          <p:cNvSpPr txBox="1"/>
          <p:nvPr userDrawn="1"/>
        </p:nvSpPr>
        <p:spPr>
          <a:xfrm>
            <a:off x="7974251" y="4884223"/>
            <a:ext cx="711199" cy="107722"/>
          </a:xfrm>
          <a:prstGeom prst="rect">
            <a:avLst/>
          </a:prstGeom>
          <a:noFill/>
        </p:spPr>
        <p:txBody>
          <a:bodyPr wrap="square" lIns="0" tIns="0" rIns="0" bIns="0" rtlCol="0" anchor="ctr" anchorCtr="0">
            <a:spAutoFit/>
          </a:bodyPr>
          <a:lstStyle/>
          <a:p>
            <a:pPr algn="r"/>
            <a:fld id="{F42E40B2-BE89-DC47-9742-DEB02D846F38}" type="slidenum">
              <a:rPr lang="en-US" sz="700" smtClean="0">
                <a:solidFill>
                  <a:schemeClr val="accent4"/>
                </a:solidFill>
              </a:rPr>
              <a:t>‹#›</a:t>
            </a:fld>
            <a:endParaRPr lang="en-US" sz="700">
              <a:solidFill>
                <a:schemeClr val="accent4"/>
              </a:solidFill>
            </a:endParaRPr>
          </a:p>
        </p:txBody>
      </p:sp>
      <p:sp>
        <p:nvSpPr>
          <p:cNvPr id="11" name="Rectangle 10">
            <a:extLst>
              <a:ext uri="{FF2B5EF4-FFF2-40B4-BE49-F238E27FC236}">
                <a16:creationId xmlns:a16="http://schemas.microsoft.com/office/drawing/2014/main" id="{8EB8C1B0-3BD3-3B49-9DBA-4317C746E81F}"/>
              </a:ext>
            </a:extLst>
          </p:cNvPr>
          <p:cNvSpPr/>
          <p:nvPr userDrawn="1"/>
        </p:nvSpPr>
        <p:spPr>
          <a:xfrm>
            <a:off x="1" y="0"/>
            <a:ext cx="9143999" cy="225425"/>
          </a:xfrm>
          <a:prstGeom prst="rect">
            <a:avLst/>
          </a:prstGeom>
          <a:gradFill>
            <a:gsLst>
              <a:gs pos="0">
                <a:schemeClr val="tx1">
                  <a:alpha val="15031"/>
                </a:schemeClr>
              </a:gs>
              <a:gs pos="100000">
                <a:schemeClr val="tx1">
                  <a:alpha val="36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1" y="410607"/>
            <a:ext cx="8229599" cy="499966"/>
          </a:xfrm>
        </p:spPr>
        <p:txBody>
          <a:bodyPr lIns="0" rIns="0" bIns="0" anchor="ctr" anchorCtr="0"/>
          <a:lstStyle>
            <a:lvl1pPr>
              <a:defRPr sz="2100">
                <a:solidFill>
                  <a:schemeClr val="tx1"/>
                </a:solidFill>
              </a:defRPr>
            </a:lvl1pPr>
          </a:lstStyle>
          <a:p>
            <a:r>
              <a:rPr lang="en-US"/>
              <a:t>Click to edit Master title style</a:t>
            </a:r>
          </a:p>
        </p:txBody>
      </p:sp>
      <p:sp>
        <p:nvSpPr>
          <p:cNvPr id="3" name="Content Placeholder 2"/>
          <p:cNvSpPr>
            <a:spLocks noGrp="1"/>
          </p:cNvSpPr>
          <p:nvPr>
            <p:ph idx="1"/>
          </p:nvPr>
        </p:nvSpPr>
        <p:spPr>
          <a:xfrm>
            <a:off x="457200" y="1095755"/>
            <a:ext cx="8229600" cy="3637138"/>
          </a:xfrm>
        </p:spPr>
        <p:txBody>
          <a:bodyPr lIns="0" bIns="0">
            <a:noAutofit/>
          </a:bodyPr>
          <a:lstStyle>
            <a:lvl1pPr>
              <a:defRPr sz="1300">
                <a:solidFill>
                  <a:schemeClr val="accent4"/>
                </a:solidFill>
              </a:defRPr>
            </a:lvl1pPr>
            <a:lvl2pPr>
              <a:defRPr sz="1200">
                <a:solidFill>
                  <a:schemeClr val="accent4"/>
                </a:solidFill>
              </a:defRPr>
            </a:lvl2pPr>
            <a:lvl3pPr>
              <a:defRPr sz="1100">
                <a:solidFill>
                  <a:schemeClr val="accent4"/>
                </a:solidFill>
              </a:defRPr>
            </a:lvl3pPr>
            <a:lvl4pPr>
              <a:defRPr sz="1000">
                <a:solidFill>
                  <a:schemeClr val="accent4"/>
                </a:solidFill>
              </a:defRPr>
            </a:lvl4pPr>
            <a:lvl5pPr>
              <a:defRPr sz="9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2896B4C0-A80E-964F-8355-D3E0C1304E2F}"/>
              </a:ext>
            </a:extLst>
          </p:cNvPr>
          <p:cNvSpPr/>
          <p:nvPr userDrawn="1"/>
        </p:nvSpPr>
        <p:spPr>
          <a:xfrm>
            <a:off x="-1" y="0"/>
            <a:ext cx="9144000" cy="60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Tree>
    <p:extLst>
      <p:ext uri="{BB962C8B-B14F-4D97-AF65-F5344CB8AC3E}">
        <p14:creationId xmlns:p14="http://schemas.microsoft.com/office/powerpoint/2010/main" val="2372006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Two Column">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7FC1895-8B29-9942-B5FD-85896E5168AA}"/>
              </a:ext>
            </a:extLst>
          </p:cNvPr>
          <p:cNvSpPr txBox="1"/>
          <p:nvPr userDrawn="1"/>
        </p:nvSpPr>
        <p:spPr>
          <a:xfrm>
            <a:off x="458549" y="4884223"/>
            <a:ext cx="1784252" cy="107722"/>
          </a:xfrm>
          <a:prstGeom prst="rect">
            <a:avLst/>
          </a:prstGeom>
          <a:noFill/>
        </p:spPr>
        <p:txBody>
          <a:bodyPr wrap="square" lIns="0" tIns="0" rIns="0" bIns="0" rtlCol="0" anchor="ctr" anchorCtr="0">
            <a:spAutoFit/>
          </a:bodyPr>
          <a:lstStyle/>
          <a:p>
            <a:r>
              <a:rPr lang="en-US" sz="700">
                <a:solidFill>
                  <a:schemeClr val="accent4"/>
                </a:solidFill>
                <a:latin typeface="Arial" panose="020B0604020202020204" pitchFamily="34" charset="0"/>
                <a:cs typeface="Arial" panose="020B0604020202020204" pitchFamily="34" charset="0"/>
              </a:rPr>
              <a:t>ManpowerGroup Proprietary Information</a:t>
            </a:r>
          </a:p>
        </p:txBody>
      </p:sp>
      <p:sp>
        <p:nvSpPr>
          <p:cNvPr id="8" name="TextBox 7">
            <a:extLst>
              <a:ext uri="{FF2B5EF4-FFF2-40B4-BE49-F238E27FC236}">
                <a16:creationId xmlns:a16="http://schemas.microsoft.com/office/drawing/2014/main" id="{0434CBE0-B869-2447-86AE-CBB1A5EBD2B0}"/>
              </a:ext>
            </a:extLst>
          </p:cNvPr>
          <p:cNvSpPr txBox="1"/>
          <p:nvPr userDrawn="1"/>
        </p:nvSpPr>
        <p:spPr>
          <a:xfrm>
            <a:off x="3405659" y="4884223"/>
            <a:ext cx="2332680" cy="107722"/>
          </a:xfrm>
          <a:prstGeom prst="rect">
            <a:avLst/>
          </a:prstGeom>
          <a:noFill/>
        </p:spPr>
        <p:txBody>
          <a:bodyPr wrap="square" lIns="0" tIns="0" rIns="0" bIns="0" rtlCol="0" anchor="ctr" anchorCtr="0">
            <a:spAutoFit/>
          </a:bodyPr>
          <a:lstStyle/>
          <a:p>
            <a:pPr algn="ctr"/>
            <a:r>
              <a:rPr lang="en-US" sz="700">
                <a:solidFill>
                  <a:schemeClr val="accent4"/>
                </a:solidFill>
              </a:rPr>
              <a:t>ManpowerGroup   </a:t>
            </a:r>
            <a:r>
              <a:rPr lang="en-US" sz="700" b="1">
                <a:solidFill>
                  <a:schemeClr val="accent4"/>
                </a:solidFill>
              </a:rPr>
              <a:t>|   MEOS Q4 2021</a:t>
            </a:r>
          </a:p>
        </p:txBody>
      </p:sp>
      <p:sp>
        <p:nvSpPr>
          <p:cNvPr id="9" name="TextBox 8">
            <a:extLst>
              <a:ext uri="{FF2B5EF4-FFF2-40B4-BE49-F238E27FC236}">
                <a16:creationId xmlns:a16="http://schemas.microsoft.com/office/drawing/2014/main" id="{D30C33E4-BB08-A24A-A391-8AFBA44FF05A}"/>
              </a:ext>
            </a:extLst>
          </p:cNvPr>
          <p:cNvSpPr txBox="1"/>
          <p:nvPr userDrawn="1"/>
        </p:nvSpPr>
        <p:spPr>
          <a:xfrm>
            <a:off x="7974251" y="4884223"/>
            <a:ext cx="711199" cy="107722"/>
          </a:xfrm>
          <a:prstGeom prst="rect">
            <a:avLst/>
          </a:prstGeom>
          <a:noFill/>
        </p:spPr>
        <p:txBody>
          <a:bodyPr wrap="square" lIns="0" tIns="0" rIns="0" bIns="0" rtlCol="0" anchor="ctr" anchorCtr="0">
            <a:spAutoFit/>
          </a:bodyPr>
          <a:lstStyle/>
          <a:p>
            <a:pPr algn="r"/>
            <a:fld id="{F42E40B2-BE89-DC47-9742-DEB02D846F38}" type="slidenum">
              <a:rPr lang="en-US" sz="700" smtClean="0">
                <a:solidFill>
                  <a:schemeClr val="accent4"/>
                </a:solidFill>
              </a:rPr>
              <a:t>‹#›</a:t>
            </a:fld>
            <a:endParaRPr lang="en-US" sz="700">
              <a:solidFill>
                <a:schemeClr val="accent4"/>
              </a:solidFill>
            </a:endParaRPr>
          </a:p>
        </p:txBody>
      </p:sp>
      <p:sp>
        <p:nvSpPr>
          <p:cNvPr id="11" name="Rectangle 10">
            <a:extLst>
              <a:ext uri="{FF2B5EF4-FFF2-40B4-BE49-F238E27FC236}">
                <a16:creationId xmlns:a16="http://schemas.microsoft.com/office/drawing/2014/main" id="{8EB8C1B0-3BD3-3B49-9DBA-4317C746E81F}"/>
              </a:ext>
            </a:extLst>
          </p:cNvPr>
          <p:cNvSpPr/>
          <p:nvPr userDrawn="1"/>
        </p:nvSpPr>
        <p:spPr>
          <a:xfrm>
            <a:off x="1" y="0"/>
            <a:ext cx="9143999" cy="225425"/>
          </a:xfrm>
          <a:prstGeom prst="rect">
            <a:avLst/>
          </a:prstGeom>
          <a:gradFill>
            <a:gsLst>
              <a:gs pos="0">
                <a:schemeClr val="tx1">
                  <a:alpha val="15031"/>
                </a:schemeClr>
              </a:gs>
              <a:gs pos="100000">
                <a:schemeClr val="tx1">
                  <a:alpha val="36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1" y="410607"/>
            <a:ext cx="8229599" cy="499966"/>
          </a:xfrm>
        </p:spPr>
        <p:txBody>
          <a:bodyPr lIns="0" rIns="0" bIns="0" anchor="ctr" anchorCtr="0"/>
          <a:lstStyle>
            <a:lvl1pPr>
              <a:defRPr sz="2100">
                <a:solidFill>
                  <a:schemeClr val="tx1"/>
                </a:solidFill>
              </a:defRPr>
            </a:lvl1pPr>
          </a:lstStyle>
          <a:p>
            <a:r>
              <a:rPr lang="en-US"/>
              <a:t>Click to edit Master title style</a:t>
            </a:r>
          </a:p>
        </p:txBody>
      </p:sp>
      <p:sp>
        <p:nvSpPr>
          <p:cNvPr id="3" name="Content Placeholder 2"/>
          <p:cNvSpPr>
            <a:spLocks noGrp="1"/>
          </p:cNvSpPr>
          <p:nvPr>
            <p:ph idx="1"/>
          </p:nvPr>
        </p:nvSpPr>
        <p:spPr>
          <a:xfrm>
            <a:off x="457200" y="1576551"/>
            <a:ext cx="3886200" cy="3156341"/>
          </a:xfrm>
        </p:spPr>
        <p:txBody>
          <a:bodyPr lIns="0" bIns="0">
            <a:noAutofit/>
          </a:bodyPr>
          <a:lstStyle>
            <a:lvl1pPr>
              <a:defRPr sz="1300">
                <a:solidFill>
                  <a:schemeClr val="accent4"/>
                </a:solidFill>
              </a:defRPr>
            </a:lvl1pPr>
            <a:lvl2pPr>
              <a:defRPr sz="1200">
                <a:solidFill>
                  <a:schemeClr val="accent4"/>
                </a:solidFill>
              </a:defRPr>
            </a:lvl2pPr>
            <a:lvl3pPr>
              <a:defRPr sz="1100">
                <a:solidFill>
                  <a:schemeClr val="accent4"/>
                </a:solidFill>
              </a:defRPr>
            </a:lvl3pPr>
            <a:lvl4pPr>
              <a:defRPr sz="1000">
                <a:solidFill>
                  <a:schemeClr val="accent4"/>
                </a:solidFill>
              </a:defRPr>
            </a:lvl4pPr>
            <a:lvl5pPr>
              <a:defRPr sz="9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2896B4C0-A80E-964F-8355-D3E0C1304E2F}"/>
              </a:ext>
            </a:extLst>
          </p:cNvPr>
          <p:cNvSpPr/>
          <p:nvPr userDrawn="1"/>
        </p:nvSpPr>
        <p:spPr>
          <a:xfrm>
            <a:off x="-1" y="0"/>
            <a:ext cx="9144000" cy="60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2" name="Text Placeholder 11">
            <a:extLst>
              <a:ext uri="{FF2B5EF4-FFF2-40B4-BE49-F238E27FC236}">
                <a16:creationId xmlns:a16="http://schemas.microsoft.com/office/drawing/2014/main" id="{824F31A0-A579-6B49-8EA9-91E479D2B1F2}"/>
              </a:ext>
            </a:extLst>
          </p:cNvPr>
          <p:cNvSpPr>
            <a:spLocks noGrp="1"/>
          </p:cNvSpPr>
          <p:nvPr>
            <p:ph type="body" sz="quarter" idx="10"/>
          </p:nvPr>
        </p:nvSpPr>
        <p:spPr>
          <a:xfrm>
            <a:off x="457200" y="1164770"/>
            <a:ext cx="3886201" cy="336115"/>
          </a:xfrm>
        </p:spPr>
        <p:txBody>
          <a:bodyPr anchor="ctr" anchorCtr="0">
            <a:normAutofit/>
          </a:bodyPr>
          <a:lstStyle>
            <a:lvl1pPr marL="0" indent="0">
              <a:buNone/>
              <a:defRPr sz="1500" b="1">
                <a:solidFill>
                  <a:schemeClr val="accent5"/>
                </a:solidFill>
              </a:defRPr>
            </a:lvl1pPr>
          </a:lstStyle>
          <a:p>
            <a:pPr lvl="0"/>
            <a:r>
              <a:rPr lang="en-US"/>
              <a:t>Click to edit Master text styles</a:t>
            </a:r>
          </a:p>
        </p:txBody>
      </p:sp>
      <p:sp>
        <p:nvSpPr>
          <p:cNvPr id="13" name="Content Placeholder 2">
            <a:extLst>
              <a:ext uri="{FF2B5EF4-FFF2-40B4-BE49-F238E27FC236}">
                <a16:creationId xmlns:a16="http://schemas.microsoft.com/office/drawing/2014/main" id="{6AB55B5E-E30A-2046-8E9A-C3E0535216F2}"/>
              </a:ext>
            </a:extLst>
          </p:cNvPr>
          <p:cNvSpPr>
            <a:spLocks noGrp="1"/>
          </p:cNvSpPr>
          <p:nvPr>
            <p:ph idx="11"/>
          </p:nvPr>
        </p:nvSpPr>
        <p:spPr>
          <a:xfrm>
            <a:off x="4800601" y="1576551"/>
            <a:ext cx="3886200" cy="3156341"/>
          </a:xfrm>
        </p:spPr>
        <p:txBody>
          <a:bodyPr lIns="0" bIns="0">
            <a:noAutofit/>
          </a:bodyPr>
          <a:lstStyle>
            <a:lvl1pPr>
              <a:defRPr sz="1300">
                <a:solidFill>
                  <a:schemeClr val="accent4"/>
                </a:solidFill>
              </a:defRPr>
            </a:lvl1pPr>
            <a:lvl2pPr>
              <a:defRPr sz="1200">
                <a:solidFill>
                  <a:schemeClr val="accent4"/>
                </a:solidFill>
              </a:defRPr>
            </a:lvl2pPr>
            <a:lvl3pPr>
              <a:defRPr sz="1100">
                <a:solidFill>
                  <a:schemeClr val="accent4"/>
                </a:solidFill>
              </a:defRPr>
            </a:lvl3pPr>
            <a:lvl4pPr>
              <a:defRPr sz="1000">
                <a:solidFill>
                  <a:schemeClr val="accent4"/>
                </a:solidFill>
              </a:defRPr>
            </a:lvl4pPr>
            <a:lvl5pPr>
              <a:defRPr sz="9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a:extLst>
              <a:ext uri="{FF2B5EF4-FFF2-40B4-BE49-F238E27FC236}">
                <a16:creationId xmlns:a16="http://schemas.microsoft.com/office/drawing/2014/main" id="{7FBC2E59-0C00-8E44-956C-7C8825B0182B}"/>
              </a:ext>
            </a:extLst>
          </p:cNvPr>
          <p:cNvSpPr>
            <a:spLocks noGrp="1"/>
          </p:cNvSpPr>
          <p:nvPr>
            <p:ph type="body" sz="quarter" idx="12"/>
          </p:nvPr>
        </p:nvSpPr>
        <p:spPr>
          <a:xfrm>
            <a:off x="4800601" y="1164770"/>
            <a:ext cx="3886201" cy="336115"/>
          </a:xfrm>
        </p:spPr>
        <p:txBody>
          <a:bodyPr anchor="ctr" anchorCtr="0">
            <a:normAutofit/>
          </a:bodyPr>
          <a:lstStyle>
            <a:lvl1pPr marL="0" indent="0">
              <a:buNone/>
              <a:defRPr sz="1500" b="1">
                <a:solidFill>
                  <a:schemeClr val="accent5"/>
                </a:solidFill>
              </a:defRPr>
            </a:lvl1pPr>
          </a:lstStyle>
          <a:p>
            <a:pPr lvl="0"/>
            <a:r>
              <a:rPr lang="en-US"/>
              <a:t>Click to edit Master text styles</a:t>
            </a:r>
          </a:p>
        </p:txBody>
      </p:sp>
    </p:spTree>
    <p:extLst>
      <p:ext uri="{BB962C8B-B14F-4D97-AF65-F5344CB8AC3E}">
        <p14:creationId xmlns:p14="http://schemas.microsoft.com/office/powerpoint/2010/main" val="3834121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81354"/>
            <a:ext cx="8229599" cy="342900"/>
          </a:xfrm>
          <a:prstGeom prst="rect">
            <a:avLst/>
          </a:prstGeom>
        </p:spPr>
        <p:txBody>
          <a:bodyPr vert="horz" lIns="0" tIns="0" rIns="0" bIns="0" rtlCol="0" anchor="ctr">
            <a:noAutofit/>
          </a:bodyPr>
          <a:lstStyle/>
          <a:p>
            <a:r>
              <a:rPr lang="en-US"/>
              <a:t>Click To Edit Master Title Style</a:t>
            </a:r>
          </a:p>
        </p:txBody>
      </p:sp>
      <p:sp>
        <p:nvSpPr>
          <p:cNvPr id="3" name="Text Placeholder 2"/>
          <p:cNvSpPr>
            <a:spLocks noGrp="1"/>
          </p:cNvSpPr>
          <p:nvPr>
            <p:ph type="body" idx="1"/>
          </p:nvPr>
        </p:nvSpPr>
        <p:spPr>
          <a:xfrm>
            <a:off x="457200" y="1028701"/>
            <a:ext cx="8229600" cy="356592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3274530"/>
      </p:ext>
    </p:extLst>
  </p:cSld>
  <p:clrMap bg1="lt1" tx1="dk1" bg2="lt2" tx2="dk2" accent1="accent1" accent2="accent2" accent3="accent3" accent4="accent4" accent5="accent5" accent6="accent6" hlink="hlink" folHlink="folHlink"/>
  <p:sldLayoutIdLst>
    <p:sldLayoutId id="2147483699" r:id="rId1"/>
    <p:sldLayoutId id="2147483702" r:id="rId2"/>
    <p:sldLayoutId id="2147483696" r:id="rId3"/>
    <p:sldLayoutId id="2147483694" r:id="rId4"/>
    <p:sldLayoutId id="2147483701" r:id="rId5"/>
  </p:sldLayoutIdLst>
  <p:hf sldNum="0" hdr="0" ftr="0"/>
  <p:txStyles>
    <p:titleStyle>
      <a:lvl1pPr algn="l" defTabSz="914400" rtl="0" eaLnBrk="1" latinLnBrk="0" hangingPunct="1">
        <a:spcBef>
          <a:spcPct val="0"/>
        </a:spcBef>
        <a:buNone/>
        <a:defRPr sz="2600" kern="1200">
          <a:solidFill>
            <a:schemeClr val="tx1"/>
          </a:solidFill>
          <a:latin typeface="Arial" pitchFamily="34" charset="0"/>
          <a:ea typeface="+mj-ea"/>
          <a:cs typeface="Arial" pitchFamily="34" charset="0"/>
        </a:defRPr>
      </a:lvl1pPr>
    </p:titleStyle>
    <p:bodyStyle>
      <a:lvl1pPr marL="233363" indent="-233363" algn="l" defTabSz="914400" rtl="0" eaLnBrk="1" latinLnBrk="0" hangingPunct="1">
        <a:spcBef>
          <a:spcPct val="20000"/>
        </a:spcBef>
        <a:buClr>
          <a:schemeClr val="tx1"/>
        </a:buClr>
        <a:buFont typeface="Arial" pitchFamily="34" charset="0"/>
        <a:buChar char="•"/>
        <a:tabLst/>
        <a:defRPr sz="1800" kern="1200">
          <a:solidFill>
            <a:schemeClr val="accent4"/>
          </a:solidFill>
          <a:latin typeface="Arial" pitchFamily="34" charset="0"/>
          <a:ea typeface="+mn-ea"/>
          <a:cs typeface="Arial" pitchFamily="34" charset="0"/>
        </a:defRPr>
      </a:lvl1pPr>
      <a:lvl2pPr marL="514350" indent="-228600" algn="l" defTabSz="914400" rtl="0" eaLnBrk="1" latinLnBrk="0" hangingPunct="1">
        <a:spcBef>
          <a:spcPct val="20000"/>
        </a:spcBef>
        <a:buClr>
          <a:schemeClr val="tx1"/>
        </a:buClr>
        <a:buFont typeface="Arial" pitchFamily="34" charset="0"/>
        <a:buChar char="–"/>
        <a:tabLst/>
        <a:defRPr sz="1600" kern="1200">
          <a:solidFill>
            <a:schemeClr val="accent4"/>
          </a:solidFill>
          <a:latin typeface="Arial" pitchFamily="34" charset="0"/>
          <a:ea typeface="+mn-ea"/>
          <a:cs typeface="Arial" pitchFamily="34" charset="0"/>
        </a:defRPr>
      </a:lvl2pPr>
      <a:lvl3pPr marL="742950" indent="-228600" algn="l" defTabSz="914400" rtl="0" eaLnBrk="1" latinLnBrk="0" hangingPunct="1">
        <a:spcBef>
          <a:spcPct val="20000"/>
        </a:spcBef>
        <a:buClr>
          <a:schemeClr val="tx1"/>
        </a:buClr>
        <a:buFont typeface="Arial" pitchFamily="34" charset="0"/>
        <a:buChar char="•"/>
        <a:tabLst/>
        <a:defRPr sz="1600" kern="1200">
          <a:solidFill>
            <a:schemeClr val="accent4"/>
          </a:solidFill>
          <a:latin typeface="Arial" pitchFamily="34" charset="0"/>
          <a:ea typeface="+mn-ea"/>
          <a:cs typeface="Arial" pitchFamily="34" charset="0"/>
        </a:defRPr>
      </a:lvl3pPr>
      <a:lvl4pPr marL="1028700" indent="-227013" algn="l" defTabSz="914400" rtl="0" eaLnBrk="1" latinLnBrk="0" hangingPunct="1">
        <a:spcBef>
          <a:spcPct val="20000"/>
        </a:spcBef>
        <a:buClr>
          <a:schemeClr val="tx1"/>
        </a:buClr>
        <a:buFont typeface="Arial" pitchFamily="34" charset="0"/>
        <a:buChar char="–"/>
        <a:tabLst/>
        <a:defRPr sz="1600" kern="1200">
          <a:solidFill>
            <a:schemeClr val="accent4"/>
          </a:solidFill>
          <a:latin typeface="Arial" pitchFamily="34" charset="0"/>
          <a:ea typeface="+mn-ea"/>
          <a:cs typeface="Arial" pitchFamily="34" charset="0"/>
        </a:defRPr>
      </a:lvl4pPr>
      <a:lvl5pPr marL="1257300" indent="-228600" algn="l" defTabSz="914400" rtl="0" eaLnBrk="1" latinLnBrk="0" hangingPunct="1">
        <a:spcBef>
          <a:spcPct val="20000"/>
        </a:spcBef>
        <a:buClr>
          <a:schemeClr val="tx1"/>
        </a:buClr>
        <a:buFont typeface="Arial" pitchFamily="34" charset="0"/>
        <a:buChar char="»"/>
        <a:tabLst/>
        <a:defRPr sz="1600" kern="1200">
          <a:solidFill>
            <a:schemeClr val="accent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chart" Target="../charts/chart6.xml"/><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chart" Target="../charts/chart8.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7.sv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chart" Target="../charts/chart16.xml"/><Relationship Id="rId18" Type="http://schemas.openxmlformats.org/officeDocument/2006/relationships/image" Target="../media/image41.emf"/><Relationship Id="rId3" Type="http://schemas.openxmlformats.org/officeDocument/2006/relationships/chart" Target="../charts/chart11.xml"/><Relationship Id="rId7" Type="http://schemas.openxmlformats.org/officeDocument/2006/relationships/chart" Target="../charts/chart13.xml"/><Relationship Id="rId12" Type="http://schemas.openxmlformats.org/officeDocument/2006/relationships/image" Target="../media/image38.emf"/><Relationship Id="rId17" Type="http://schemas.openxmlformats.org/officeDocument/2006/relationships/chart" Target="../charts/chart18.xml"/><Relationship Id="rId2" Type="http://schemas.openxmlformats.org/officeDocument/2006/relationships/notesSlide" Target="../notesSlides/notesSlide18.xml"/><Relationship Id="rId16" Type="http://schemas.openxmlformats.org/officeDocument/2006/relationships/image" Target="../media/image40.emf"/><Relationship Id="rId1" Type="http://schemas.openxmlformats.org/officeDocument/2006/relationships/slideLayout" Target="../slideLayouts/slideLayout4.xml"/><Relationship Id="rId6" Type="http://schemas.openxmlformats.org/officeDocument/2006/relationships/image" Target="../media/image35.emf"/><Relationship Id="rId11" Type="http://schemas.openxmlformats.org/officeDocument/2006/relationships/chart" Target="../charts/chart15.xml"/><Relationship Id="rId5" Type="http://schemas.openxmlformats.org/officeDocument/2006/relationships/chart" Target="../charts/chart12.xml"/><Relationship Id="rId15" Type="http://schemas.openxmlformats.org/officeDocument/2006/relationships/chart" Target="../charts/chart17.xml"/><Relationship Id="rId10" Type="http://schemas.openxmlformats.org/officeDocument/2006/relationships/image" Target="../media/image37.emf"/><Relationship Id="rId4" Type="http://schemas.openxmlformats.org/officeDocument/2006/relationships/image" Target="../media/image34.emf"/><Relationship Id="rId9" Type="http://schemas.openxmlformats.org/officeDocument/2006/relationships/chart" Target="../charts/chart14.xml"/><Relationship Id="rId14" Type="http://schemas.openxmlformats.org/officeDocument/2006/relationships/image" Target="../media/image39.emf"/></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4.emf"/><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chart" Target="../charts/chart19.xml"/><Relationship Id="rId5" Type="http://schemas.openxmlformats.org/officeDocument/2006/relationships/image" Target="../media/image7.sv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image" Target="../media/image48.emf"/><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50.emf"/><Relationship Id="rId5" Type="http://schemas.openxmlformats.org/officeDocument/2006/relationships/image" Target="../media/image7.sv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31.png"/><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9.jpeg"/><Relationship Id="rId7" Type="http://schemas.openxmlformats.org/officeDocument/2006/relationships/hyperlink" Target="https://workforce-resources.manpowergroup.com/recruitment"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50.emf"/><Relationship Id="rId5" Type="http://schemas.openxmlformats.org/officeDocument/2006/relationships/image" Target="../media/image7.sv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chart" Target="../charts/chart23.xml"/><Relationship Id="rId5" Type="http://schemas.openxmlformats.org/officeDocument/2006/relationships/image" Target="../media/image52.png"/><Relationship Id="rId4" Type="http://schemas.openxmlformats.org/officeDocument/2006/relationships/chart" Target="../charts/chart22.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5.emf"/><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54.emf"/><Relationship Id="rId5" Type="http://schemas.openxmlformats.org/officeDocument/2006/relationships/image" Target="../media/image7.sv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56.jpeg"/></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58.emf"/><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chart" Target="../charts/chart26.xml"/><Relationship Id="rId5" Type="http://schemas.openxmlformats.org/officeDocument/2006/relationships/image" Target="../media/image7.sv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59.emf"/><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2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61.emf"/><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63.svg"/></Relationships>
</file>

<file path=ppt/slides/_rels/slide32.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8" Type="http://schemas.openxmlformats.org/officeDocument/2006/relationships/image" Target="../media/image71.jpeg"/><Relationship Id="rId13" Type="http://schemas.openxmlformats.org/officeDocument/2006/relationships/hyperlink" Target="https://workforce-resources.manpowergroup.com/leadership-development" TargetMode="External"/><Relationship Id="rId3" Type="http://schemas.openxmlformats.org/officeDocument/2006/relationships/hyperlink" Target="https://workforce-resources.manpowergroup.com/recruitment" TargetMode="External"/><Relationship Id="rId7" Type="http://schemas.openxmlformats.org/officeDocument/2006/relationships/hyperlink" Target="https://workforce-resources.manpowergroup.com/management-and-retention/how-to-boost-morale-in-times-of-uncertainty" TargetMode="External"/><Relationship Id="rId12" Type="http://schemas.openxmlformats.org/officeDocument/2006/relationships/image" Target="../media/image73.jpe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70.jpeg"/><Relationship Id="rId11" Type="http://schemas.openxmlformats.org/officeDocument/2006/relationships/hyperlink" Target="https://workforce-resources.manpowergroup.com/transformation/how-covid-19-is-accelerating-digital-workforce-transformation" TargetMode="External"/><Relationship Id="rId5" Type="http://schemas.openxmlformats.org/officeDocument/2006/relationships/hyperlink" Target="https://workforce-resources.manpowergroup.com/recruitment/how-to-redeploy-displaced-workers-and-build-talent-communities" TargetMode="External"/><Relationship Id="rId10" Type="http://schemas.openxmlformats.org/officeDocument/2006/relationships/image" Target="../media/image72.jpeg"/><Relationship Id="rId4" Type="http://schemas.openxmlformats.org/officeDocument/2006/relationships/image" Target="../media/image69.jpeg"/><Relationship Id="rId9" Type="http://schemas.openxmlformats.org/officeDocument/2006/relationships/hyperlink" Target="https://workforce-resources.manpowergroup.com/transformation/development-culture-increases-engagement-2" TargetMode="External"/><Relationship Id="rId14" Type="http://schemas.openxmlformats.org/officeDocument/2006/relationships/image" Target="../media/image74.jpeg"/></Relationships>
</file>

<file path=ppt/slides/_rels/slide34.xml.rels><?xml version="1.0" encoding="UTF-8" standalone="yes"?>
<Relationships xmlns="http://schemas.openxmlformats.org/package/2006/relationships"><Relationship Id="rId3" Type="http://schemas.openxmlformats.org/officeDocument/2006/relationships/hyperlink" Target="https://www.manpowergroup.be/"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manpowergroup.com/talent-shortag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chart" Target="../charts/char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5.xml"/><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0AB066-554D-DC4F-86AE-3CDF46E1C6F7}"/>
              </a:ext>
            </a:extLst>
          </p:cNvPr>
          <p:cNvSpPr>
            <a:spLocks noGrp="1"/>
          </p:cNvSpPr>
          <p:nvPr>
            <p:ph type="body" sz="quarter" idx="10"/>
          </p:nvPr>
        </p:nvSpPr>
        <p:spPr>
          <a:xfrm>
            <a:off x="361142" y="1275550"/>
            <a:ext cx="5217466" cy="1845107"/>
          </a:xfrm>
        </p:spPr>
        <p:txBody>
          <a:bodyPr vert="horz" lIns="0" tIns="0" rIns="0" bIns="0" rtlCol="0" anchor="t">
            <a:noAutofit/>
          </a:bodyPr>
          <a:lstStyle/>
          <a:p>
            <a:r>
              <a:rPr lang="en-US" dirty="0">
                <a:cs typeface="Arial"/>
              </a:rPr>
              <a:t>MANPOWERGROUP</a:t>
            </a:r>
          </a:p>
          <a:p>
            <a:r>
              <a:rPr lang="en-US" dirty="0">
                <a:cs typeface="Arial"/>
              </a:rPr>
              <a:t>EMPLOYMENT</a:t>
            </a:r>
          </a:p>
          <a:p>
            <a:r>
              <a:rPr lang="en-US" dirty="0">
                <a:cs typeface="Arial"/>
              </a:rPr>
              <a:t>OUTLOOK SURVEY</a:t>
            </a:r>
          </a:p>
        </p:txBody>
      </p:sp>
      <p:sp>
        <p:nvSpPr>
          <p:cNvPr id="3" name="Text Placeholder 2">
            <a:extLst>
              <a:ext uri="{FF2B5EF4-FFF2-40B4-BE49-F238E27FC236}">
                <a16:creationId xmlns:a16="http://schemas.microsoft.com/office/drawing/2014/main" id="{6FBF2485-C007-3F43-A472-A75D20147751}"/>
              </a:ext>
            </a:extLst>
          </p:cNvPr>
          <p:cNvSpPr>
            <a:spLocks noGrp="1"/>
          </p:cNvSpPr>
          <p:nvPr>
            <p:ph type="subTitle" idx="1"/>
          </p:nvPr>
        </p:nvSpPr>
        <p:spPr/>
        <p:txBody>
          <a:bodyPr vert="horz" lIns="0" tIns="0" rIns="0" bIns="0" rtlCol="0" anchor="t">
            <a:noAutofit/>
          </a:bodyPr>
          <a:lstStyle/>
          <a:p>
            <a:r>
              <a:rPr lang="en-US" dirty="0">
                <a:latin typeface="Arial"/>
                <a:cs typeface="Arial"/>
              </a:rPr>
              <a:t>Strongest Hiring Outlooks Reported Since The Launch of the Survey in 2003 – </a:t>
            </a:r>
            <a:r>
              <a:rPr lang="en-US" b="0" i="1" dirty="0">
                <a:latin typeface="Arial"/>
                <a:cs typeface="Arial"/>
              </a:rPr>
              <a:t>Talent Shortages Remain at 15 Year High in Belgium</a:t>
            </a:r>
          </a:p>
        </p:txBody>
      </p:sp>
    </p:spTree>
    <p:extLst>
      <p:ext uri="{BB962C8B-B14F-4D97-AF65-F5344CB8AC3E}">
        <p14:creationId xmlns:p14="http://schemas.microsoft.com/office/powerpoint/2010/main" val="327358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a:extLst>
              <a:ext uri="{FF2B5EF4-FFF2-40B4-BE49-F238E27FC236}">
                <a16:creationId xmlns:a16="http://schemas.microsoft.com/office/drawing/2014/main" id="{46D4EC41-6EC2-0245-BCFE-3CB9D4080FE8}"/>
              </a:ext>
            </a:extLst>
          </p:cNvPr>
          <p:cNvSpPr/>
          <p:nvPr/>
        </p:nvSpPr>
        <p:spPr>
          <a:xfrm rot="16200000">
            <a:off x="45896" y="2541434"/>
            <a:ext cx="994641" cy="17904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Strongest</a:t>
            </a:r>
          </a:p>
        </p:txBody>
      </p:sp>
      <p:sp>
        <p:nvSpPr>
          <p:cNvPr id="46" name="Rounded Rectangle 45">
            <a:extLst>
              <a:ext uri="{FF2B5EF4-FFF2-40B4-BE49-F238E27FC236}">
                <a16:creationId xmlns:a16="http://schemas.microsoft.com/office/drawing/2014/main" id="{57D1F5B9-2C8A-E04F-9749-CAE36582FEC4}"/>
              </a:ext>
            </a:extLst>
          </p:cNvPr>
          <p:cNvSpPr/>
          <p:nvPr/>
        </p:nvSpPr>
        <p:spPr>
          <a:xfrm>
            <a:off x="5194414" y="4077365"/>
            <a:ext cx="3492386" cy="419065"/>
          </a:xfrm>
          <a:prstGeom prst="roundRect">
            <a:avLst>
              <a:gd name="adj" fmla="val 103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ea typeface="Arial" panose="020B0604020202020204" pitchFamily="34" charset="0"/>
                <a:cs typeface="Arial"/>
              </a:rPr>
              <a:t>CANADA, MEXICO, U.S., BELGIUM, FRANCE, GERMANY, IRELAND, ITALY, NETHERLANDS, SPAIN, U.K.</a:t>
            </a:r>
            <a:endParaRPr lang="en-US" sz="900" b="1" dirty="0">
              <a:solidFill>
                <a:schemeClr val="bg1"/>
              </a:solidFill>
            </a:endParaRPr>
          </a:p>
        </p:txBody>
      </p:sp>
      <p:sp>
        <p:nvSpPr>
          <p:cNvPr id="2" name="Title 1">
            <a:extLst>
              <a:ext uri="{FF2B5EF4-FFF2-40B4-BE49-F238E27FC236}">
                <a16:creationId xmlns:a16="http://schemas.microsoft.com/office/drawing/2014/main" id="{578C0B63-40AD-4871-B1E4-F40D707A1A7E}"/>
              </a:ext>
            </a:extLst>
          </p:cNvPr>
          <p:cNvSpPr>
            <a:spLocks noGrp="1"/>
          </p:cNvSpPr>
          <p:nvPr>
            <p:ph type="title"/>
          </p:nvPr>
        </p:nvSpPr>
        <p:spPr>
          <a:xfrm>
            <a:off x="457201" y="410607"/>
            <a:ext cx="8229599" cy="843658"/>
          </a:xfrm>
        </p:spPr>
        <p:txBody>
          <a:bodyPr/>
          <a:lstStyle/>
          <a:p>
            <a:r>
              <a:rPr lang="en-US" dirty="0">
                <a:latin typeface="Arial"/>
                <a:cs typeface="Arial"/>
              </a:rPr>
              <a:t>Strongest global hiring outlooks reported since beginning of </a:t>
            </a:r>
            <a:br>
              <a:rPr lang="en-US" dirty="0">
                <a:latin typeface="Arial"/>
                <a:cs typeface="Arial"/>
              </a:rPr>
            </a:br>
            <a:r>
              <a:rPr lang="en-US" dirty="0">
                <a:latin typeface="Arial"/>
                <a:cs typeface="Arial"/>
              </a:rPr>
              <a:t>the COVID-19 pandemic</a:t>
            </a:r>
            <a:endParaRPr lang="en-US" dirty="0"/>
          </a:p>
        </p:txBody>
      </p:sp>
      <p:sp>
        <p:nvSpPr>
          <p:cNvPr id="4" name="Content Placeholder 2">
            <a:extLst>
              <a:ext uri="{FF2B5EF4-FFF2-40B4-BE49-F238E27FC236}">
                <a16:creationId xmlns:a16="http://schemas.microsoft.com/office/drawing/2014/main" id="{ED243DAC-420C-496B-B674-05FF8D5738C5}"/>
              </a:ext>
            </a:extLst>
          </p:cNvPr>
          <p:cNvSpPr>
            <a:spLocks noGrp="1"/>
          </p:cNvSpPr>
          <p:nvPr>
            <p:ph idx="1"/>
          </p:nvPr>
        </p:nvSpPr>
        <p:spPr>
          <a:xfrm>
            <a:off x="457200" y="1377527"/>
            <a:ext cx="3508229" cy="400118"/>
          </a:xfrm>
        </p:spPr>
        <p:txBody>
          <a:bodyPr vert="horz" lIns="0" tIns="0" rIns="0" bIns="0" rtlCol="0" anchor="t">
            <a:noAutofit/>
          </a:bodyPr>
          <a:lstStyle/>
          <a:p>
            <a:pPr marL="0" indent="0" fontAlgn="base">
              <a:spcBef>
                <a:spcPts val="0"/>
              </a:spcBef>
              <a:buNone/>
            </a:pPr>
            <a:r>
              <a:rPr lang="en-US" b="1">
                <a:latin typeface="Arial"/>
                <a:ea typeface="Arial" panose="020B0604020202020204" pitchFamily="34" charset="0"/>
                <a:cs typeface="Arial"/>
              </a:rPr>
              <a:t>The Strongest &amp; Weakest</a:t>
            </a:r>
            <a:r>
              <a:rPr lang="en-US" b="1">
                <a:effectLst/>
                <a:latin typeface="Arial"/>
                <a:ea typeface="Arial" panose="020B0604020202020204" pitchFamily="34" charset="0"/>
                <a:cs typeface="Arial"/>
              </a:rPr>
              <a:t> Hiring Prospects for Q4 2021:</a:t>
            </a:r>
            <a:endParaRPr lang="en-US">
              <a:solidFill>
                <a:srgbClr val="386097"/>
              </a:solidFill>
            </a:endParaRPr>
          </a:p>
        </p:txBody>
      </p:sp>
      <p:pic>
        <p:nvPicPr>
          <p:cNvPr id="12" name="Picture 11">
            <a:extLst>
              <a:ext uri="{FF2B5EF4-FFF2-40B4-BE49-F238E27FC236}">
                <a16:creationId xmlns:a16="http://schemas.microsoft.com/office/drawing/2014/main" id="{E347703C-42CE-6347-BDDB-B81A91861C27}"/>
              </a:ext>
            </a:extLst>
          </p:cNvPr>
          <p:cNvPicPr>
            <a:picLocks noChangeAspect="1"/>
          </p:cNvPicPr>
          <p:nvPr/>
        </p:nvPicPr>
        <p:blipFill>
          <a:blip r:embed="rId3"/>
          <a:srcRect/>
          <a:stretch/>
        </p:blipFill>
        <p:spPr>
          <a:xfrm>
            <a:off x="765030" y="2133640"/>
            <a:ext cx="3200401" cy="994640"/>
          </a:xfrm>
          <a:prstGeom prst="rect">
            <a:avLst/>
          </a:prstGeom>
        </p:spPr>
      </p:pic>
      <p:sp>
        <p:nvSpPr>
          <p:cNvPr id="15" name="TextBox 14">
            <a:extLst>
              <a:ext uri="{FF2B5EF4-FFF2-40B4-BE49-F238E27FC236}">
                <a16:creationId xmlns:a16="http://schemas.microsoft.com/office/drawing/2014/main" id="{DD0CCBA1-254B-0641-869C-28EBE0FEB036}"/>
              </a:ext>
            </a:extLst>
          </p:cNvPr>
          <p:cNvSpPr txBox="1"/>
          <p:nvPr/>
        </p:nvSpPr>
        <p:spPr>
          <a:xfrm>
            <a:off x="765028" y="2924061"/>
            <a:ext cx="985709" cy="138499"/>
          </a:xfrm>
          <a:prstGeom prst="rect">
            <a:avLst/>
          </a:prstGeom>
          <a:noFill/>
        </p:spPr>
        <p:txBody>
          <a:bodyPr wrap="square" lIns="0" tIns="0" rIns="0" bIns="0" rtlCol="0">
            <a:spAutoFit/>
          </a:bodyPr>
          <a:lstStyle/>
          <a:p>
            <a:pPr algn="ctr"/>
            <a:r>
              <a:rPr lang="en-US" sz="900" b="1">
                <a:solidFill>
                  <a:schemeClr val="bg1"/>
                </a:solidFill>
                <a:latin typeface="Arial" panose="020B0604020202020204" pitchFamily="34" charset="0"/>
                <a:cs typeface="Arial" panose="020B0604020202020204" pitchFamily="34" charset="0"/>
              </a:rPr>
              <a:t>U.S.</a:t>
            </a:r>
          </a:p>
        </p:txBody>
      </p:sp>
      <p:sp>
        <p:nvSpPr>
          <p:cNvPr id="16" name="TextBox 15">
            <a:extLst>
              <a:ext uri="{FF2B5EF4-FFF2-40B4-BE49-F238E27FC236}">
                <a16:creationId xmlns:a16="http://schemas.microsoft.com/office/drawing/2014/main" id="{43E30A63-FC34-A44F-99E9-E33BFD228A3F}"/>
              </a:ext>
            </a:extLst>
          </p:cNvPr>
          <p:cNvSpPr txBox="1"/>
          <p:nvPr/>
        </p:nvSpPr>
        <p:spPr>
          <a:xfrm>
            <a:off x="1872375" y="2923926"/>
            <a:ext cx="985709" cy="138499"/>
          </a:xfrm>
          <a:prstGeom prst="rect">
            <a:avLst/>
          </a:prstGeom>
          <a:noFill/>
        </p:spPr>
        <p:txBody>
          <a:bodyPr wrap="square" lIns="0" tIns="0" rIns="0" bIns="0" rtlCol="0">
            <a:spAutoFit/>
          </a:bodyPr>
          <a:lstStyle/>
          <a:p>
            <a:pPr algn="ctr"/>
            <a:r>
              <a:rPr lang="en-US" sz="900" b="1">
                <a:solidFill>
                  <a:schemeClr val="bg1"/>
                </a:solidFill>
                <a:latin typeface="Arial" panose="020B0604020202020204" pitchFamily="34" charset="0"/>
                <a:cs typeface="Arial" panose="020B0604020202020204" pitchFamily="34" charset="0"/>
              </a:rPr>
              <a:t>INDIA</a:t>
            </a:r>
          </a:p>
        </p:txBody>
      </p:sp>
      <p:sp>
        <p:nvSpPr>
          <p:cNvPr id="17" name="TextBox 16">
            <a:extLst>
              <a:ext uri="{FF2B5EF4-FFF2-40B4-BE49-F238E27FC236}">
                <a16:creationId xmlns:a16="http://schemas.microsoft.com/office/drawing/2014/main" id="{2565DE1C-D26D-FB49-A464-D4D6DD9CA150}"/>
              </a:ext>
            </a:extLst>
          </p:cNvPr>
          <p:cNvSpPr txBox="1"/>
          <p:nvPr/>
        </p:nvSpPr>
        <p:spPr>
          <a:xfrm>
            <a:off x="2979722" y="2923925"/>
            <a:ext cx="985707" cy="138499"/>
          </a:xfrm>
          <a:prstGeom prst="rect">
            <a:avLst/>
          </a:prstGeom>
          <a:noFill/>
        </p:spPr>
        <p:txBody>
          <a:bodyPr wrap="square" lIns="0" tIns="0" rIns="0" bIns="0" rtlCol="0">
            <a:spAutoFit/>
          </a:bodyPr>
          <a:lstStyle/>
          <a:p>
            <a:pPr algn="ctr"/>
            <a:r>
              <a:rPr lang="en-US" sz="900" b="1">
                <a:solidFill>
                  <a:schemeClr val="bg1"/>
                </a:solidFill>
                <a:latin typeface="Arial" panose="020B0604020202020204" pitchFamily="34" charset="0"/>
                <a:cs typeface="Arial" panose="020B0604020202020204" pitchFamily="34" charset="0"/>
              </a:rPr>
              <a:t>CANADA</a:t>
            </a:r>
          </a:p>
        </p:txBody>
      </p:sp>
      <p:sp>
        <p:nvSpPr>
          <p:cNvPr id="18" name="TextBox 17">
            <a:extLst>
              <a:ext uri="{FF2B5EF4-FFF2-40B4-BE49-F238E27FC236}">
                <a16:creationId xmlns:a16="http://schemas.microsoft.com/office/drawing/2014/main" id="{E15BAEF6-5CA7-F349-8918-A73B74131ABE}"/>
              </a:ext>
            </a:extLst>
          </p:cNvPr>
          <p:cNvSpPr txBox="1"/>
          <p:nvPr/>
        </p:nvSpPr>
        <p:spPr>
          <a:xfrm>
            <a:off x="765027" y="1976536"/>
            <a:ext cx="985709" cy="138499"/>
          </a:xfrm>
          <a:prstGeom prst="rect">
            <a:avLst/>
          </a:prstGeom>
          <a:noFill/>
        </p:spPr>
        <p:txBody>
          <a:bodyPr wrap="square" lIns="0" tIns="0" rIns="0" bIns="0" rtlCol="0">
            <a:spAutoFit/>
          </a:bodyPr>
          <a:lstStyle/>
          <a:p>
            <a:pPr algn="ctr"/>
            <a:r>
              <a:rPr lang="en-US" sz="900" b="1">
                <a:solidFill>
                  <a:schemeClr val="tx2"/>
                </a:solidFill>
              </a:rPr>
              <a:t>+48%</a:t>
            </a:r>
          </a:p>
        </p:txBody>
      </p:sp>
      <p:sp>
        <p:nvSpPr>
          <p:cNvPr id="19" name="TextBox 18">
            <a:extLst>
              <a:ext uri="{FF2B5EF4-FFF2-40B4-BE49-F238E27FC236}">
                <a16:creationId xmlns:a16="http://schemas.microsoft.com/office/drawing/2014/main" id="{2C51DB82-82AD-614F-A0DE-DA08AA0D5144}"/>
              </a:ext>
            </a:extLst>
          </p:cNvPr>
          <p:cNvSpPr txBox="1"/>
          <p:nvPr/>
        </p:nvSpPr>
        <p:spPr>
          <a:xfrm>
            <a:off x="1962359" y="1976536"/>
            <a:ext cx="895725" cy="138499"/>
          </a:xfrm>
          <a:prstGeom prst="rect">
            <a:avLst/>
          </a:prstGeom>
          <a:noFill/>
        </p:spPr>
        <p:txBody>
          <a:bodyPr wrap="square" lIns="0" tIns="0" rIns="0" bIns="0" rtlCol="0">
            <a:spAutoFit/>
          </a:bodyPr>
          <a:lstStyle/>
          <a:p>
            <a:pPr algn="ctr"/>
            <a:r>
              <a:rPr lang="en-US" sz="900" b="1">
                <a:solidFill>
                  <a:schemeClr val="tx2"/>
                </a:solidFill>
              </a:rPr>
              <a:t>+44%</a:t>
            </a:r>
          </a:p>
        </p:txBody>
      </p:sp>
      <p:sp>
        <p:nvSpPr>
          <p:cNvPr id="20" name="TextBox 19">
            <a:extLst>
              <a:ext uri="{FF2B5EF4-FFF2-40B4-BE49-F238E27FC236}">
                <a16:creationId xmlns:a16="http://schemas.microsoft.com/office/drawing/2014/main" id="{07FECD96-79E5-AB4B-849A-D252B48E61EB}"/>
              </a:ext>
            </a:extLst>
          </p:cNvPr>
          <p:cNvSpPr txBox="1"/>
          <p:nvPr/>
        </p:nvSpPr>
        <p:spPr>
          <a:xfrm>
            <a:off x="2979722" y="1976536"/>
            <a:ext cx="985708" cy="138499"/>
          </a:xfrm>
          <a:prstGeom prst="rect">
            <a:avLst/>
          </a:prstGeom>
          <a:noFill/>
        </p:spPr>
        <p:txBody>
          <a:bodyPr wrap="square" lIns="0" tIns="0" rIns="0" bIns="0" rtlCol="0">
            <a:spAutoFit/>
          </a:bodyPr>
          <a:lstStyle/>
          <a:p>
            <a:pPr algn="ctr"/>
            <a:r>
              <a:rPr lang="en-US" sz="900" b="1">
                <a:solidFill>
                  <a:schemeClr val="tx2"/>
                </a:solidFill>
              </a:rPr>
              <a:t>+40%</a:t>
            </a:r>
          </a:p>
        </p:txBody>
      </p:sp>
      <p:pic>
        <p:nvPicPr>
          <p:cNvPr id="30" name="Picture 29">
            <a:extLst>
              <a:ext uri="{FF2B5EF4-FFF2-40B4-BE49-F238E27FC236}">
                <a16:creationId xmlns:a16="http://schemas.microsoft.com/office/drawing/2014/main" id="{8C19FF49-B8B9-2642-9E48-4AE598DE618C}"/>
              </a:ext>
            </a:extLst>
          </p:cNvPr>
          <p:cNvPicPr>
            <a:picLocks noChangeAspect="1"/>
          </p:cNvPicPr>
          <p:nvPr/>
        </p:nvPicPr>
        <p:blipFill>
          <a:blip r:embed="rId4"/>
          <a:srcRect/>
          <a:stretch/>
        </p:blipFill>
        <p:spPr>
          <a:xfrm>
            <a:off x="765030" y="3484274"/>
            <a:ext cx="3200400" cy="994640"/>
          </a:xfrm>
          <a:prstGeom prst="rect">
            <a:avLst/>
          </a:prstGeom>
        </p:spPr>
      </p:pic>
      <p:sp>
        <p:nvSpPr>
          <p:cNvPr id="31" name="TextBox 30">
            <a:extLst>
              <a:ext uri="{FF2B5EF4-FFF2-40B4-BE49-F238E27FC236}">
                <a16:creationId xmlns:a16="http://schemas.microsoft.com/office/drawing/2014/main" id="{E5777978-016F-A640-B2A4-C3BEAE0754AA}"/>
              </a:ext>
            </a:extLst>
          </p:cNvPr>
          <p:cNvSpPr txBox="1"/>
          <p:nvPr/>
        </p:nvSpPr>
        <p:spPr>
          <a:xfrm>
            <a:off x="765028" y="4274695"/>
            <a:ext cx="985709" cy="138499"/>
          </a:xfrm>
          <a:prstGeom prst="rect">
            <a:avLst/>
          </a:prstGeom>
          <a:noFill/>
        </p:spPr>
        <p:txBody>
          <a:bodyPr wrap="square" lIns="0" tIns="0" rIns="0" bIns="0" rtlCol="0">
            <a:spAutoFit/>
          </a:bodyPr>
          <a:lstStyle/>
          <a:p>
            <a:pPr algn="ctr"/>
            <a:r>
              <a:rPr lang="en-US" sz="900" b="1">
                <a:solidFill>
                  <a:schemeClr val="bg1"/>
                </a:solidFill>
                <a:latin typeface="Arial" panose="020B0604020202020204" pitchFamily="34" charset="0"/>
                <a:cs typeface="Arial" panose="020B0604020202020204" pitchFamily="34" charset="0"/>
              </a:rPr>
              <a:t>PANAMA</a:t>
            </a:r>
          </a:p>
        </p:txBody>
      </p:sp>
      <p:sp>
        <p:nvSpPr>
          <p:cNvPr id="32" name="TextBox 31">
            <a:extLst>
              <a:ext uri="{FF2B5EF4-FFF2-40B4-BE49-F238E27FC236}">
                <a16:creationId xmlns:a16="http://schemas.microsoft.com/office/drawing/2014/main" id="{9174790C-ABA8-ED4B-8D84-98096A9EC51A}"/>
              </a:ext>
            </a:extLst>
          </p:cNvPr>
          <p:cNvSpPr txBox="1"/>
          <p:nvPr/>
        </p:nvSpPr>
        <p:spPr>
          <a:xfrm>
            <a:off x="1872375" y="4274560"/>
            <a:ext cx="985709" cy="138499"/>
          </a:xfrm>
          <a:prstGeom prst="rect">
            <a:avLst/>
          </a:prstGeom>
          <a:noFill/>
        </p:spPr>
        <p:txBody>
          <a:bodyPr wrap="square" lIns="0" tIns="0" rIns="0" bIns="0" rtlCol="0">
            <a:spAutoFit/>
          </a:bodyPr>
          <a:lstStyle/>
          <a:p>
            <a:pPr algn="ctr"/>
            <a:r>
              <a:rPr lang="en-US" sz="900" b="1">
                <a:solidFill>
                  <a:schemeClr val="bg1"/>
                </a:solidFill>
                <a:latin typeface="Arial" panose="020B0604020202020204" pitchFamily="34" charset="0"/>
                <a:cs typeface="Arial" panose="020B0604020202020204" pitchFamily="34" charset="0"/>
              </a:rPr>
              <a:t>SOUTH AFRICA</a:t>
            </a:r>
          </a:p>
        </p:txBody>
      </p:sp>
      <p:sp>
        <p:nvSpPr>
          <p:cNvPr id="33" name="TextBox 32">
            <a:extLst>
              <a:ext uri="{FF2B5EF4-FFF2-40B4-BE49-F238E27FC236}">
                <a16:creationId xmlns:a16="http://schemas.microsoft.com/office/drawing/2014/main" id="{D7EB41BD-3EC5-BB42-AC8E-A62981897569}"/>
              </a:ext>
            </a:extLst>
          </p:cNvPr>
          <p:cNvSpPr txBox="1"/>
          <p:nvPr/>
        </p:nvSpPr>
        <p:spPr>
          <a:xfrm>
            <a:off x="2979722" y="4274559"/>
            <a:ext cx="985707" cy="138499"/>
          </a:xfrm>
          <a:prstGeom prst="rect">
            <a:avLst/>
          </a:prstGeom>
          <a:noFill/>
        </p:spPr>
        <p:txBody>
          <a:bodyPr wrap="square" lIns="0" tIns="0" rIns="0" bIns="0" rtlCol="0">
            <a:spAutoFit/>
          </a:bodyPr>
          <a:lstStyle/>
          <a:p>
            <a:pPr algn="ctr"/>
            <a:r>
              <a:rPr lang="en-US" sz="900" b="1">
                <a:solidFill>
                  <a:schemeClr val="bg1"/>
                </a:solidFill>
                <a:latin typeface="Arial" panose="020B0604020202020204" pitchFamily="34" charset="0"/>
                <a:cs typeface="Arial" panose="020B0604020202020204" pitchFamily="34" charset="0"/>
              </a:rPr>
              <a:t>SINGAPORE</a:t>
            </a:r>
          </a:p>
        </p:txBody>
      </p:sp>
      <p:sp>
        <p:nvSpPr>
          <p:cNvPr id="34" name="TextBox 33">
            <a:extLst>
              <a:ext uri="{FF2B5EF4-FFF2-40B4-BE49-F238E27FC236}">
                <a16:creationId xmlns:a16="http://schemas.microsoft.com/office/drawing/2014/main" id="{92A51569-DB23-3E45-A78C-786DFBFB36CA}"/>
              </a:ext>
            </a:extLst>
          </p:cNvPr>
          <p:cNvSpPr txBox="1"/>
          <p:nvPr/>
        </p:nvSpPr>
        <p:spPr>
          <a:xfrm>
            <a:off x="765027" y="3327170"/>
            <a:ext cx="985709" cy="138499"/>
          </a:xfrm>
          <a:prstGeom prst="rect">
            <a:avLst/>
          </a:prstGeom>
          <a:noFill/>
        </p:spPr>
        <p:txBody>
          <a:bodyPr wrap="square" lIns="0" tIns="0" rIns="0" bIns="0" rtlCol="0">
            <a:spAutoFit/>
          </a:bodyPr>
          <a:lstStyle/>
          <a:p>
            <a:pPr algn="ctr"/>
            <a:r>
              <a:rPr lang="en-US" sz="900" b="1">
                <a:solidFill>
                  <a:schemeClr val="accent3"/>
                </a:solidFill>
              </a:rPr>
              <a:t>-2%</a:t>
            </a:r>
          </a:p>
        </p:txBody>
      </p:sp>
      <p:sp>
        <p:nvSpPr>
          <p:cNvPr id="35" name="TextBox 34">
            <a:extLst>
              <a:ext uri="{FF2B5EF4-FFF2-40B4-BE49-F238E27FC236}">
                <a16:creationId xmlns:a16="http://schemas.microsoft.com/office/drawing/2014/main" id="{0C69ED4A-7852-E646-9CA8-D5D47AF014C5}"/>
              </a:ext>
            </a:extLst>
          </p:cNvPr>
          <p:cNvSpPr txBox="1"/>
          <p:nvPr/>
        </p:nvSpPr>
        <p:spPr>
          <a:xfrm>
            <a:off x="1962359" y="3327170"/>
            <a:ext cx="895725" cy="138499"/>
          </a:xfrm>
          <a:prstGeom prst="rect">
            <a:avLst/>
          </a:prstGeom>
          <a:noFill/>
        </p:spPr>
        <p:txBody>
          <a:bodyPr wrap="square" lIns="0" tIns="0" rIns="0" bIns="0" rtlCol="0">
            <a:spAutoFit/>
          </a:bodyPr>
          <a:lstStyle/>
          <a:p>
            <a:pPr algn="ctr"/>
            <a:r>
              <a:rPr lang="en-US" sz="900" b="1">
                <a:solidFill>
                  <a:schemeClr val="accent3"/>
                </a:solidFill>
              </a:rPr>
              <a:t>-2%</a:t>
            </a:r>
          </a:p>
        </p:txBody>
      </p:sp>
      <p:sp>
        <p:nvSpPr>
          <p:cNvPr id="36" name="TextBox 35">
            <a:extLst>
              <a:ext uri="{FF2B5EF4-FFF2-40B4-BE49-F238E27FC236}">
                <a16:creationId xmlns:a16="http://schemas.microsoft.com/office/drawing/2014/main" id="{FAD85858-2AFE-964F-B476-8019384E88EA}"/>
              </a:ext>
            </a:extLst>
          </p:cNvPr>
          <p:cNvSpPr txBox="1"/>
          <p:nvPr/>
        </p:nvSpPr>
        <p:spPr>
          <a:xfrm>
            <a:off x="2979722" y="3327170"/>
            <a:ext cx="985708" cy="138499"/>
          </a:xfrm>
          <a:prstGeom prst="rect">
            <a:avLst/>
          </a:prstGeom>
          <a:noFill/>
        </p:spPr>
        <p:txBody>
          <a:bodyPr wrap="square" lIns="0" tIns="0" rIns="0" bIns="0" rtlCol="0">
            <a:spAutoFit/>
          </a:bodyPr>
          <a:lstStyle/>
          <a:p>
            <a:pPr algn="ctr"/>
            <a:r>
              <a:rPr lang="en-US" sz="900" b="1">
                <a:solidFill>
                  <a:schemeClr val="accent3"/>
                </a:solidFill>
              </a:rPr>
              <a:t>+1%</a:t>
            </a:r>
          </a:p>
        </p:txBody>
      </p:sp>
      <p:cxnSp>
        <p:nvCxnSpPr>
          <p:cNvPr id="38" name="Straight Connector 37">
            <a:extLst>
              <a:ext uri="{FF2B5EF4-FFF2-40B4-BE49-F238E27FC236}">
                <a16:creationId xmlns:a16="http://schemas.microsoft.com/office/drawing/2014/main" id="{834A4EC9-DDE2-8E4E-A920-332CF7334C54}"/>
              </a:ext>
            </a:extLst>
          </p:cNvPr>
          <p:cNvCxnSpPr>
            <a:cxnSpLocks/>
          </p:cNvCxnSpPr>
          <p:nvPr/>
        </p:nvCxnSpPr>
        <p:spPr>
          <a:xfrm>
            <a:off x="4650661" y="1443789"/>
            <a:ext cx="0" cy="3052641"/>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41" name="Content Placeholder 2">
            <a:extLst>
              <a:ext uri="{FF2B5EF4-FFF2-40B4-BE49-F238E27FC236}">
                <a16:creationId xmlns:a16="http://schemas.microsoft.com/office/drawing/2014/main" id="{F1BA6679-54B0-3840-B733-6249EE5E1FCA}"/>
              </a:ext>
            </a:extLst>
          </p:cNvPr>
          <p:cNvSpPr txBox="1">
            <a:spLocks/>
          </p:cNvSpPr>
          <p:nvPr/>
        </p:nvSpPr>
        <p:spPr>
          <a:xfrm>
            <a:off x="5178572" y="1377527"/>
            <a:ext cx="3508228" cy="400118"/>
          </a:xfrm>
          <a:prstGeom prst="rect">
            <a:avLst/>
          </a:prstGeom>
        </p:spPr>
        <p:txBody>
          <a:bodyPr vert="horz" lIns="0" tIns="0" rIns="0" bIns="0" rtlCol="0" anchor="t">
            <a:noAutofit/>
          </a:bodyPr>
          <a:lstStyle>
            <a:lvl1pPr marL="233363" indent="-233363" algn="l" defTabSz="914400" rtl="0" eaLnBrk="1" latinLnBrk="0" hangingPunct="1">
              <a:spcBef>
                <a:spcPct val="20000"/>
              </a:spcBef>
              <a:buClr>
                <a:schemeClr val="tx1"/>
              </a:buClr>
              <a:buFont typeface="Arial" pitchFamily="34" charset="0"/>
              <a:buChar char="•"/>
              <a:tabLst/>
              <a:defRPr sz="1300" kern="1200">
                <a:solidFill>
                  <a:schemeClr val="accent4"/>
                </a:solidFill>
                <a:latin typeface="Arial" pitchFamily="34" charset="0"/>
                <a:ea typeface="+mn-ea"/>
                <a:cs typeface="Arial" pitchFamily="34" charset="0"/>
              </a:defRPr>
            </a:lvl1pPr>
            <a:lvl2pPr marL="514350" indent="-228600" algn="l" defTabSz="914400" rtl="0" eaLnBrk="1" latinLnBrk="0" hangingPunct="1">
              <a:spcBef>
                <a:spcPct val="20000"/>
              </a:spcBef>
              <a:buClr>
                <a:schemeClr val="tx1"/>
              </a:buClr>
              <a:buFont typeface="Arial" pitchFamily="34" charset="0"/>
              <a:buChar char="–"/>
              <a:tabLst/>
              <a:defRPr sz="1200" kern="1200">
                <a:solidFill>
                  <a:schemeClr val="accent4"/>
                </a:solidFill>
                <a:latin typeface="Arial" pitchFamily="34" charset="0"/>
                <a:ea typeface="+mn-ea"/>
                <a:cs typeface="Arial" pitchFamily="34" charset="0"/>
              </a:defRPr>
            </a:lvl2pPr>
            <a:lvl3pPr marL="742950" indent="-228600" algn="l" defTabSz="914400" rtl="0" eaLnBrk="1" latinLnBrk="0" hangingPunct="1">
              <a:spcBef>
                <a:spcPct val="20000"/>
              </a:spcBef>
              <a:buClr>
                <a:schemeClr val="tx1"/>
              </a:buClr>
              <a:buFont typeface="Arial" pitchFamily="34" charset="0"/>
              <a:buChar char="•"/>
              <a:tabLst/>
              <a:defRPr sz="1100" kern="1200">
                <a:solidFill>
                  <a:schemeClr val="accent4"/>
                </a:solidFill>
                <a:latin typeface="Arial" pitchFamily="34" charset="0"/>
                <a:ea typeface="+mn-ea"/>
                <a:cs typeface="Arial" pitchFamily="34" charset="0"/>
              </a:defRPr>
            </a:lvl3pPr>
            <a:lvl4pPr marL="1028700" indent="-227013" algn="l" defTabSz="914400" rtl="0" eaLnBrk="1" latinLnBrk="0" hangingPunct="1">
              <a:spcBef>
                <a:spcPct val="20000"/>
              </a:spcBef>
              <a:buClr>
                <a:schemeClr val="tx1"/>
              </a:buClr>
              <a:buFont typeface="Arial" pitchFamily="34" charset="0"/>
              <a:buChar char="–"/>
              <a:tabLst/>
              <a:defRPr sz="1000" kern="1200">
                <a:solidFill>
                  <a:schemeClr val="accent4"/>
                </a:solidFill>
                <a:latin typeface="Arial" pitchFamily="34" charset="0"/>
                <a:ea typeface="+mn-ea"/>
                <a:cs typeface="Arial" pitchFamily="34" charset="0"/>
              </a:defRPr>
            </a:lvl4pPr>
            <a:lvl5pPr marL="1257300" indent="-228600" algn="l" defTabSz="914400" rtl="0" eaLnBrk="1" latinLnBrk="0" hangingPunct="1">
              <a:spcBef>
                <a:spcPct val="20000"/>
              </a:spcBef>
              <a:buClr>
                <a:schemeClr val="tx1"/>
              </a:buClr>
              <a:buFont typeface="Arial" pitchFamily="34" charset="0"/>
              <a:buChar char="»"/>
              <a:tabLst/>
              <a:defRPr sz="900" kern="1200">
                <a:solidFill>
                  <a:schemeClr val="accent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Bef>
                <a:spcPts val="0"/>
              </a:spcBef>
              <a:buFont typeface="Arial" pitchFamily="34" charset="0"/>
              <a:buNone/>
            </a:pPr>
            <a:r>
              <a:rPr lang="en-US" b="1">
                <a:latin typeface="Arial"/>
                <a:ea typeface="Arial" panose="020B0604020202020204" pitchFamily="34" charset="0"/>
                <a:cs typeface="Arial"/>
              </a:rPr>
              <a:t>Record Hiring Intentions Globally: </a:t>
            </a:r>
            <a:br>
              <a:rPr lang="en-US" b="1">
                <a:latin typeface="Arial"/>
                <a:ea typeface="Arial" panose="020B0604020202020204" pitchFamily="34" charset="0"/>
                <a:cs typeface="Arial"/>
              </a:rPr>
            </a:br>
            <a:r>
              <a:rPr lang="en-US">
                <a:latin typeface="Arial"/>
                <a:ea typeface="Arial" panose="020B0604020202020204" pitchFamily="34" charset="0"/>
                <a:cs typeface="Arial"/>
              </a:rPr>
              <a:t>11 Markets reported their highest hiring outlook since the survey began in 1962.</a:t>
            </a:r>
            <a:endParaRPr lang="en-US">
              <a:solidFill>
                <a:srgbClr val="386097"/>
              </a:solidFill>
            </a:endParaRPr>
          </a:p>
        </p:txBody>
      </p:sp>
      <p:pic>
        <p:nvPicPr>
          <p:cNvPr id="45" name="Picture 44" descr="Map&#10;&#10;Description automatically generated">
            <a:extLst>
              <a:ext uri="{FF2B5EF4-FFF2-40B4-BE49-F238E27FC236}">
                <a16:creationId xmlns:a16="http://schemas.microsoft.com/office/drawing/2014/main" id="{B84D940D-986E-BE47-B8B7-8EB54E2A71E8}"/>
              </a:ext>
            </a:extLst>
          </p:cNvPr>
          <p:cNvPicPr>
            <a:picLocks noChangeAspect="1"/>
          </p:cNvPicPr>
          <p:nvPr/>
        </p:nvPicPr>
        <p:blipFill>
          <a:blip r:embed="rId5"/>
          <a:stretch>
            <a:fillRect/>
          </a:stretch>
        </p:blipFill>
        <p:spPr>
          <a:xfrm>
            <a:off x="4972107" y="2045785"/>
            <a:ext cx="3937000" cy="2019300"/>
          </a:xfrm>
          <a:prstGeom prst="rect">
            <a:avLst/>
          </a:prstGeom>
        </p:spPr>
      </p:pic>
      <p:sp>
        <p:nvSpPr>
          <p:cNvPr id="48" name="Rounded Rectangle 47">
            <a:extLst>
              <a:ext uri="{FF2B5EF4-FFF2-40B4-BE49-F238E27FC236}">
                <a16:creationId xmlns:a16="http://schemas.microsoft.com/office/drawing/2014/main" id="{F406B13D-72D2-574F-A741-FE7ADBFCF12D}"/>
              </a:ext>
            </a:extLst>
          </p:cNvPr>
          <p:cNvSpPr/>
          <p:nvPr/>
        </p:nvSpPr>
        <p:spPr>
          <a:xfrm rot="16200000">
            <a:off x="45897" y="3892073"/>
            <a:ext cx="994641" cy="17904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Weakest</a:t>
            </a:r>
          </a:p>
        </p:txBody>
      </p:sp>
    </p:spTree>
    <p:extLst>
      <p:ext uri="{BB962C8B-B14F-4D97-AF65-F5344CB8AC3E}">
        <p14:creationId xmlns:p14="http://schemas.microsoft.com/office/powerpoint/2010/main" val="3840813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434195C1-D68B-0949-BD73-8CEB2FCDD66B}"/>
              </a:ext>
            </a:extLst>
          </p:cNvPr>
          <p:cNvSpPr/>
          <p:nvPr/>
        </p:nvSpPr>
        <p:spPr>
          <a:xfrm>
            <a:off x="3779280" y="1530063"/>
            <a:ext cx="4907518" cy="2847204"/>
          </a:xfrm>
          <a:prstGeom prst="roundRect">
            <a:avLst>
              <a:gd name="adj" fmla="val 2988"/>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76D59B7-908E-F44A-8610-CF768DBC15C8}"/>
              </a:ext>
            </a:extLst>
          </p:cNvPr>
          <p:cNvPicPr>
            <a:picLocks noChangeAspect="1"/>
          </p:cNvPicPr>
          <p:nvPr/>
        </p:nvPicPr>
        <p:blipFill rotWithShape="1">
          <a:blip r:embed="rId3"/>
          <a:srcRect l="-2" t="8076" r="24375" b="23872"/>
          <a:stretch/>
        </p:blipFill>
        <p:spPr>
          <a:xfrm>
            <a:off x="2536892" y="1634067"/>
            <a:ext cx="6217920" cy="2743200"/>
          </a:xfrm>
          <a:prstGeom prst="rect">
            <a:avLst/>
          </a:prstGeom>
        </p:spPr>
      </p:pic>
      <p:sp>
        <p:nvSpPr>
          <p:cNvPr id="2" name="Title 1">
            <a:extLst>
              <a:ext uri="{FF2B5EF4-FFF2-40B4-BE49-F238E27FC236}">
                <a16:creationId xmlns:a16="http://schemas.microsoft.com/office/drawing/2014/main" id="{578C0B63-40AD-4871-B1E4-F40D707A1A7E}"/>
              </a:ext>
            </a:extLst>
          </p:cNvPr>
          <p:cNvSpPr>
            <a:spLocks noGrp="1"/>
          </p:cNvSpPr>
          <p:nvPr>
            <p:ph type="title"/>
          </p:nvPr>
        </p:nvSpPr>
        <p:spPr>
          <a:xfrm>
            <a:off x="457201" y="410607"/>
            <a:ext cx="8229599" cy="843658"/>
          </a:xfrm>
        </p:spPr>
        <p:txBody>
          <a:bodyPr/>
          <a:lstStyle/>
          <a:p>
            <a:r>
              <a:rPr lang="en-US" b="1" dirty="0">
                <a:latin typeface="Arial"/>
                <a:cs typeface="Arial"/>
              </a:rPr>
              <a:t>EMEA</a:t>
            </a:r>
            <a:r>
              <a:rPr lang="en-US" dirty="0">
                <a:latin typeface="Arial"/>
                <a:cs typeface="Arial"/>
              </a:rPr>
              <a:t> Employers (Europe, Middle East, Africa) report their strongest quarter since the pandemic began, with positive hiring intentions in 25 of 26 countries</a:t>
            </a:r>
            <a:endParaRPr lang="en-US" dirty="0"/>
          </a:p>
        </p:txBody>
      </p:sp>
      <p:sp>
        <p:nvSpPr>
          <p:cNvPr id="3" name="Rounded Rectangle 2">
            <a:extLst>
              <a:ext uri="{FF2B5EF4-FFF2-40B4-BE49-F238E27FC236}">
                <a16:creationId xmlns:a16="http://schemas.microsoft.com/office/drawing/2014/main" id="{B0B09CBF-55AE-F04B-A445-D635C52F0079}"/>
              </a:ext>
            </a:extLst>
          </p:cNvPr>
          <p:cNvSpPr/>
          <p:nvPr/>
        </p:nvSpPr>
        <p:spPr>
          <a:xfrm>
            <a:off x="457201" y="1452282"/>
            <a:ext cx="2521125" cy="3496235"/>
          </a:xfrm>
          <a:prstGeom prst="roundRect">
            <a:avLst>
              <a:gd name="adj" fmla="val 2947"/>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1300" b="1" dirty="0">
                <a:solidFill>
                  <a:schemeClr val="accent4"/>
                </a:solidFill>
                <a:cs typeface="Arial"/>
              </a:rPr>
              <a:t>Hiring intentions improve in all 26 countries when compared with Q4 2020 and improve in 20 when compared to Q3 2021.</a:t>
            </a:r>
            <a:endParaRPr lang="en-US" dirty="0">
              <a:solidFill>
                <a:schemeClr val="accent4"/>
              </a:solidFill>
              <a:cs typeface="Arial" panose="020B0604020202020204"/>
            </a:endParaRPr>
          </a:p>
          <a:p>
            <a:pPr marL="285750" indent="-285750">
              <a:buFont typeface="Arial" panose="020B0604020202020204" pitchFamily="34" charset="0"/>
              <a:buChar char="•"/>
            </a:pPr>
            <a:endParaRPr lang="en-US" sz="1300" dirty="0">
              <a:solidFill>
                <a:schemeClr val="accent4"/>
              </a:solidFill>
              <a:cs typeface="Arial"/>
            </a:endParaRPr>
          </a:p>
          <a:p>
            <a:pPr marL="285750" indent="-285750">
              <a:buFont typeface="Arial" panose="020B0604020202020204" pitchFamily="34" charset="0"/>
              <a:buChar char="•"/>
            </a:pPr>
            <a:r>
              <a:rPr lang="en-US" sz="1300" dirty="0">
                <a:solidFill>
                  <a:schemeClr val="accent4"/>
                </a:solidFill>
                <a:cs typeface="Arial"/>
              </a:rPr>
              <a:t>Employers in all seven  industry sectors in </a:t>
            </a:r>
            <a:r>
              <a:rPr lang="en-US" sz="1300" b="1" dirty="0">
                <a:solidFill>
                  <a:schemeClr val="accent4"/>
                </a:solidFill>
                <a:cs typeface="Arial"/>
              </a:rPr>
              <a:t>France (+37%)</a:t>
            </a:r>
            <a:r>
              <a:rPr lang="en-US" sz="1300" dirty="0">
                <a:solidFill>
                  <a:schemeClr val="accent4"/>
                </a:solidFill>
                <a:cs typeface="Arial"/>
              </a:rPr>
              <a:t> report their strongest hiring intentions since the survey began 18 years ago. </a:t>
            </a:r>
          </a:p>
          <a:p>
            <a:pPr marL="285750" indent="-285750">
              <a:buFont typeface="Arial" panose="020B0604020202020204" pitchFamily="34" charset="0"/>
              <a:buChar char="•"/>
            </a:pPr>
            <a:r>
              <a:rPr lang="en-US" sz="1300" dirty="0">
                <a:solidFill>
                  <a:schemeClr val="accent4"/>
                </a:solidFill>
                <a:cs typeface="Arial"/>
              </a:rPr>
              <a:t>In all seven </a:t>
            </a:r>
            <a:r>
              <a:rPr lang="en-US" sz="1300" b="1" dirty="0">
                <a:solidFill>
                  <a:schemeClr val="accent4"/>
                </a:solidFill>
                <a:cs typeface="Arial"/>
              </a:rPr>
              <a:t>UK</a:t>
            </a:r>
            <a:r>
              <a:rPr lang="en-US" sz="1300" dirty="0">
                <a:solidFill>
                  <a:schemeClr val="accent4"/>
                </a:solidFill>
                <a:cs typeface="Arial"/>
              </a:rPr>
              <a:t> (+32%) industry sectors, employers report their strongest hiring intentions since 2008.</a:t>
            </a:r>
          </a:p>
          <a:p>
            <a:pPr marL="285750" indent="-285750">
              <a:buFont typeface="Arial" panose="020B0604020202020204" pitchFamily="34" charset="0"/>
              <a:buChar char="•"/>
            </a:pPr>
            <a:r>
              <a:rPr lang="en-US" sz="1300" dirty="0">
                <a:solidFill>
                  <a:schemeClr val="accent4"/>
                </a:solidFill>
                <a:cs typeface="Arial"/>
              </a:rPr>
              <a:t>Optimism in </a:t>
            </a:r>
            <a:r>
              <a:rPr lang="en-US" sz="1300" b="1" dirty="0">
                <a:solidFill>
                  <a:schemeClr val="accent4"/>
                </a:solidFill>
                <a:cs typeface="Arial"/>
              </a:rPr>
              <a:t>Germany</a:t>
            </a:r>
            <a:r>
              <a:rPr lang="en-US" sz="1300" dirty="0">
                <a:solidFill>
                  <a:schemeClr val="accent4"/>
                </a:solidFill>
                <a:cs typeface="Arial"/>
              </a:rPr>
              <a:t> (+28%) and </a:t>
            </a:r>
            <a:r>
              <a:rPr lang="en-US" sz="1300" b="1" dirty="0">
                <a:solidFill>
                  <a:schemeClr val="accent4"/>
                </a:solidFill>
                <a:cs typeface="Arial"/>
              </a:rPr>
              <a:t>Italy </a:t>
            </a:r>
            <a:r>
              <a:rPr lang="en-US" sz="1300" dirty="0">
                <a:solidFill>
                  <a:schemeClr val="accent4"/>
                </a:solidFill>
                <a:cs typeface="Arial"/>
              </a:rPr>
              <a:t>(+28%).</a:t>
            </a:r>
            <a:endParaRPr lang="en-US" dirty="0">
              <a:solidFill>
                <a:schemeClr val="accent4"/>
              </a:solidFill>
            </a:endParaRPr>
          </a:p>
        </p:txBody>
      </p:sp>
      <p:sp>
        <p:nvSpPr>
          <p:cNvPr id="28" name="Rounded Rectangle 27">
            <a:extLst>
              <a:ext uri="{FF2B5EF4-FFF2-40B4-BE49-F238E27FC236}">
                <a16:creationId xmlns:a16="http://schemas.microsoft.com/office/drawing/2014/main" id="{16F94D31-400C-EC4A-A2D7-B307C97CAE84}"/>
              </a:ext>
            </a:extLst>
          </p:cNvPr>
          <p:cNvSpPr/>
          <p:nvPr/>
        </p:nvSpPr>
        <p:spPr>
          <a:xfrm>
            <a:off x="3779280" y="1530063"/>
            <a:ext cx="2421466" cy="552873"/>
          </a:xfrm>
          <a:prstGeom prst="roundRect">
            <a:avLst>
              <a:gd name="adj" fmla="val 103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cs typeface="Arial"/>
              </a:rPr>
              <a:t>STRONGEST HIRING INTENTIONS:</a:t>
            </a:r>
            <a:br>
              <a:rPr lang="en-GB" sz="900" b="1">
                <a:cs typeface="Arial"/>
              </a:rPr>
            </a:br>
            <a:r>
              <a:rPr lang="en-GB" sz="900">
                <a:cs typeface="Arial"/>
              </a:rPr>
              <a:t>Netherlands (+40%), France (+37%) and Ireland (+34)</a:t>
            </a:r>
            <a:endParaRPr lang="en-US" sz="900">
              <a:cs typeface="Arial"/>
            </a:endParaRPr>
          </a:p>
        </p:txBody>
      </p:sp>
      <p:sp>
        <p:nvSpPr>
          <p:cNvPr id="29" name="Rounded Rectangle 28">
            <a:extLst>
              <a:ext uri="{FF2B5EF4-FFF2-40B4-BE49-F238E27FC236}">
                <a16:creationId xmlns:a16="http://schemas.microsoft.com/office/drawing/2014/main" id="{740868B5-2F97-E74B-BC19-FC1DEB5890C3}"/>
              </a:ext>
            </a:extLst>
          </p:cNvPr>
          <p:cNvSpPr/>
          <p:nvPr/>
        </p:nvSpPr>
        <p:spPr>
          <a:xfrm>
            <a:off x="6265332" y="1530063"/>
            <a:ext cx="2421466" cy="552873"/>
          </a:xfrm>
          <a:prstGeom prst="roundRect">
            <a:avLst>
              <a:gd name="adj" fmla="val 1031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cs typeface="Arial"/>
              </a:rPr>
              <a:t>WEAKEST HIRING INTENTIONS:</a:t>
            </a:r>
          </a:p>
          <a:p>
            <a:pPr algn="ctr"/>
            <a:r>
              <a:rPr lang="en-GB" sz="900">
                <a:cs typeface="Arial"/>
              </a:rPr>
              <a:t>South Africa (-2%), Croatia (+2%) </a:t>
            </a:r>
            <a:br>
              <a:rPr lang="en-GB" sz="900">
                <a:cs typeface="Arial"/>
              </a:rPr>
            </a:br>
            <a:r>
              <a:rPr lang="en-GB" sz="900">
                <a:cs typeface="Arial"/>
              </a:rPr>
              <a:t>and Switzerland (+8%)</a:t>
            </a:r>
            <a:endParaRPr lang="en-US" sz="900">
              <a:cs typeface="Arial"/>
            </a:endParaRPr>
          </a:p>
        </p:txBody>
      </p:sp>
      <p:cxnSp>
        <p:nvCxnSpPr>
          <p:cNvPr id="37" name="Straight Connector 36">
            <a:extLst>
              <a:ext uri="{FF2B5EF4-FFF2-40B4-BE49-F238E27FC236}">
                <a16:creationId xmlns:a16="http://schemas.microsoft.com/office/drawing/2014/main" id="{E1E75C56-2C84-1B4B-AA4C-43041C756B72}"/>
              </a:ext>
            </a:extLst>
          </p:cNvPr>
          <p:cNvCxnSpPr>
            <a:cxnSpLocks/>
          </p:cNvCxnSpPr>
          <p:nvPr/>
        </p:nvCxnSpPr>
        <p:spPr>
          <a:xfrm>
            <a:off x="3334294" y="1573608"/>
            <a:ext cx="0" cy="2762537"/>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5B6B5EA-71D4-FF49-87D3-D3A629D13A4C}"/>
              </a:ext>
            </a:extLst>
          </p:cNvPr>
          <p:cNvSpPr/>
          <p:nvPr/>
        </p:nvSpPr>
        <p:spPr>
          <a:xfrm>
            <a:off x="7623358" y="2316260"/>
            <a:ext cx="825661" cy="825661"/>
          </a:xfrm>
          <a:prstGeom prst="rect">
            <a:avLst/>
          </a:prstGeom>
          <a:solidFill>
            <a:schemeClr val="bg1">
              <a:alpha val="50000"/>
            </a:schemeClr>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11480C5-6560-0F42-8165-2067C2A301A6}"/>
              </a:ext>
            </a:extLst>
          </p:cNvPr>
          <p:cNvPicPr>
            <a:picLocks noChangeAspect="1"/>
          </p:cNvPicPr>
          <p:nvPr/>
        </p:nvPicPr>
        <p:blipFill>
          <a:blip r:embed="rId4"/>
          <a:stretch>
            <a:fillRect/>
          </a:stretch>
        </p:blipFill>
        <p:spPr>
          <a:xfrm>
            <a:off x="7780200" y="2571750"/>
            <a:ext cx="460622" cy="429914"/>
          </a:xfrm>
          <a:prstGeom prst="rect">
            <a:avLst/>
          </a:prstGeom>
        </p:spPr>
      </p:pic>
      <p:sp>
        <p:nvSpPr>
          <p:cNvPr id="15" name="Rounded Rectangle 14">
            <a:extLst>
              <a:ext uri="{FF2B5EF4-FFF2-40B4-BE49-F238E27FC236}">
                <a16:creationId xmlns:a16="http://schemas.microsoft.com/office/drawing/2014/main" id="{27B74FEF-65F0-324A-8E4C-9C5235965B1C}"/>
              </a:ext>
            </a:extLst>
          </p:cNvPr>
          <p:cNvSpPr/>
          <p:nvPr/>
        </p:nvSpPr>
        <p:spPr>
          <a:xfrm>
            <a:off x="7623358" y="2353933"/>
            <a:ext cx="825661" cy="1736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accent4">
                    <a:alpha val="75000"/>
                  </a:schemeClr>
                </a:solidFill>
              </a:rPr>
              <a:t>(South Africa)</a:t>
            </a:r>
          </a:p>
        </p:txBody>
      </p:sp>
    </p:spTree>
    <p:extLst>
      <p:ext uri="{BB962C8B-B14F-4D97-AF65-F5344CB8AC3E}">
        <p14:creationId xmlns:p14="http://schemas.microsoft.com/office/powerpoint/2010/main" val="2074265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D7A4F11-560F-DB45-BDF3-4FBB37B8413C}"/>
              </a:ext>
            </a:extLst>
          </p:cNvPr>
          <p:cNvPicPr>
            <a:picLocks noChangeAspect="1"/>
          </p:cNvPicPr>
          <p:nvPr/>
        </p:nvPicPr>
        <p:blipFill>
          <a:blip r:embed="rId3"/>
          <a:srcRect/>
          <a:stretch/>
        </p:blipFill>
        <p:spPr>
          <a:xfrm>
            <a:off x="166" y="3298"/>
            <a:ext cx="9143833" cy="4724314"/>
          </a:xfrm>
          <a:prstGeom prst="rect">
            <a:avLst/>
          </a:prstGeom>
        </p:spPr>
      </p:pic>
      <p:sp>
        <p:nvSpPr>
          <p:cNvPr id="7" name="Round Same Side Corner Rectangle 6">
            <a:extLst>
              <a:ext uri="{FF2B5EF4-FFF2-40B4-BE49-F238E27FC236}">
                <a16:creationId xmlns:a16="http://schemas.microsoft.com/office/drawing/2014/main" id="{3934154D-8294-BF48-AB99-97C30091A156}"/>
              </a:ext>
            </a:extLst>
          </p:cNvPr>
          <p:cNvSpPr/>
          <p:nvPr/>
        </p:nvSpPr>
        <p:spPr>
          <a:xfrm rot="5400000">
            <a:off x="3477082" y="-3061192"/>
            <a:ext cx="1641204" cy="8595365"/>
          </a:xfrm>
          <a:prstGeom prst="round2SameRect">
            <a:avLst>
              <a:gd name="adj1" fmla="val 6881"/>
              <a:gd name="adj2" fmla="val 0"/>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05870E1-840E-844E-97B6-87E0A545A61A}"/>
              </a:ext>
            </a:extLst>
          </p:cNvPr>
          <p:cNvSpPr/>
          <p:nvPr/>
        </p:nvSpPr>
        <p:spPr>
          <a:xfrm>
            <a:off x="5890843" y="770709"/>
            <a:ext cx="2363365" cy="9446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fontAlgn="base">
              <a:lnSpc>
                <a:spcPct val="100000"/>
              </a:lnSpc>
            </a:pPr>
            <a:r>
              <a:rPr lang="en-US" sz="1300" b="1" dirty="0">
                <a:solidFill>
                  <a:schemeClr val="accent4"/>
                </a:solidFill>
              </a:rPr>
              <a:t>77% of employers in Belgium cannot find the skills that they need. </a:t>
            </a:r>
            <a:r>
              <a:rPr lang="en-US" sz="1300" dirty="0">
                <a:solidFill>
                  <a:schemeClr val="accent4"/>
                </a:solidFill>
              </a:rPr>
              <a:t>This figure is a </a:t>
            </a:r>
            <a:br>
              <a:rPr lang="en-US" sz="1300" dirty="0">
                <a:solidFill>
                  <a:schemeClr val="accent4"/>
                </a:solidFill>
              </a:rPr>
            </a:br>
            <a:r>
              <a:rPr lang="en-US" sz="1300" dirty="0">
                <a:solidFill>
                  <a:schemeClr val="accent4"/>
                </a:solidFill>
              </a:rPr>
              <a:t>15-year-high, now running for </a:t>
            </a:r>
            <a:br>
              <a:rPr lang="en-US" sz="1300" dirty="0">
                <a:solidFill>
                  <a:schemeClr val="accent4"/>
                </a:solidFill>
              </a:rPr>
            </a:br>
            <a:r>
              <a:rPr lang="en-US" sz="1300" dirty="0">
                <a:solidFill>
                  <a:schemeClr val="accent4"/>
                </a:solidFill>
              </a:rPr>
              <a:t>2 consecutive quarters.</a:t>
            </a:r>
          </a:p>
        </p:txBody>
      </p:sp>
      <p:sp>
        <p:nvSpPr>
          <p:cNvPr id="13" name="Round Single Corner Rectangle 12">
            <a:extLst>
              <a:ext uri="{FF2B5EF4-FFF2-40B4-BE49-F238E27FC236}">
                <a16:creationId xmlns:a16="http://schemas.microsoft.com/office/drawing/2014/main" id="{6CF0ED24-B7AC-644B-8AF1-677876CF78D2}"/>
              </a:ext>
            </a:extLst>
          </p:cNvPr>
          <p:cNvSpPr/>
          <p:nvPr/>
        </p:nvSpPr>
        <p:spPr>
          <a:xfrm rot="5400000">
            <a:off x="866" y="415888"/>
            <a:ext cx="504809" cy="504809"/>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05688D04-21F3-EB40-9FFE-C1EADAC096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825" y="507847"/>
            <a:ext cx="320889" cy="320889"/>
          </a:xfrm>
          <a:prstGeom prst="rect">
            <a:avLst/>
          </a:prstGeom>
        </p:spPr>
      </p:pic>
      <p:sp>
        <p:nvSpPr>
          <p:cNvPr id="2" name="Title 1">
            <a:extLst>
              <a:ext uri="{FF2B5EF4-FFF2-40B4-BE49-F238E27FC236}">
                <a16:creationId xmlns:a16="http://schemas.microsoft.com/office/drawing/2014/main" id="{E9ADAEBD-F12C-5841-84D0-58DE0B85A193}"/>
              </a:ext>
            </a:extLst>
          </p:cNvPr>
          <p:cNvSpPr>
            <a:spLocks noGrp="1"/>
          </p:cNvSpPr>
          <p:nvPr>
            <p:ph type="title"/>
          </p:nvPr>
        </p:nvSpPr>
        <p:spPr>
          <a:xfrm>
            <a:off x="665611" y="715416"/>
            <a:ext cx="3884910" cy="1042147"/>
          </a:xfrm>
        </p:spPr>
        <p:txBody>
          <a:bodyPr/>
          <a:lstStyle/>
          <a:p>
            <a:r>
              <a:rPr lang="en-US" dirty="0"/>
              <a:t>TALENT SHORTAGES </a:t>
            </a:r>
            <a:br>
              <a:rPr lang="en-US" dirty="0"/>
            </a:br>
            <a:r>
              <a:rPr lang="en-US" dirty="0"/>
              <a:t>IN BELGIUM REMAIN AT RECORD LEVEL</a:t>
            </a:r>
            <a:r>
              <a:rPr lang="en-BE" dirty="0"/>
              <a:t> </a:t>
            </a:r>
            <a:endParaRPr lang="en-US" dirty="0"/>
          </a:p>
        </p:txBody>
      </p:sp>
      <p:cxnSp>
        <p:nvCxnSpPr>
          <p:cNvPr id="8" name="Straight Connector 7">
            <a:extLst>
              <a:ext uri="{FF2B5EF4-FFF2-40B4-BE49-F238E27FC236}">
                <a16:creationId xmlns:a16="http://schemas.microsoft.com/office/drawing/2014/main" id="{D1C647B9-EED5-9B4E-A082-D1D7799B0A45}"/>
              </a:ext>
            </a:extLst>
          </p:cNvPr>
          <p:cNvCxnSpPr>
            <a:cxnSpLocks/>
          </p:cNvCxnSpPr>
          <p:nvPr/>
        </p:nvCxnSpPr>
        <p:spPr>
          <a:xfrm flipV="1">
            <a:off x="4424934" y="770709"/>
            <a:ext cx="0" cy="9446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7" name="Chart 16">
            <a:extLst>
              <a:ext uri="{FF2B5EF4-FFF2-40B4-BE49-F238E27FC236}">
                <a16:creationId xmlns:a16="http://schemas.microsoft.com/office/drawing/2014/main" id="{425CF736-F00A-6643-9949-76A2256964D8}"/>
              </a:ext>
            </a:extLst>
          </p:cNvPr>
          <p:cNvGraphicFramePr/>
          <p:nvPr>
            <p:extLst>
              <p:ext uri="{D42A27DB-BD31-4B8C-83A1-F6EECF244321}">
                <p14:modId xmlns:p14="http://schemas.microsoft.com/office/powerpoint/2010/main" val="2804112248"/>
              </p:ext>
            </p:extLst>
          </p:nvPr>
        </p:nvGraphicFramePr>
        <p:xfrm>
          <a:off x="4494884" y="548139"/>
          <a:ext cx="1393108" cy="1389824"/>
        </p:xfrm>
        <a:graphic>
          <a:graphicData uri="http://schemas.openxmlformats.org/drawingml/2006/chart">
            <c:chart xmlns:c="http://schemas.openxmlformats.org/drawingml/2006/chart" xmlns:r="http://schemas.openxmlformats.org/officeDocument/2006/relationships" r:id="rId6"/>
          </a:graphicData>
        </a:graphic>
      </p:graphicFrame>
      <p:sp>
        <p:nvSpPr>
          <p:cNvPr id="18" name="Oval 17">
            <a:extLst>
              <a:ext uri="{FF2B5EF4-FFF2-40B4-BE49-F238E27FC236}">
                <a16:creationId xmlns:a16="http://schemas.microsoft.com/office/drawing/2014/main" id="{83E9A829-CBE5-4B45-B63F-5CD0E0E41D2C}"/>
              </a:ext>
            </a:extLst>
          </p:cNvPr>
          <p:cNvSpPr/>
          <p:nvPr/>
        </p:nvSpPr>
        <p:spPr>
          <a:xfrm>
            <a:off x="4819094" y="864145"/>
            <a:ext cx="744687" cy="744687"/>
          </a:xfrm>
          <a:prstGeom prst="ellipse">
            <a:avLst/>
          </a:prstGeom>
          <a:solidFill>
            <a:schemeClr val="bg1"/>
          </a:solidFill>
          <a:ln>
            <a:noFill/>
          </a:ln>
          <a:effectLst>
            <a:outerShdw blurRad="50800" dist="38100" dir="2700000" algn="tl" rotWithShape="0">
              <a:prstClr val="black">
                <a:alpha val="15477"/>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72A9C5C-6550-BD49-B1E2-3F3DAA90395C}"/>
              </a:ext>
            </a:extLst>
          </p:cNvPr>
          <p:cNvPicPr>
            <a:picLocks noChangeAspect="1"/>
          </p:cNvPicPr>
          <p:nvPr/>
        </p:nvPicPr>
        <p:blipFill>
          <a:blip r:embed="rId7"/>
          <a:srcRect/>
          <a:stretch/>
        </p:blipFill>
        <p:spPr>
          <a:xfrm rot="3337492">
            <a:off x="4926720" y="1020931"/>
            <a:ext cx="514181" cy="456129"/>
          </a:xfrm>
          <a:prstGeom prst="rect">
            <a:avLst/>
          </a:prstGeom>
        </p:spPr>
      </p:pic>
    </p:spTree>
    <p:extLst>
      <p:ext uri="{BB962C8B-B14F-4D97-AF65-F5344CB8AC3E}">
        <p14:creationId xmlns:p14="http://schemas.microsoft.com/office/powerpoint/2010/main" val="3596284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B6E487-6B7C-4F0B-8CE9-95BCD37129DF}"/>
              </a:ext>
            </a:extLst>
          </p:cNvPr>
          <p:cNvSpPr txBox="1"/>
          <p:nvPr/>
        </p:nvSpPr>
        <p:spPr>
          <a:xfrm>
            <a:off x="2425554" y="2939964"/>
            <a:ext cx="4331368" cy="369332"/>
          </a:xfrm>
          <a:prstGeom prst="rect">
            <a:avLst/>
          </a:prstGeom>
          <a:noFill/>
        </p:spPr>
        <p:txBody>
          <a:bodyPr wrap="square">
            <a:spAutoFit/>
          </a:bodyPr>
          <a:lstStyle/>
          <a:p>
            <a:r>
              <a:rPr lang="en-US" b="0" i="0">
                <a:solidFill>
                  <a:srgbClr val="000000"/>
                </a:solidFill>
                <a:effectLst/>
                <a:latin typeface="Arial" panose="020B0604020202020204" pitchFamily="34" charset="0"/>
              </a:rPr>
              <a:t> </a:t>
            </a:r>
            <a:endParaRPr lang="en-US"/>
          </a:p>
        </p:txBody>
      </p:sp>
      <p:sp>
        <p:nvSpPr>
          <p:cNvPr id="9" name="TextBox 8">
            <a:extLst>
              <a:ext uri="{FF2B5EF4-FFF2-40B4-BE49-F238E27FC236}">
                <a16:creationId xmlns:a16="http://schemas.microsoft.com/office/drawing/2014/main" id="{CD44BDB3-BE76-47C5-B576-808DC1E1D57E}"/>
              </a:ext>
            </a:extLst>
          </p:cNvPr>
          <p:cNvSpPr txBox="1"/>
          <p:nvPr/>
        </p:nvSpPr>
        <p:spPr>
          <a:xfrm>
            <a:off x="2425554" y="2939964"/>
            <a:ext cx="4331368" cy="369332"/>
          </a:xfrm>
          <a:prstGeom prst="rect">
            <a:avLst/>
          </a:prstGeom>
          <a:noFill/>
        </p:spPr>
        <p:txBody>
          <a:bodyPr wrap="square">
            <a:spAutoFit/>
          </a:bodyPr>
          <a:lstStyle/>
          <a:p>
            <a:r>
              <a:rPr lang="en-US" b="0" i="0">
                <a:solidFill>
                  <a:srgbClr val="000000"/>
                </a:solidFill>
                <a:effectLst/>
                <a:latin typeface="Arial" panose="020B0604020202020204" pitchFamily="34" charset="0"/>
              </a:rPr>
              <a:t> </a:t>
            </a:r>
            <a:endParaRPr lang="en-US"/>
          </a:p>
        </p:txBody>
      </p:sp>
      <p:sp>
        <p:nvSpPr>
          <p:cNvPr id="11" name="Rectangle 10">
            <a:extLst>
              <a:ext uri="{FF2B5EF4-FFF2-40B4-BE49-F238E27FC236}">
                <a16:creationId xmlns:a16="http://schemas.microsoft.com/office/drawing/2014/main" id="{71CE2CB6-D7A8-4785-A7FD-FEC9B395D008}"/>
              </a:ext>
            </a:extLst>
          </p:cNvPr>
          <p:cNvSpPr/>
          <p:nvPr/>
        </p:nvSpPr>
        <p:spPr>
          <a:xfrm>
            <a:off x="1" y="80032"/>
            <a:ext cx="9143999" cy="50798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4">
            <a:extLst>
              <a:ext uri="{FF2B5EF4-FFF2-40B4-BE49-F238E27FC236}">
                <a16:creationId xmlns:a16="http://schemas.microsoft.com/office/drawing/2014/main" id="{B680A3AA-2E94-4109-908D-8A110EC87A33}"/>
              </a:ext>
            </a:extLst>
          </p:cNvPr>
          <p:cNvSpPr/>
          <p:nvPr/>
        </p:nvSpPr>
        <p:spPr>
          <a:xfrm>
            <a:off x="596349" y="2428098"/>
            <a:ext cx="7915523" cy="2415695"/>
          </a:xfrm>
          <a:prstGeom prst="roundRect">
            <a:avLst>
              <a:gd name="adj" fmla="val 5525"/>
            </a:avLst>
          </a:prstGeom>
          <a:solidFill>
            <a:schemeClr val="bg1">
              <a:alpha val="847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hart 12">
            <a:extLst>
              <a:ext uri="{FF2B5EF4-FFF2-40B4-BE49-F238E27FC236}">
                <a16:creationId xmlns:a16="http://schemas.microsoft.com/office/drawing/2014/main" id="{536F2A63-9393-4341-B809-E685B76D41F8}"/>
              </a:ext>
            </a:extLst>
          </p:cNvPr>
          <p:cNvGraphicFramePr/>
          <p:nvPr>
            <p:extLst>
              <p:ext uri="{D42A27DB-BD31-4B8C-83A1-F6EECF244321}">
                <p14:modId xmlns:p14="http://schemas.microsoft.com/office/powerpoint/2010/main" val="1742477061"/>
              </p:ext>
            </p:extLst>
          </p:nvPr>
        </p:nvGraphicFramePr>
        <p:xfrm>
          <a:off x="47229" y="2445354"/>
          <a:ext cx="8875211" cy="240187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C5233030-89A7-4FB7-8773-1DA59FED8347}"/>
              </a:ext>
            </a:extLst>
          </p:cNvPr>
          <p:cNvSpPr txBox="1"/>
          <p:nvPr/>
        </p:nvSpPr>
        <p:spPr>
          <a:xfrm>
            <a:off x="795460" y="3795406"/>
            <a:ext cx="572714" cy="246221"/>
          </a:xfrm>
          <a:prstGeom prst="rect">
            <a:avLst/>
          </a:prstGeom>
          <a:noFill/>
        </p:spPr>
        <p:txBody>
          <a:bodyPr wrap="square" lIns="0" tIns="0" rIns="0" bIns="0" rtlCol="0" anchor="ctr" anchorCtr="0">
            <a:spAutoFit/>
          </a:bodyPr>
          <a:lstStyle/>
          <a:p>
            <a:pPr algn="ctr"/>
            <a:r>
              <a:rPr lang="en-US" sz="1600" b="1" dirty="0"/>
              <a:t>27%</a:t>
            </a:r>
          </a:p>
        </p:txBody>
      </p:sp>
      <p:sp>
        <p:nvSpPr>
          <p:cNvPr id="15" name="TextBox 14">
            <a:extLst>
              <a:ext uri="{FF2B5EF4-FFF2-40B4-BE49-F238E27FC236}">
                <a16:creationId xmlns:a16="http://schemas.microsoft.com/office/drawing/2014/main" id="{9A64EB52-830C-4637-A0B0-9BB666891A6A}"/>
              </a:ext>
            </a:extLst>
          </p:cNvPr>
          <p:cNvSpPr txBox="1"/>
          <p:nvPr/>
        </p:nvSpPr>
        <p:spPr>
          <a:xfrm>
            <a:off x="7554451" y="2789470"/>
            <a:ext cx="812166" cy="369332"/>
          </a:xfrm>
          <a:prstGeom prst="rect">
            <a:avLst/>
          </a:prstGeom>
          <a:noFill/>
        </p:spPr>
        <p:txBody>
          <a:bodyPr wrap="square" lIns="0" tIns="0" rIns="0" bIns="0" rtlCol="0" anchor="ctr" anchorCtr="0">
            <a:spAutoFit/>
          </a:bodyPr>
          <a:lstStyle/>
          <a:p>
            <a:pPr algn="ctr"/>
            <a:r>
              <a:rPr lang="en-US" sz="2400" b="1" dirty="0"/>
              <a:t>77%</a:t>
            </a:r>
          </a:p>
        </p:txBody>
      </p:sp>
      <p:sp>
        <p:nvSpPr>
          <p:cNvPr id="16" name="TextBox 15">
            <a:extLst>
              <a:ext uri="{FF2B5EF4-FFF2-40B4-BE49-F238E27FC236}">
                <a16:creationId xmlns:a16="http://schemas.microsoft.com/office/drawing/2014/main" id="{CFF0A230-583D-47D9-8940-AB7421D906CF}"/>
              </a:ext>
            </a:extLst>
          </p:cNvPr>
          <p:cNvSpPr txBox="1"/>
          <p:nvPr/>
        </p:nvSpPr>
        <p:spPr>
          <a:xfrm>
            <a:off x="797389" y="4569473"/>
            <a:ext cx="572714" cy="184666"/>
          </a:xfrm>
          <a:prstGeom prst="rect">
            <a:avLst/>
          </a:prstGeom>
          <a:noFill/>
        </p:spPr>
        <p:txBody>
          <a:bodyPr wrap="square" lIns="0" tIns="0" rIns="0" bIns="0" rtlCol="0">
            <a:spAutoFit/>
          </a:bodyPr>
          <a:lstStyle/>
          <a:p>
            <a:pPr algn="ctr"/>
            <a:r>
              <a:rPr lang="en-US" sz="1200" dirty="0">
                <a:solidFill>
                  <a:schemeClr val="accent4"/>
                </a:solidFill>
              </a:rPr>
              <a:t>2010</a:t>
            </a:r>
          </a:p>
        </p:txBody>
      </p:sp>
      <p:sp>
        <p:nvSpPr>
          <p:cNvPr id="17" name="TextBox 16">
            <a:extLst>
              <a:ext uri="{FF2B5EF4-FFF2-40B4-BE49-F238E27FC236}">
                <a16:creationId xmlns:a16="http://schemas.microsoft.com/office/drawing/2014/main" id="{7E074B1E-B493-4530-8C55-0626714AE17F}"/>
              </a:ext>
            </a:extLst>
          </p:cNvPr>
          <p:cNvSpPr txBox="1"/>
          <p:nvPr/>
        </p:nvSpPr>
        <p:spPr>
          <a:xfrm>
            <a:off x="1490738" y="3637204"/>
            <a:ext cx="572714" cy="246221"/>
          </a:xfrm>
          <a:prstGeom prst="rect">
            <a:avLst/>
          </a:prstGeom>
          <a:noFill/>
        </p:spPr>
        <p:txBody>
          <a:bodyPr wrap="square" lIns="0" tIns="0" rIns="0" bIns="0" rtlCol="0" anchor="ctr" anchorCtr="0">
            <a:spAutoFit/>
          </a:bodyPr>
          <a:lstStyle/>
          <a:p>
            <a:pPr algn="ctr"/>
            <a:r>
              <a:rPr lang="en-US" sz="1600" b="1" dirty="0"/>
              <a:t>36%</a:t>
            </a:r>
          </a:p>
        </p:txBody>
      </p:sp>
      <p:sp>
        <p:nvSpPr>
          <p:cNvPr id="18" name="TextBox 17">
            <a:extLst>
              <a:ext uri="{FF2B5EF4-FFF2-40B4-BE49-F238E27FC236}">
                <a16:creationId xmlns:a16="http://schemas.microsoft.com/office/drawing/2014/main" id="{0D99B56A-16D5-40D9-B43E-D3162D8CB1D1}"/>
              </a:ext>
            </a:extLst>
          </p:cNvPr>
          <p:cNvSpPr txBox="1"/>
          <p:nvPr/>
        </p:nvSpPr>
        <p:spPr>
          <a:xfrm>
            <a:off x="1488038" y="4569473"/>
            <a:ext cx="572714" cy="184666"/>
          </a:xfrm>
          <a:prstGeom prst="rect">
            <a:avLst/>
          </a:prstGeom>
          <a:noFill/>
        </p:spPr>
        <p:txBody>
          <a:bodyPr wrap="square" lIns="0" tIns="0" rIns="0" bIns="0" rtlCol="0">
            <a:spAutoFit/>
          </a:bodyPr>
          <a:lstStyle/>
          <a:p>
            <a:pPr algn="ctr"/>
            <a:r>
              <a:rPr lang="en-US" sz="1200" dirty="0">
                <a:solidFill>
                  <a:schemeClr val="accent4"/>
                </a:solidFill>
              </a:rPr>
              <a:t>2011</a:t>
            </a:r>
          </a:p>
        </p:txBody>
      </p:sp>
      <p:sp>
        <p:nvSpPr>
          <p:cNvPr id="19" name="TextBox 18">
            <a:extLst>
              <a:ext uri="{FF2B5EF4-FFF2-40B4-BE49-F238E27FC236}">
                <a16:creationId xmlns:a16="http://schemas.microsoft.com/office/drawing/2014/main" id="{6FDF006F-44A6-48F1-AC90-1B1297DEE13E}"/>
              </a:ext>
            </a:extLst>
          </p:cNvPr>
          <p:cNvSpPr txBox="1"/>
          <p:nvPr/>
        </p:nvSpPr>
        <p:spPr>
          <a:xfrm>
            <a:off x="2174182" y="3795405"/>
            <a:ext cx="572714" cy="246221"/>
          </a:xfrm>
          <a:prstGeom prst="rect">
            <a:avLst/>
          </a:prstGeom>
          <a:noFill/>
        </p:spPr>
        <p:txBody>
          <a:bodyPr wrap="square" lIns="0" tIns="0" rIns="0" bIns="0" rtlCol="0" anchor="ctr" anchorCtr="0">
            <a:spAutoFit/>
          </a:bodyPr>
          <a:lstStyle/>
          <a:p>
            <a:pPr algn="ctr"/>
            <a:r>
              <a:rPr lang="en-US" sz="1600" b="1" dirty="0"/>
              <a:t>27%</a:t>
            </a:r>
          </a:p>
        </p:txBody>
      </p:sp>
      <p:sp>
        <p:nvSpPr>
          <p:cNvPr id="20" name="TextBox 19">
            <a:extLst>
              <a:ext uri="{FF2B5EF4-FFF2-40B4-BE49-F238E27FC236}">
                <a16:creationId xmlns:a16="http://schemas.microsoft.com/office/drawing/2014/main" id="{DC14670D-DF0F-4154-B158-9C2EDCB23106}"/>
              </a:ext>
            </a:extLst>
          </p:cNvPr>
          <p:cNvSpPr txBox="1"/>
          <p:nvPr/>
        </p:nvSpPr>
        <p:spPr>
          <a:xfrm>
            <a:off x="2174182" y="4569473"/>
            <a:ext cx="572714" cy="184666"/>
          </a:xfrm>
          <a:prstGeom prst="rect">
            <a:avLst/>
          </a:prstGeom>
          <a:noFill/>
        </p:spPr>
        <p:txBody>
          <a:bodyPr wrap="square" lIns="0" tIns="0" rIns="0" bIns="0" rtlCol="0">
            <a:spAutoFit/>
          </a:bodyPr>
          <a:lstStyle/>
          <a:p>
            <a:pPr algn="ctr"/>
            <a:r>
              <a:rPr lang="en-US" sz="1200" dirty="0">
                <a:solidFill>
                  <a:schemeClr val="accent4"/>
                </a:solidFill>
              </a:rPr>
              <a:t>2012</a:t>
            </a:r>
          </a:p>
        </p:txBody>
      </p:sp>
      <p:sp>
        <p:nvSpPr>
          <p:cNvPr id="21" name="TextBox 20">
            <a:extLst>
              <a:ext uri="{FF2B5EF4-FFF2-40B4-BE49-F238E27FC236}">
                <a16:creationId xmlns:a16="http://schemas.microsoft.com/office/drawing/2014/main" id="{78C0DB84-3E9F-4113-8A01-E18AF142DCA8}"/>
              </a:ext>
            </a:extLst>
          </p:cNvPr>
          <p:cNvSpPr txBox="1"/>
          <p:nvPr/>
        </p:nvSpPr>
        <p:spPr>
          <a:xfrm>
            <a:off x="2857626" y="3883425"/>
            <a:ext cx="572714" cy="246221"/>
          </a:xfrm>
          <a:prstGeom prst="rect">
            <a:avLst/>
          </a:prstGeom>
          <a:noFill/>
        </p:spPr>
        <p:txBody>
          <a:bodyPr wrap="square" lIns="0" tIns="0" rIns="0" bIns="0" rtlCol="0" anchor="ctr" anchorCtr="0">
            <a:spAutoFit/>
          </a:bodyPr>
          <a:lstStyle/>
          <a:p>
            <a:pPr algn="ctr"/>
            <a:r>
              <a:rPr lang="en-US" sz="1600" b="1" dirty="0"/>
              <a:t>22%</a:t>
            </a:r>
          </a:p>
        </p:txBody>
      </p:sp>
      <p:sp>
        <p:nvSpPr>
          <p:cNvPr id="22" name="TextBox 21">
            <a:extLst>
              <a:ext uri="{FF2B5EF4-FFF2-40B4-BE49-F238E27FC236}">
                <a16:creationId xmlns:a16="http://schemas.microsoft.com/office/drawing/2014/main" id="{B7F7E84A-9416-4696-85A2-2F894CF6AC34}"/>
              </a:ext>
            </a:extLst>
          </p:cNvPr>
          <p:cNvSpPr txBox="1"/>
          <p:nvPr/>
        </p:nvSpPr>
        <p:spPr>
          <a:xfrm>
            <a:off x="2862540" y="4569473"/>
            <a:ext cx="572714" cy="184666"/>
          </a:xfrm>
          <a:prstGeom prst="rect">
            <a:avLst/>
          </a:prstGeom>
          <a:noFill/>
        </p:spPr>
        <p:txBody>
          <a:bodyPr wrap="square" lIns="0" tIns="0" rIns="0" bIns="0" rtlCol="0">
            <a:spAutoFit/>
          </a:bodyPr>
          <a:lstStyle/>
          <a:p>
            <a:pPr algn="ctr"/>
            <a:r>
              <a:rPr lang="en-US" sz="1200" dirty="0">
                <a:solidFill>
                  <a:schemeClr val="accent4"/>
                </a:solidFill>
              </a:rPr>
              <a:t>2013</a:t>
            </a:r>
          </a:p>
        </p:txBody>
      </p:sp>
      <p:sp>
        <p:nvSpPr>
          <p:cNvPr id="23" name="TextBox 22">
            <a:extLst>
              <a:ext uri="{FF2B5EF4-FFF2-40B4-BE49-F238E27FC236}">
                <a16:creationId xmlns:a16="http://schemas.microsoft.com/office/drawing/2014/main" id="{5591B840-2A94-40C1-BF40-5F60EEAF94FC}"/>
              </a:ext>
            </a:extLst>
          </p:cNvPr>
          <p:cNvSpPr txBox="1"/>
          <p:nvPr/>
        </p:nvSpPr>
        <p:spPr>
          <a:xfrm>
            <a:off x="3550850" y="4044143"/>
            <a:ext cx="572714" cy="246221"/>
          </a:xfrm>
          <a:prstGeom prst="rect">
            <a:avLst/>
          </a:prstGeom>
          <a:noFill/>
        </p:spPr>
        <p:txBody>
          <a:bodyPr wrap="square" lIns="0" tIns="0" rIns="0" bIns="0" rtlCol="0" anchor="ctr" anchorCtr="0">
            <a:spAutoFit/>
          </a:bodyPr>
          <a:lstStyle/>
          <a:p>
            <a:pPr algn="ctr"/>
            <a:r>
              <a:rPr lang="en-US" sz="1600" b="1" dirty="0"/>
              <a:t>13%</a:t>
            </a:r>
          </a:p>
        </p:txBody>
      </p:sp>
      <p:sp>
        <p:nvSpPr>
          <p:cNvPr id="24" name="TextBox 23">
            <a:extLst>
              <a:ext uri="{FF2B5EF4-FFF2-40B4-BE49-F238E27FC236}">
                <a16:creationId xmlns:a16="http://schemas.microsoft.com/office/drawing/2014/main" id="{4AD4475B-E9E7-42B1-9775-006A21928C45}"/>
              </a:ext>
            </a:extLst>
          </p:cNvPr>
          <p:cNvSpPr txBox="1"/>
          <p:nvPr/>
        </p:nvSpPr>
        <p:spPr>
          <a:xfrm>
            <a:off x="3548685" y="4569473"/>
            <a:ext cx="572714" cy="184666"/>
          </a:xfrm>
          <a:prstGeom prst="rect">
            <a:avLst/>
          </a:prstGeom>
          <a:noFill/>
        </p:spPr>
        <p:txBody>
          <a:bodyPr wrap="square" lIns="0" tIns="0" rIns="0" bIns="0" rtlCol="0">
            <a:spAutoFit/>
          </a:bodyPr>
          <a:lstStyle/>
          <a:p>
            <a:pPr algn="ctr"/>
            <a:r>
              <a:rPr lang="en-US" sz="1200" dirty="0">
                <a:solidFill>
                  <a:schemeClr val="accent4"/>
                </a:solidFill>
              </a:rPr>
              <a:t>2014</a:t>
            </a:r>
          </a:p>
        </p:txBody>
      </p:sp>
      <p:sp>
        <p:nvSpPr>
          <p:cNvPr id="25" name="TextBox 24">
            <a:extLst>
              <a:ext uri="{FF2B5EF4-FFF2-40B4-BE49-F238E27FC236}">
                <a16:creationId xmlns:a16="http://schemas.microsoft.com/office/drawing/2014/main" id="{B037177B-BC22-4284-9246-F721E925A682}"/>
              </a:ext>
            </a:extLst>
          </p:cNvPr>
          <p:cNvSpPr txBox="1"/>
          <p:nvPr/>
        </p:nvSpPr>
        <p:spPr>
          <a:xfrm>
            <a:off x="4236348" y="3849883"/>
            <a:ext cx="572714" cy="246221"/>
          </a:xfrm>
          <a:prstGeom prst="rect">
            <a:avLst/>
          </a:prstGeom>
          <a:noFill/>
        </p:spPr>
        <p:txBody>
          <a:bodyPr wrap="square" lIns="0" tIns="0" rIns="0" bIns="0" rtlCol="0" anchor="ctr" anchorCtr="0">
            <a:spAutoFit/>
          </a:bodyPr>
          <a:lstStyle/>
          <a:p>
            <a:pPr algn="ctr"/>
            <a:r>
              <a:rPr lang="en-US" sz="1600" b="1" dirty="0"/>
              <a:t>24%</a:t>
            </a:r>
          </a:p>
        </p:txBody>
      </p:sp>
      <p:sp>
        <p:nvSpPr>
          <p:cNvPr id="26" name="TextBox 25">
            <a:extLst>
              <a:ext uri="{FF2B5EF4-FFF2-40B4-BE49-F238E27FC236}">
                <a16:creationId xmlns:a16="http://schemas.microsoft.com/office/drawing/2014/main" id="{24D4B0A0-F343-44F4-A802-CB4C6486A55E}"/>
              </a:ext>
            </a:extLst>
          </p:cNvPr>
          <p:cNvSpPr txBox="1"/>
          <p:nvPr/>
        </p:nvSpPr>
        <p:spPr>
          <a:xfrm>
            <a:off x="4237083" y="4569473"/>
            <a:ext cx="572714" cy="184666"/>
          </a:xfrm>
          <a:prstGeom prst="rect">
            <a:avLst/>
          </a:prstGeom>
          <a:noFill/>
        </p:spPr>
        <p:txBody>
          <a:bodyPr wrap="square" lIns="0" tIns="0" rIns="0" bIns="0" rtlCol="0">
            <a:spAutoFit/>
          </a:bodyPr>
          <a:lstStyle/>
          <a:p>
            <a:pPr algn="ctr"/>
            <a:r>
              <a:rPr lang="en-US" sz="1200" dirty="0">
                <a:solidFill>
                  <a:schemeClr val="accent4"/>
                </a:solidFill>
              </a:rPr>
              <a:t>2015</a:t>
            </a:r>
          </a:p>
        </p:txBody>
      </p:sp>
      <p:sp>
        <p:nvSpPr>
          <p:cNvPr id="27" name="TextBox 26">
            <a:extLst>
              <a:ext uri="{FF2B5EF4-FFF2-40B4-BE49-F238E27FC236}">
                <a16:creationId xmlns:a16="http://schemas.microsoft.com/office/drawing/2014/main" id="{B445FF8F-01B9-4CC7-8E35-56A002DB3A1E}"/>
              </a:ext>
            </a:extLst>
          </p:cNvPr>
          <p:cNvSpPr txBox="1"/>
          <p:nvPr/>
        </p:nvSpPr>
        <p:spPr>
          <a:xfrm>
            <a:off x="4929017" y="3853486"/>
            <a:ext cx="572714" cy="246221"/>
          </a:xfrm>
          <a:prstGeom prst="rect">
            <a:avLst/>
          </a:prstGeom>
          <a:noFill/>
        </p:spPr>
        <p:txBody>
          <a:bodyPr wrap="square" lIns="0" tIns="0" rIns="0" bIns="0" rtlCol="0" anchor="ctr" anchorCtr="0">
            <a:spAutoFit/>
          </a:bodyPr>
          <a:lstStyle/>
          <a:p>
            <a:pPr algn="ctr"/>
            <a:r>
              <a:rPr lang="en-US" sz="1600" b="1" dirty="0"/>
              <a:t>24%</a:t>
            </a:r>
          </a:p>
        </p:txBody>
      </p:sp>
      <p:sp>
        <p:nvSpPr>
          <p:cNvPr id="28" name="TextBox 27">
            <a:extLst>
              <a:ext uri="{FF2B5EF4-FFF2-40B4-BE49-F238E27FC236}">
                <a16:creationId xmlns:a16="http://schemas.microsoft.com/office/drawing/2014/main" id="{EB90412B-65B3-436A-BBB6-3BB12EB3ACFE}"/>
              </a:ext>
            </a:extLst>
          </p:cNvPr>
          <p:cNvSpPr txBox="1"/>
          <p:nvPr/>
        </p:nvSpPr>
        <p:spPr>
          <a:xfrm>
            <a:off x="4928809" y="4569473"/>
            <a:ext cx="572714" cy="184666"/>
          </a:xfrm>
          <a:prstGeom prst="rect">
            <a:avLst/>
          </a:prstGeom>
          <a:noFill/>
        </p:spPr>
        <p:txBody>
          <a:bodyPr wrap="square" lIns="0" tIns="0" rIns="0" bIns="0" rtlCol="0">
            <a:spAutoFit/>
          </a:bodyPr>
          <a:lstStyle/>
          <a:p>
            <a:pPr algn="ctr"/>
            <a:r>
              <a:rPr lang="en-US" sz="1200" dirty="0">
                <a:solidFill>
                  <a:schemeClr val="accent4"/>
                </a:solidFill>
              </a:rPr>
              <a:t>2016</a:t>
            </a:r>
          </a:p>
        </p:txBody>
      </p:sp>
      <p:sp>
        <p:nvSpPr>
          <p:cNvPr id="29" name="TextBox 28">
            <a:extLst>
              <a:ext uri="{FF2B5EF4-FFF2-40B4-BE49-F238E27FC236}">
                <a16:creationId xmlns:a16="http://schemas.microsoft.com/office/drawing/2014/main" id="{614F0E54-D5A6-4EE6-9626-3DE234676CC1}"/>
              </a:ext>
            </a:extLst>
          </p:cNvPr>
          <p:cNvSpPr txBox="1"/>
          <p:nvPr/>
        </p:nvSpPr>
        <p:spPr>
          <a:xfrm>
            <a:off x="5611402" y="3427724"/>
            <a:ext cx="572714" cy="246221"/>
          </a:xfrm>
          <a:prstGeom prst="rect">
            <a:avLst/>
          </a:prstGeom>
          <a:noFill/>
        </p:spPr>
        <p:txBody>
          <a:bodyPr wrap="square" lIns="0" tIns="0" rIns="0" bIns="0" rtlCol="0" anchor="ctr" anchorCtr="0">
            <a:spAutoFit/>
          </a:bodyPr>
          <a:lstStyle/>
          <a:p>
            <a:pPr algn="ctr"/>
            <a:r>
              <a:rPr lang="en-US" sz="1600" b="1" dirty="0"/>
              <a:t>48%</a:t>
            </a:r>
          </a:p>
        </p:txBody>
      </p:sp>
      <p:sp>
        <p:nvSpPr>
          <p:cNvPr id="30" name="TextBox 29">
            <a:extLst>
              <a:ext uri="{FF2B5EF4-FFF2-40B4-BE49-F238E27FC236}">
                <a16:creationId xmlns:a16="http://schemas.microsoft.com/office/drawing/2014/main" id="{B7EBA7B9-6E0B-4C3A-93D3-90008C3606DB}"/>
              </a:ext>
            </a:extLst>
          </p:cNvPr>
          <p:cNvSpPr txBox="1"/>
          <p:nvPr/>
        </p:nvSpPr>
        <p:spPr>
          <a:xfrm>
            <a:off x="5616292" y="4569473"/>
            <a:ext cx="572714" cy="184666"/>
          </a:xfrm>
          <a:prstGeom prst="rect">
            <a:avLst/>
          </a:prstGeom>
          <a:noFill/>
        </p:spPr>
        <p:txBody>
          <a:bodyPr wrap="square" lIns="0" tIns="0" rIns="0" bIns="0" rtlCol="0">
            <a:spAutoFit/>
          </a:bodyPr>
          <a:lstStyle/>
          <a:p>
            <a:pPr algn="ctr"/>
            <a:r>
              <a:rPr lang="en-US" sz="1200" dirty="0">
                <a:solidFill>
                  <a:schemeClr val="accent4"/>
                </a:solidFill>
              </a:rPr>
              <a:t>2018</a:t>
            </a:r>
          </a:p>
        </p:txBody>
      </p:sp>
      <p:sp>
        <p:nvSpPr>
          <p:cNvPr id="31" name="TextBox 30">
            <a:extLst>
              <a:ext uri="{FF2B5EF4-FFF2-40B4-BE49-F238E27FC236}">
                <a16:creationId xmlns:a16="http://schemas.microsoft.com/office/drawing/2014/main" id="{6F972215-9FA4-43EF-8D97-70C0E1F9F873}"/>
              </a:ext>
            </a:extLst>
          </p:cNvPr>
          <p:cNvSpPr txBox="1"/>
          <p:nvPr/>
        </p:nvSpPr>
        <p:spPr>
          <a:xfrm>
            <a:off x="6299470" y="3240914"/>
            <a:ext cx="572714" cy="246221"/>
          </a:xfrm>
          <a:prstGeom prst="rect">
            <a:avLst/>
          </a:prstGeom>
          <a:noFill/>
        </p:spPr>
        <p:txBody>
          <a:bodyPr wrap="square" lIns="0" tIns="0" rIns="0" bIns="0" rtlCol="0" anchor="ctr" anchorCtr="0">
            <a:spAutoFit/>
          </a:bodyPr>
          <a:lstStyle/>
          <a:p>
            <a:pPr algn="ctr"/>
            <a:r>
              <a:rPr lang="en-US" sz="1600" b="1" dirty="0"/>
              <a:t>59%</a:t>
            </a:r>
          </a:p>
        </p:txBody>
      </p:sp>
      <p:sp>
        <p:nvSpPr>
          <p:cNvPr id="32" name="TextBox 31">
            <a:extLst>
              <a:ext uri="{FF2B5EF4-FFF2-40B4-BE49-F238E27FC236}">
                <a16:creationId xmlns:a16="http://schemas.microsoft.com/office/drawing/2014/main" id="{5BA8F771-D901-47FE-8BA7-865B5D9FCDDF}"/>
              </a:ext>
            </a:extLst>
          </p:cNvPr>
          <p:cNvSpPr txBox="1"/>
          <p:nvPr/>
        </p:nvSpPr>
        <p:spPr>
          <a:xfrm>
            <a:off x="6307329" y="4569473"/>
            <a:ext cx="572714" cy="184666"/>
          </a:xfrm>
          <a:prstGeom prst="rect">
            <a:avLst/>
          </a:prstGeom>
          <a:noFill/>
        </p:spPr>
        <p:txBody>
          <a:bodyPr wrap="square" lIns="0" tIns="0" rIns="0" bIns="0" rtlCol="0">
            <a:spAutoFit/>
          </a:bodyPr>
          <a:lstStyle/>
          <a:p>
            <a:pPr algn="ctr"/>
            <a:r>
              <a:rPr lang="en-US" sz="1200" dirty="0">
                <a:solidFill>
                  <a:schemeClr val="accent4"/>
                </a:solidFill>
              </a:rPr>
              <a:t>2019</a:t>
            </a:r>
          </a:p>
        </p:txBody>
      </p:sp>
      <p:sp>
        <p:nvSpPr>
          <p:cNvPr id="33" name="TextBox 32">
            <a:extLst>
              <a:ext uri="{FF2B5EF4-FFF2-40B4-BE49-F238E27FC236}">
                <a16:creationId xmlns:a16="http://schemas.microsoft.com/office/drawing/2014/main" id="{C479297D-F5A4-4A23-ADCA-20386837CFAB}"/>
              </a:ext>
            </a:extLst>
          </p:cNvPr>
          <p:cNvSpPr txBox="1"/>
          <p:nvPr/>
        </p:nvSpPr>
        <p:spPr>
          <a:xfrm>
            <a:off x="7585870" y="4569473"/>
            <a:ext cx="778668" cy="184666"/>
          </a:xfrm>
          <a:prstGeom prst="rect">
            <a:avLst/>
          </a:prstGeom>
          <a:noFill/>
        </p:spPr>
        <p:txBody>
          <a:bodyPr wrap="square" lIns="0" tIns="0" rIns="0" bIns="0" rtlCol="0">
            <a:spAutoFit/>
          </a:bodyPr>
          <a:lstStyle/>
          <a:p>
            <a:pPr algn="ctr"/>
            <a:r>
              <a:rPr lang="en-US" sz="1200" b="1" dirty="0">
                <a:solidFill>
                  <a:schemeClr val="accent4"/>
                </a:solidFill>
              </a:rPr>
              <a:t>Q4 2021</a:t>
            </a:r>
          </a:p>
        </p:txBody>
      </p:sp>
      <p:sp>
        <p:nvSpPr>
          <p:cNvPr id="7" name="Content Placeholder 2">
            <a:extLst>
              <a:ext uri="{FF2B5EF4-FFF2-40B4-BE49-F238E27FC236}">
                <a16:creationId xmlns:a16="http://schemas.microsoft.com/office/drawing/2014/main" id="{3AF368BE-4054-4BD1-8B00-507935956FCB}"/>
              </a:ext>
            </a:extLst>
          </p:cNvPr>
          <p:cNvSpPr>
            <a:spLocks noGrp="1"/>
          </p:cNvSpPr>
          <p:nvPr>
            <p:ph idx="1"/>
          </p:nvPr>
        </p:nvSpPr>
        <p:spPr>
          <a:xfrm>
            <a:off x="4152401" y="482139"/>
            <a:ext cx="4491498" cy="2243189"/>
          </a:xfrm>
          <a:noFill/>
        </p:spPr>
        <p:txBody>
          <a:bodyPr/>
          <a:lstStyle/>
          <a:p>
            <a:pPr marL="0" indent="0" algn="r">
              <a:buNone/>
            </a:pPr>
            <a:endParaRPr lang="en-US" sz="1200" noProof="0" dirty="0">
              <a:solidFill>
                <a:schemeClr val="bg1"/>
              </a:solidFill>
            </a:endParaRPr>
          </a:p>
          <a:p>
            <a:pPr marL="0" indent="0">
              <a:buNone/>
            </a:pPr>
            <a:r>
              <a:rPr lang="en-GB" sz="1100" dirty="0">
                <a:solidFill>
                  <a:schemeClr val="bg1"/>
                </a:solidFill>
              </a:rPr>
              <a:t>The </a:t>
            </a:r>
            <a:r>
              <a:rPr lang="en-GB" sz="1100" dirty="0" err="1">
                <a:solidFill>
                  <a:schemeClr val="bg1"/>
                </a:solidFill>
              </a:rPr>
              <a:t>covid</a:t>
            </a:r>
            <a:r>
              <a:rPr lang="en-GB" sz="1100" dirty="0">
                <a:solidFill>
                  <a:schemeClr val="bg1"/>
                </a:solidFill>
              </a:rPr>
              <a:t> crisis and the acceleration of </a:t>
            </a:r>
            <a:r>
              <a:rPr lang="en-GB" sz="1100" b="1" dirty="0">
                <a:solidFill>
                  <a:schemeClr val="bg1"/>
                </a:solidFill>
              </a:rPr>
              <a:t>digitization </a:t>
            </a:r>
            <a:r>
              <a:rPr lang="en-GB" sz="1100" dirty="0">
                <a:solidFill>
                  <a:schemeClr val="bg1"/>
                </a:solidFill>
              </a:rPr>
              <a:t>have put skills under pressure. </a:t>
            </a:r>
          </a:p>
          <a:p>
            <a:pPr marL="0" indent="0">
              <a:buNone/>
            </a:pPr>
            <a:endParaRPr lang="en-US" sz="600" dirty="0">
              <a:solidFill>
                <a:schemeClr val="bg1"/>
              </a:solidFill>
            </a:endParaRPr>
          </a:p>
          <a:p>
            <a:pPr marL="0" indent="0">
              <a:buNone/>
            </a:pPr>
            <a:r>
              <a:rPr lang="en-US" sz="1100" b="1" dirty="0">
                <a:solidFill>
                  <a:schemeClr val="bg1"/>
                </a:solidFill>
              </a:rPr>
              <a:t>Technology-related</a:t>
            </a:r>
            <a:r>
              <a:rPr lang="en-US" sz="1100" dirty="0">
                <a:solidFill>
                  <a:schemeClr val="bg1"/>
                </a:solidFill>
              </a:rPr>
              <a:t> functions remain in high demand and the demand for </a:t>
            </a:r>
            <a:r>
              <a:rPr lang="en-US" sz="1100" b="1" dirty="0">
                <a:solidFill>
                  <a:schemeClr val="bg1"/>
                </a:solidFill>
              </a:rPr>
              <a:t>logistics profiles </a:t>
            </a:r>
            <a:r>
              <a:rPr lang="en-US" sz="1100" dirty="0">
                <a:solidFill>
                  <a:schemeClr val="bg1"/>
                </a:solidFill>
              </a:rPr>
              <a:t>has been boosted by the rise of </a:t>
            </a:r>
            <a:r>
              <a:rPr lang="en-US" sz="1100" b="1" dirty="0">
                <a:solidFill>
                  <a:schemeClr val="bg1"/>
                </a:solidFill>
              </a:rPr>
              <a:t>e-commerce</a:t>
            </a:r>
            <a:r>
              <a:rPr lang="en-US" sz="1100" dirty="0">
                <a:solidFill>
                  <a:schemeClr val="bg1"/>
                </a:solidFill>
              </a:rPr>
              <a:t>. </a:t>
            </a:r>
          </a:p>
          <a:p>
            <a:pPr marL="0" indent="0">
              <a:buNone/>
            </a:pPr>
            <a:endParaRPr lang="en-US" sz="600" dirty="0">
              <a:solidFill>
                <a:schemeClr val="bg1"/>
              </a:solidFill>
            </a:endParaRPr>
          </a:p>
          <a:p>
            <a:pPr marL="0" indent="0">
              <a:buNone/>
            </a:pPr>
            <a:r>
              <a:rPr lang="en-US" sz="1100" dirty="0">
                <a:solidFill>
                  <a:schemeClr val="bg1"/>
                </a:solidFill>
              </a:rPr>
              <a:t>As life returns to a certain normality, demand is increasing in the </a:t>
            </a:r>
            <a:r>
              <a:rPr lang="en-US" sz="1100" b="1" dirty="0">
                <a:solidFill>
                  <a:schemeClr val="bg1"/>
                </a:solidFill>
              </a:rPr>
              <a:t>manufacturing, hospitality, tourism and leisure sectors</a:t>
            </a:r>
            <a:r>
              <a:rPr lang="en-US" sz="1100" dirty="0">
                <a:solidFill>
                  <a:schemeClr val="bg1"/>
                </a:solidFill>
              </a:rPr>
              <a:t>, allowing them to recover from the severe impact of the health crisis.</a:t>
            </a:r>
            <a:endParaRPr lang="en-GB" sz="1100" dirty="0">
              <a:solidFill>
                <a:schemeClr val="bg1"/>
              </a:solidFill>
            </a:endParaRPr>
          </a:p>
          <a:p>
            <a:pPr marL="0" indent="0">
              <a:buNone/>
            </a:pPr>
            <a:endParaRPr lang="en-GB" sz="600" dirty="0">
              <a:solidFill>
                <a:schemeClr val="bg1"/>
              </a:solidFill>
            </a:endParaRPr>
          </a:p>
          <a:p>
            <a:pPr marL="0" indent="0">
              <a:buNone/>
            </a:pPr>
            <a:r>
              <a:rPr lang="en-US" sz="1100" noProof="0" dirty="0">
                <a:solidFill>
                  <a:schemeClr val="bg1"/>
                </a:solidFill>
              </a:rPr>
              <a:t>.</a:t>
            </a:r>
          </a:p>
        </p:txBody>
      </p:sp>
      <p:sp>
        <p:nvSpPr>
          <p:cNvPr id="36" name="Shape 156">
            <a:extLst>
              <a:ext uri="{FF2B5EF4-FFF2-40B4-BE49-F238E27FC236}">
                <a16:creationId xmlns:a16="http://schemas.microsoft.com/office/drawing/2014/main" id="{291FA324-5EFF-4466-A408-F06BA52A37CE}"/>
              </a:ext>
            </a:extLst>
          </p:cNvPr>
          <p:cNvSpPr txBox="1">
            <a:spLocks noGrp="1"/>
          </p:cNvSpPr>
          <p:nvPr>
            <p:ph type="title"/>
          </p:nvPr>
        </p:nvSpPr>
        <p:spPr>
          <a:xfrm>
            <a:off x="453359" y="63610"/>
            <a:ext cx="8233442" cy="585830"/>
          </a:xfrm>
          <a:prstGeom prst="rect">
            <a:avLst/>
          </a:prstGeom>
          <a:noFill/>
          <a:ln>
            <a:noFill/>
          </a:ln>
        </p:spPr>
        <p:txBody>
          <a:bodyPr wrap="square" lIns="91340" tIns="91340" rIns="91340" bIns="91340" anchor="ctr" anchorCtr="0">
            <a:noAutofit/>
          </a:bodyPr>
          <a:lstStyle/>
          <a:p>
            <a:r>
              <a:rPr lang="en-US" noProof="0" dirty="0">
                <a:solidFill>
                  <a:schemeClr val="bg1"/>
                </a:solidFill>
              </a:rPr>
              <a:t>COVID-19 is reshaping in-demand skills</a:t>
            </a:r>
          </a:p>
        </p:txBody>
      </p:sp>
      <p:pic>
        <p:nvPicPr>
          <p:cNvPr id="38" name="Picture 37" descr="A picture containing lamp, room&#10;&#10;Description automatically generated">
            <a:extLst>
              <a:ext uri="{FF2B5EF4-FFF2-40B4-BE49-F238E27FC236}">
                <a16:creationId xmlns:a16="http://schemas.microsoft.com/office/drawing/2014/main" id="{F28B4D78-1866-4B44-8E30-09CAD2D3F1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947" y="439877"/>
            <a:ext cx="3287865" cy="2227962"/>
          </a:xfrm>
          <a:prstGeom prst="rect">
            <a:avLst/>
          </a:prstGeom>
        </p:spPr>
      </p:pic>
      <p:sp>
        <p:nvSpPr>
          <p:cNvPr id="34" name="TextBox 33">
            <a:extLst>
              <a:ext uri="{FF2B5EF4-FFF2-40B4-BE49-F238E27FC236}">
                <a16:creationId xmlns:a16="http://schemas.microsoft.com/office/drawing/2014/main" id="{AF5C6DA8-807C-6B4E-97BC-C575E8B1224A}"/>
              </a:ext>
            </a:extLst>
          </p:cNvPr>
          <p:cNvSpPr txBox="1"/>
          <p:nvPr/>
        </p:nvSpPr>
        <p:spPr>
          <a:xfrm>
            <a:off x="6900869" y="4574667"/>
            <a:ext cx="778668" cy="184666"/>
          </a:xfrm>
          <a:prstGeom prst="rect">
            <a:avLst/>
          </a:prstGeom>
          <a:noFill/>
        </p:spPr>
        <p:txBody>
          <a:bodyPr wrap="square" lIns="0" tIns="0" rIns="0" bIns="0" rtlCol="0">
            <a:spAutoFit/>
          </a:bodyPr>
          <a:lstStyle/>
          <a:p>
            <a:pPr algn="ctr"/>
            <a:r>
              <a:rPr lang="en-US" sz="1200" dirty="0">
                <a:solidFill>
                  <a:schemeClr val="accent4"/>
                </a:solidFill>
              </a:rPr>
              <a:t>Q3 2021</a:t>
            </a:r>
          </a:p>
        </p:txBody>
      </p:sp>
      <p:sp>
        <p:nvSpPr>
          <p:cNvPr id="35" name="TextBox 34">
            <a:extLst>
              <a:ext uri="{FF2B5EF4-FFF2-40B4-BE49-F238E27FC236}">
                <a16:creationId xmlns:a16="http://schemas.microsoft.com/office/drawing/2014/main" id="{91CB29F8-20B3-DE49-8B87-30F801943B43}"/>
              </a:ext>
            </a:extLst>
          </p:cNvPr>
          <p:cNvSpPr txBox="1"/>
          <p:nvPr/>
        </p:nvSpPr>
        <p:spPr>
          <a:xfrm>
            <a:off x="6979075" y="2810344"/>
            <a:ext cx="572714" cy="246221"/>
          </a:xfrm>
          <a:prstGeom prst="rect">
            <a:avLst/>
          </a:prstGeom>
          <a:noFill/>
        </p:spPr>
        <p:txBody>
          <a:bodyPr wrap="square" lIns="0" tIns="0" rIns="0" bIns="0" rtlCol="0" anchor="ctr" anchorCtr="0">
            <a:spAutoFit/>
          </a:bodyPr>
          <a:lstStyle/>
          <a:p>
            <a:pPr algn="ctr"/>
            <a:r>
              <a:rPr lang="en-US" sz="1600" b="1" dirty="0"/>
              <a:t>83%</a:t>
            </a:r>
          </a:p>
        </p:txBody>
      </p:sp>
    </p:spTree>
    <p:extLst>
      <p:ext uri="{BB962C8B-B14F-4D97-AF65-F5344CB8AC3E}">
        <p14:creationId xmlns:p14="http://schemas.microsoft.com/office/powerpoint/2010/main" val="686143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B23635-0308-BF40-BDDB-D79925C7FD22}"/>
              </a:ext>
            </a:extLst>
          </p:cNvPr>
          <p:cNvPicPr>
            <a:picLocks noChangeAspect="1"/>
          </p:cNvPicPr>
          <p:nvPr/>
        </p:nvPicPr>
        <p:blipFill>
          <a:blip r:embed="rId3"/>
          <a:srcRect/>
          <a:stretch/>
        </p:blipFill>
        <p:spPr>
          <a:xfrm>
            <a:off x="474447" y="1988223"/>
            <a:ext cx="2477135" cy="2020359"/>
          </a:xfrm>
          <a:prstGeom prst="rect">
            <a:avLst/>
          </a:prstGeom>
        </p:spPr>
      </p:pic>
      <p:grpSp>
        <p:nvGrpSpPr>
          <p:cNvPr id="3" name="Group 2">
            <a:extLst>
              <a:ext uri="{FF2B5EF4-FFF2-40B4-BE49-F238E27FC236}">
                <a16:creationId xmlns:a16="http://schemas.microsoft.com/office/drawing/2014/main" id="{62E41046-410D-1843-8185-4F20935DB143}"/>
              </a:ext>
            </a:extLst>
          </p:cNvPr>
          <p:cNvGrpSpPr/>
          <p:nvPr/>
        </p:nvGrpSpPr>
        <p:grpSpPr>
          <a:xfrm>
            <a:off x="2910940" y="2239107"/>
            <a:ext cx="8686799" cy="1377001"/>
            <a:chOff x="3344489" y="2035053"/>
            <a:chExt cx="8686799" cy="1352724"/>
          </a:xfrm>
        </p:grpSpPr>
        <p:pic>
          <p:nvPicPr>
            <p:cNvPr id="44" name="Picture 43">
              <a:extLst>
                <a:ext uri="{FF2B5EF4-FFF2-40B4-BE49-F238E27FC236}">
                  <a16:creationId xmlns:a16="http://schemas.microsoft.com/office/drawing/2014/main" id="{DF76FCFB-4158-D541-B83C-FFAA822E3C08}"/>
                </a:ext>
              </a:extLst>
            </p:cNvPr>
            <p:cNvPicPr>
              <a:picLocks noChangeAspect="1"/>
            </p:cNvPicPr>
            <p:nvPr/>
          </p:nvPicPr>
          <p:blipFill rotWithShape="1">
            <a:blip r:embed="rId4"/>
            <a:srcRect r="33289" b="49389"/>
            <a:stretch/>
          </p:blipFill>
          <p:spPr>
            <a:xfrm>
              <a:off x="3650419" y="2035054"/>
              <a:ext cx="5490027" cy="1352723"/>
            </a:xfrm>
            <a:prstGeom prst="rect">
              <a:avLst/>
            </a:prstGeom>
          </p:spPr>
        </p:pic>
        <p:graphicFrame>
          <p:nvGraphicFramePr>
            <p:cNvPr id="45" name="Chart 44">
              <a:extLst>
                <a:ext uri="{FF2B5EF4-FFF2-40B4-BE49-F238E27FC236}">
                  <a16:creationId xmlns:a16="http://schemas.microsoft.com/office/drawing/2014/main" id="{26162AAD-EFF3-3A42-A305-1223714B5586}"/>
                </a:ext>
              </a:extLst>
            </p:cNvPr>
            <p:cNvGraphicFramePr/>
            <p:nvPr>
              <p:extLst>
                <p:ext uri="{D42A27DB-BD31-4B8C-83A1-F6EECF244321}">
                  <p14:modId xmlns:p14="http://schemas.microsoft.com/office/powerpoint/2010/main" val="4080284496"/>
                </p:ext>
              </p:extLst>
            </p:nvPr>
          </p:nvGraphicFramePr>
          <p:xfrm>
            <a:off x="3344489" y="2035053"/>
            <a:ext cx="8686799" cy="861242"/>
          </p:xfrm>
          <a:graphic>
            <a:graphicData uri="http://schemas.openxmlformats.org/drawingml/2006/chart">
              <c:chart xmlns:c="http://schemas.openxmlformats.org/drawingml/2006/chart" xmlns:r="http://schemas.openxmlformats.org/officeDocument/2006/relationships" r:id="rId5"/>
            </a:graphicData>
          </a:graphic>
        </p:graphicFrame>
        <p:sp>
          <p:nvSpPr>
            <p:cNvPr id="46" name="TextBox 45">
              <a:extLst>
                <a:ext uri="{FF2B5EF4-FFF2-40B4-BE49-F238E27FC236}">
                  <a16:creationId xmlns:a16="http://schemas.microsoft.com/office/drawing/2014/main" id="{C282969E-DE37-F84D-80CB-87F3681C40BE}"/>
                </a:ext>
              </a:extLst>
            </p:cNvPr>
            <p:cNvSpPr txBox="1"/>
            <p:nvPr/>
          </p:nvSpPr>
          <p:spPr>
            <a:xfrm>
              <a:off x="3650419" y="3056839"/>
              <a:ext cx="1236518" cy="107722"/>
            </a:xfrm>
            <a:prstGeom prst="rect">
              <a:avLst/>
            </a:prstGeom>
            <a:noFill/>
          </p:spPr>
          <p:txBody>
            <a:bodyPr wrap="square" lIns="0" tIns="0" rIns="0" bIns="0" rtlCol="0">
              <a:spAutoFit/>
            </a:bodyPr>
            <a:lstStyle/>
            <a:p>
              <a:pPr algn="ctr"/>
              <a:r>
                <a:rPr lang="en-US" sz="700" b="1" dirty="0">
                  <a:solidFill>
                    <a:schemeClr val="bg1"/>
                  </a:solidFill>
                </a:rPr>
                <a:t>BELGIUM</a:t>
              </a:r>
            </a:p>
          </p:txBody>
        </p:sp>
        <p:sp>
          <p:nvSpPr>
            <p:cNvPr id="47" name="TextBox 46">
              <a:extLst>
                <a:ext uri="{FF2B5EF4-FFF2-40B4-BE49-F238E27FC236}">
                  <a16:creationId xmlns:a16="http://schemas.microsoft.com/office/drawing/2014/main" id="{990FE3BC-44A3-224E-AD0F-198C51D1E965}"/>
                </a:ext>
              </a:extLst>
            </p:cNvPr>
            <p:cNvSpPr txBox="1"/>
            <p:nvPr/>
          </p:nvSpPr>
          <p:spPr>
            <a:xfrm>
              <a:off x="5050895" y="3056839"/>
              <a:ext cx="1236518" cy="107722"/>
            </a:xfrm>
            <a:prstGeom prst="rect">
              <a:avLst/>
            </a:prstGeom>
            <a:noFill/>
          </p:spPr>
          <p:txBody>
            <a:bodyPr wrap="square" lIns="0" tIns="0" rIns="0" bIns="0" rtlCol="0">
              <a:spAutoFit/>
            </a:bodyPr>
            <a:lstStyle/>
            <a:p>
              <a:pPr algn="ctr"/>
              <a:r>
                <a:rPr lang="en-US" sz="700" b="1" dirty="0">
                  <a:solidFill>
                    <a:schemeClr val="bg1"/>
                  </a:solidFill>
                </a:rPr>
                <a:t>FLANDERS</a:t>
              </a:r>
            </a:p>
          </p:txBody>
        </p:sp>
        <p:sp>
          <p:nvSpPr>
            <p:cNvPr id="48" name="TextBox 47">
              <a:extLst>
                <a:ext uri="{FF2B5EF4-FFF2-40B4-BE49-F238E27FC236}">
                  <a16:creationId xmlns:a16="http://schemas.microsoft.com/office/drawing/2014/main" id="{F1BDC869-901F-A743-A6FF-7F26618ECB4C}"/>
                </a:ext>
              </a:extLst>
            </p:cNvPr>
            <p:cNvSpPr txBox="1"/>
            <p:nvPr/>
          </p:nvSpPr>
          <p:spPr>
            <a:xfrm>
              <a:off x="6451371" y="3056839"/>
              <a:ext cx="1236518" cy="107722"/>
            </a:xfrm>
            <a:prstGeom prst="rect">
              <a:avLst/>
            </a:prstGeom>
            <a:noFill/>
          </p:spPr>
          <p:txBody>
            <a:bodyPr wrap="square" lIns="0" tIns="0" rIns="0" bIns="0" rtlCol="0">
              <a:spAutoFit/>
            </a:bodyPr>
            <a:lstStyle/>
            <a:p>
              <a:pPr algn="ctr"/>
              <a:r>
                <a:rPr lang="en-US" sz="700" b="1" dirty="0">
                  <a:solidFill>
                    <a:schemeClr val="bg1"/>
                  </a:solidFill>
                </a:rPr>
                <a:t>BRUSSELS</a:t>
              </a:r>
            </a:p>
          </p:txBody>
        </p:sp>
        <p:sp>
          <p:nvSpPr>
            <p:cNvPr id="50" name="TextBox 49">
              <a:extLst>
                <a:ext uri="{FF2B5EF4-FFF2-40B4-BE49-F238E27FC236}">
                  <a16:creationId xmlns:a16="http://schemas.microsoft.com/office/drawing/2014/main" id="{A2FA6F7E-F4CB-0A4B-A956-A774A9ECE17E}"/>
                </a:ext>
              </a:extLst>
            </p:cNvPr>
            <p:cNvSpPr txBox="1"/>
            <p:nvPr/>
          </p:nvSpPr>
          <p:spPr>
            <a:xfrm>
              <a:off x="3904879" y="2770072"/>
              <a:ext cx="339279" cy="107722"/>
            </a:xfrm>
            <a:prstGeom prst="rect">
              <a:avLst/>
            </a:prstGeom>
            <a:noFill/>
          </p:spPr>
          <p:txBody>
            <a:bodyPr wrap="square" lIns="0" tIns="0" rIns="0" bIns="0" rtlCol="0">
              <a:spAutoFit/>
            </a:bodyPr>
            <a:lstStyle/>
            <a:p>
              <a:pPr algn="ctr"/>
              <a:r>
                <a:rPr lang="en-US" sz="700" dirty="0">
                  <a:solidFill>
                    <a:schemeClr val="bg1"/>
                  </a:solidFill>
                </a:rPr>
                <a:t>Q4</a:t>
              </a:r>
            </a:p>
          </p:txBody>
        </p:sp>
        <p:sp>
          <p:nvSpPr>
            <p:cNvPr id="51" name="TextBox 50">
              <a:extLst>
                <a:ext uri="{FF2B5EF4-FFF2-40B4-BE49-F238E27FC236}">
                  <a16:creationId xmlns:a16="http://schemas.microsoft.com/office/drawing/2014/main" id="{BBEEB70F-B120-0B45-9D69-AF189C59F089}"/>
                </a:ext>
              </a:extLst>
            </p:cNvPr>
            <p:cNvSpPr txBox="1"/>
            <p:nvPr/>
          </p:nvSpPr>
          <p:spPr>
            <a:xfrm>
              <a:off x="4281397" y="2770072"/>
              <a:ext cx="339279" cy="107722"/>
            </a:xfrm>
            <a:prstGeom prst="rect">
              <a:avLst/>
            </a:prstGeom>
            <a:noFill/>
          </p:spPr>
          <p:txBody>
            <a:bodyPr wrap="square" lIns="0" tIns="0" rIns="0" bIns="0" rtlCol="0">
              <a:spAutoFit/>
            </a:bodyPr>
            <a:lstStyle/>
            <a:p>
              <a:pPr algn="ctr"/>
              <a:r>
                <a:rPr lang="en-US" sz="700">
                  <a:solidFill>
                    <a:schemeClr val="bg1"/>
                  </a:solidFill>
                </a:rPr>
                <a:t>Q3</a:t>
              </a:r>
            </a:p>
          </p:txBody>
        </p:sp>
        <p:sp>
          <p:nvSpPr>
            <p:cNvPr id="52" name="TextBox 51">
              <a:extLst>
                <a:ext uri="{FF2B5EF4-FFF2-40B4-BE49-F238E27FC236}">
                  <a16:creationId xmlns:a16="http://schemas.microsoft.com/office/drawing/2014/main" id="{23015F00-AB56-5C45-A5C5-B2A4ABE5F58B}"/>
                </a:ext>
              </a:extLst>
            </p:cNvPr>
            <p:cNvSpPr txBox="1"/>
            <p:nvPr/>
          </p:nvSpPr>
          <p:spPr>
            <a:xfrm>
              <a:off x="5307511" y="2770072"/>
              <a:ext cx="339279" cy="107722"/>
            </a:xfrm>
            <a:prstGeom prst="rect">
              <a:avLst/>
            </a:prstGeom>
            <a:noFill/>
          </p:spPr>
          <p:txBody>
            <a:bodyPr wrap="square" lIns="0" tIns="0" rIns="0" bIns="0" rtlCol="0">
              <a:spAutoFit/>
            </a:bodyPr>
            <a:lstStyle/>
            <a:p>
              <a:pPr algn="ctr"/>
              <a:r>
                <a:rPr lang="en-US" sz="700">
                  <a:solidFill>
                    <a:schemeClr val="bg1"/>
                  </a:solidFill>
                </a:rPr>
                <a:t>Q4</a:t>
              </a:r>
            </a:p>
          </p:txBody>
        </p:sp>
        <p:sp>
          <p:nvSpPr>
            <p:cNvPr id="53" name="TextBox 52">
              <a:extLst>
                <a:ext uri="{FF2B5EF4-FFF2-40B4-BE49-F238E27FC236}">
                  <a16:creationId xmlns:a16="http://schemas.microsoft.com/office/drawing/2014/main" id="{1EEC12D2-55E7-0D41-9054-50BF97AF5553}"/>
                </a:ext>
              </a:extLst>
            </p:cNvPr>
            <p:cNvSpPr txBox="1"/>
            <p:nvPr/>
          </p:nvSpPr>
          <p:spPr>
            <a:xfrm>
              <a:off x="5684029" y="2770072"/>
              <a:ext cx="339279" cy="107722"/>
            </a:xfrm>
            <a:prstGeom prst="rect">
              <a:avLst/>
            </a:prstGeom>
            <a:noFill/>
          </p:spPr>
          <p:txBody>
            <a:bodyPr wrap="square" lIns="0" tIns="0" rIns="0" bIns="0" rtlCol="0">
              <a:spAutoFit/>
            </a:bodyPr>
            <a:lstStyle/>
            <a:p>
              <a:pPr algn="ctr"/>
              <a:r>
                <a:rPr lang="en-US" sz="700">
                  <a:solidFill>
                    <a:schemeClr val="bg1"/>
                  </a:solidFill>
                </a:rPr>
                <a:t>Q3</a:t>
              </a:r>
            </a:p>
          </p:txBody>
        </p:sp>
        <p:sp>
          <p:nvSpPr>
            <p:cNvPr id="54" name="TextBox 53">
              <a:extLst>
                <a:ext uri="{FF2B5EF4-FFF2-40B4-BE49-F238E27FC236}">
                  <a16:creationId xmlns:a16="http://schemas.microsoft.com/office/drawing/2014/main" id="{1658A5D1-EFDC-B445-B263-D76FCB17A32B}"/>
                </a:ext>
              </a:extLst>
            </p:cNvPr>
            <p:cNvSpPr txBox="1"/>
            <p:nvPr/>
          </p:nvSpPr>
          <p:spPr>
            <a:xfrm>
              <a:off x="6710143" y="2770072"/>
              <a:ext cx="339279" cy="107722"/>
            </a:xfrm>
            <a:prstGeom prst="rect">
              <a:avLst/>
            </a:prstGeom>
            <a:noFill/>
          </p:spPr>
          <p:txBody>
            <a:bodyPr wrap="square" lIns="0" tIns="0" rIns="0" bIns="0" rtlCol="0">
              <a:spAutoFit/>
            </a:bodyPr>
            <a:lstStyle/>
            <a:p>
              <a:pPr algn="ctr"/>
              <a:r>
                <a:rPr lang="en-US" sz="700">
                  <a:solidFill>
                    <a:schemeClr val="bg1"/>
                  </a:solidFill>
                </a:rPr>
                <a:t>Q4</a:t>
              </a:r>
            </a:p>
          </p:txBody>
        </p:sp>
        <p:sp>
          <p:nvSpPr>
            <p:cNvPr id="55" name="TextBox 54">
              <a:extLst>
                <a:ext uri="{FF2B5EF4-FFF2-40B4-BE49-F238E27FC236}">
                  <a16:creationId xmlns:a16="http://schemas.microsoft.com/office/drawing/2014/main" id="{0BF3BB7C-D1DD-0E43-8BF0-341A0FA2380E}"/>
                </a:ext>
              </a:extLst>
            </p:cNvPr>
            <p:cNvSpPr txBox="1"/>
            <p:nvPr/>
          </p:nvSpPr>
          <p:spPr>
            <a:xfrm>
              <a:off x="7086661" y="2770072"/>
              <a:ext cx="339279" cy="107722"/>
            </a:xfrm>
            <a:prstGeom prst="rect">
              <a:avLst/>
            </a:prstGeom>
            <a:noFill/>
          </p:spPr>
          <p:txBody>
            <a:bodyPr wrap="square" lIns="0" tIns="0" rIns="0" bIns="0" rtlCol="0">
              <a:spAutoFit/>
            </a:bodyPr>
            <a:lstStyle/>
            <a:p>
              <a:pPr algn="ctr"/>
              <a:r>
                <a:rPr lang="en-US" sz="700">
                  <a:solidFill>
                    <a:schemeClr val="bg1"/>
                  </a:solidFill>
                </a:rPr>
                <a:t>Q3</a:t>
              </a:r>
            </a:p>
          </p:txBody>
        </p:sp>
        <p:sp>
          <p:nvSpPr>
            <p:cNvPr id="56" name="TextBox 55">
              <a:extLst>
                <a:ext uri="{FF2B5EF4-FFF2-40B4-BE49-F238E27FC236}">
                  <a16:creationId xmlns:a16="http://schemas.microsoft.com/office/drawing/2014/main" id="{85E68276-1E1F-D34E-B5C5-E46FEBB2E358}"/>
                </a:ext>
              </a:extLst>
            </p:cNvPr>
            <p:cNvSpPr txBox="1"/>
            <p:nvPr/>
          </p:nvSpPr>
          <p:spPr>
            <a:xfrm>
              <a:off x="8108637" y="2770072"/>
              <a:ext cx="339279" cy="107722"/>
            </a:xfrm>
            <a:prstGeom prst="rect">
              <a:avLst/>
            </a:prstGeom>
            <a:noFill/>
          </p:spPr>
          <p:txBody>
            <a:bodyPr wrap="square" lIns="0" tIns="0" rIns="0" bIns="0" rtlCol="0">
              <a:spAutoFit/>
            </a:bodyPr>
            <a:lstStyle/>
            <a:p>
              <a:pPr algn="ctr"/>
              <a:r>
                <a:rPr lang="en-US" sz="700">
                  <a:solidFill>
                    <a:schemeClr val="bg1"/>
                  </a:solidFill>
                </a:rPr>
                <a:t>Q4</a:t>
              </a:r>
            </a:p>
          </p:txBody>
        </p:sp>
        <p:sp>
          <p:nvSpPr>
            <p:cNvPr id="57" name="TextBox 56">
              <a:extLst>
                <a:ext uri="{FF2B5EF4-FFF2-40B4-BE49-F238E27FC236}">
                  <a16:creationId xmlns:a16="http://schemas.microsoft.com/office/drawing/2014/main" id="{81BC53B9-3627-D644-A840-73B700C2D2FA}"/>
                </a:ext>
              </a:extLst>
            </p:cNvPr>
            <p:cNvSpPr txBox="1"/>
            <p:nvPr/>
          </p:nvSpPr>
          <p:spPr>
            <a:xfrm>
              <a:off x="8485155" y="2770072"/>
              <a:ext cx="339279" cy="107722"/>
            </a:xfrm>
            <a:prstGeom prst="rect">
              <a:avLst/>
            </a:prstGeom>
            <a:noFill/>
          </p:spPr>
          <p:txBody>
            <a:bodyPr wrap="square" lIns="0" tIns="0" rIns="0" bIns="0" rtlCol="0">
              <a:spAutoFit/>
            </a:bodyPr>
            <a:lstStyle/>
            <a:p>
              <a:pPr algn="ctr"/>
              <a:r>
                <a:rPr lang="en-US" sz="700">
                  <a:solidFill>
                    <a:schemeClr val="bg1"/>
                  </a:solidFill>
                </a:rPr>
                <a:t>Q3</a:t>
              </a:r>
            </a:p>
          </p:txBody>
        </p:sp>
        <p:sp>
          <p:nvSpPr>
            <p:cNvPr id="19" name="TextBox 18">
              <a:extLst>
                <a:ext uri="{FF2B5EF4-FFF2-40B4-BE49-F238E27FC236}">
                  <a16:creationId xmlns:a16="http://schemas.microsoft.com/office/drawing/2014/main" id="{49D1D8FB-416E-7842-94D1-353001CA8A48}"/>
                </a:ext>
              </a:extLst>
            </p:cNvPr>
            <p:cNvSpPr txBox="1"/>
            <p:nvPr/>
          </p:nvSpPr>
          <p:spPr>
            <a:xfrm>
              <a:off x="7843067" y="3056839"/>
              <a:ext cx="1236518" cy="107722"/>
            </a:xfrm>
            <a:prstGeom prst="rect">
              <a:avLst/>
            </a:prstGeom>
            <a:noFill/>
          </p:spPr>
          <p:txBody>
            <a:bodyPr wrap="square" lIns="0" tIns="0" rIns="0" bIns="0" rtlCol="0">
              <a:spAutoFit/>
            </a:bodyPr>
            <a:lstStyle/>
            <a:p>
              <a:pPr algn="ctr"/>
              <a:r>
                <a:rPr lang="en-US" sz="700" b="1" dirty="0">
                  <a:solidFill>
                    <a:schemeClr val="bg1"/>
                  </a:solidFill>
                </a:rPr>
                <a:t>WALLONIA</a:t>
              </a:r>
            </a:p>
          </p:txBody>
        </p:sp>
      </p:grpSp>
      <p:sp>
        <p:nvSpPr>
          <p:cNvPr id="25" name="Title 1">
            <a:extLst>
              <a:ext uri="{FF2B5EF4-FFF2-40B4-BE49-F238E27FC236}">
                <a16:creationId xmlns:a16="http://schemas.microsoft.com/office/drawing/2014/main" id="{7B2B69C4-DAB7-5E4A-8723-9879C75CCB85}"/>
              </a:ext>
            </a:extLst>
          </p:cNvPr>
          <p:cNvSpPr>
            <a:spLocks noGrp="1"/>
          </p:cNvSpPr>
          <p:nvPr>
            <p:ph type="title"/>
          </p:nvPr>
        </p:nvSpPr>
        <p:spPr>
          <a:xfrm>
            <a:off x="457201" y="410607"/>
            <a:ext cx="8229599" cy="843658"/>
          </a:xfrm>
        </p:spPr>
        <p:txBody>
          <a:bodyPr/>
          <a:lstStyle/>
          <a:p>
            <a:r>
              <a:rPr lang="en-US" dirty="0"/>
              <a:t>Employers in all three regions of Belgium continue to have difficulty finding the right talents</a:t>
            </a:r>
            <a:r>
              <a:rPr lang="en-BE" sz="2000" dirty="0"/>
              <a:t> </a:t>
            </a:r>
            <a:endParaRPr lang="en-US" dirty="0"/>
          </a:p>
        </p:txBody>
      </p:sp>
      <p:sp>
        <p:nvSpPr>
          <p:cNvPr id="26" name="Content Placeholder 2">
            <a:extLst>
              <a:ext uri="{FF2B5EF4-FFF2-40B4-BE49-F238E27FC236}">
                <a16:creationId xmlns:a16="http://schemas.microsoft.com/office/drawing/2014/main" id="{0C3A0198-B46A-A94E-9646-42763CF36746}"/>
              </a:ext>
            </a:extLst>
          </p:cNvPr>
          <p:cNvSpPr>
            <a:spLocks noGrp="1"/>
          </p:cNvSpPr>
          <p:nvPr>
            <p:ph idx="1"/>
          </p:nvPr>
        </p:nvSpPr>
        <p:spPr>
          <a:xfrm>
            <a:off x="457200" y="1313409"/>
            <a:ext cx="8229600" cy="615670"/>
          </a:xfrm>
        </p:spPr>
        <p:txBody>
          <a:bodyPr vert="horz" lIns="0" tIns="0" rIns="0" bIns="0" rtlCol="0" anchor="t">
            <a:noAutofit/>
          </a:bodyPr>
          <a:lstStyle/>
          <a:p>
            <a:pPr marL="0" indent="0">
              <a:buNone/>
            </a:pPr>
            <a:r>
              <a:rPr lang="en-US"/>
              <a:t>The talent </a:t>
            </a:r>
            <a:r>
              <a:rPr lang="en-US" dirty="0"/>
              <a:t>shortages remain at </a:t>
            </a:r>
            <a:r>
              <a:rPr lang="en-US" b="1" dirty="0"/>
              <a:t>15-year high </a:t>
            </a:r>
            <a:r>
              <a:rPr lang="en-US" dirty="0"/>
              <a:t>in all three regions of the country</a:t>
            </a:r>
            <a:r>
              <a:rPr lang="en-US" b="1" dirty="0"/>
              <a:t>, for the 2 </a:t>
            </a:r>
            <a:r>
              <a:rPr lang="en-US" b="1"/>
              <a:t>consecutive quarters</a:t>
            </a:r>
            <a:endParaRPr lang="en-BE" b="1" dirty="0"/>
          </a:p>
        </p:txBody>
      </p:sp>
    </p:spTree>
    <p:extLst>
      <p:ext uri="{BB962C8B-B14F-4D97-AF65-F5344CB8AC3E}">
        <p14:creationId xmlns:p14="http://schemas.microsoft.com/office/powerpoint/2010/main" val="2344140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E799BE6-EA6A-A548-A0DA-F47A0348C638}"/>
              </a:ext>
            </a:extLst>
          </p:cNvPr>
          <p:cNvCxnSpPr>
            <a:cxnSpLocks/>
          </p:cNvCxnSpPr>
          <p:nvPr/>
        </p:nvCxnSpPr>
        <p:spPr>
          <a:xfrm flipV="1">
            <a:off x="457199" y="1798725"/>
            <a:ext cx="8172540" cy="27013"/>
          </a:xfrm>
          <a:prstGeom prst="line">
            <a:avLst/>
          </a:prstGeom>
          <a:ln w="22225">
            <a:solidFill>
              <a:schemeClr val="accent4">
                <a:alpha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89B37B5-D411-8143-B046-DE7CA8CB61EC}"/>
              </a:ext>
            </a:extLst>
          </p:cNvPr>
          <p:cNvSpPr/>
          <p:nvPr/>
        </p:nvSpPr>
        <p:spPr>
          <a:xfrm>
            <a:off x="457199" y="1430700"/>
            <a:ext cx="2677216" cy="2532006"/>
          </a:xfrm>
          <a:prstGeom prst="rect">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a:extLst>
              <a:ext uri="{FF2B5EF4-FFF2-40B4-BE49-F238E27FC236}">
                <a16:creationId xmlns:a16="http://schemas.microsoft.com/office/drawing/2014/main" id="{910C05EA-DCB8-A748-A2E5-ED81728FC19C}"/>
              </a:ext>
            </a:extLst>
          </p:cNvPr>
          <p:cNvGraphicFramePr/>
          <p:nvPr>
            <p:extLst>
              <p:ext uri="{D42A27DB-BD31-4B8C-83A1-F6EECF244321}">
                <p14:modId xmlns:p14="http://schemas.microsoft.com/office/powerpoint/2010/main" val="4123790202"/>
              </p:ext>
            </p:extLst>
          </p:nvPr>
        </p:nvGraphicFramePr>
        <p:xfrm>
          <a:off x="228599" y="1013637"/>
          <a:ext cx="8686802" cy="2766661"/>
        </p:xfrm>
        <a:graphic>
          <a:graphicData uri="http://schemas.openxmlformats.org/drawingml/2006/chart">
            <c:chart xmlns:c="http://schemas.openxmlformats.org/drawingml/2006/chart" xmlns:r="http://schemas.openxmlformats.org/officeDocument/2006/relationships" r:id="rId3"/>
          </a:graphicData>
        </a:graphic>
      </p:graphicFrame>
      <p:sp>
        <p:nvSpPr>
          <p:cNvPr id="44" name="Rectangle 43">
            <a:extLst>
              <a:ext uri="{FF2B5EF4-FFF2-40B4-BE49-F238E27FC236}">
                <a16:creationId xmlns:a16="http://schemas.microsoft.com/office/drawing/2014/main" id="{69130136-010B-3B4D-B3D6-C9AC954E3C2C}"/>
              </a:ext>
            </a:extLst>
          </p:cNvPr>
          <p:cNvSpPr/>
          <p:nvPr/>
        </p:nvSpPr>
        <p:spPr>
          <a:xfrm>
            <a:off x="3206224" y="1430700"/>
            <a:ext cx="2730869" cy="2532006"/>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2F59519C-525D-CA4B-9F1E-8DFF5DFDDE38}"/>
              </a:ext>
            </a:extLst>
          </p:cNvPr>
          <p:cNvSpPr/>
          <p:nvPr/>
        </p:nvSpPr>
        <p:spPr>
          <a:xfrm>
            <a:off x="3206223" y="3736958"/>
            <a:ext cx="2730869" cy="22574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AVERAGE DIFFICULTY</a:t>
            </a:r>
          </a:p>
        </p:txBody>
      </p:sp>
      <p:sp>
        <p:nvSpPr>
          <p:cNvPr id="45" name="Rectangle 44">
            <a:extLst>
              <a:ext uri="{FF2B5EF4-FFF2-40B4-BE49-F238E27FC236}">
                <a16:creationId xmlns:a16="http://schemas.microsoft.com/office/drawing/2014/main" id="{E3A85D66-1D13-2A4C-8A3A-8831B6BE5DA3}"/>
              </a:ext>
            </a:extLst>
          </p:cNvPr>
          <p:cNvSpPr/>
          <p:nvPr/>
        </p:nvSpPr>
        <p:spPr>
          <a:xfrm>
            <a:off x="5994333" y="1430700"/>
            <a:ext cx="2635406" cy="2532006"/>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8C0B63-40AD-4871-B1E4-F40D707A1A7E}"/>
              </a:ext>
            </a:extLst>
          </p:cNvPr>
          <p:cNvSpPr>
            <a:spLocks noGrp="1"/>
          </p:cNvSpPr>
          <p:nvPr>
            <p:ph type="title"/>
          </p:nvPr>
        </p:nvSpPr>
        <p:spPr>
          <a:xfrm>
            <a:off x="457201" y="410607"/>
            <a:ext cx="8229599" cy="843658"/>
          </a:xfrm>
        </p:spPr>
        <p:txBody>
          <a:bodyPr/>
          <a:lstStyle/>
          <a:p>
            <a:r>
              <a:rPr lang="en-US" sz="2000" dirty="0"/>
              <a:t>The global talent shortage remains high as employers still face </a:t>
            </a:r>
            <a:br>
              <a:rPr lang="en-US" sz="2000" dirty="0"/>
            </a:br>
            <a:r>
              <a:rPr lang="en-US" sz="2000" dirty="0"/>
              <a:t>hiring challenges</a:t>
            </a:r>
            <a:endParaRPr lang="en-US" dirty="0"/>
          </a:p>
        </p:txBody>
      </p:sp>
      <p:sp>
        <p:nvSpPr>
          <p:cNvPr id="34" name="Rounded Rectangle 33">
            <a:extLst>
              <a:ext uri="{FF2B5EF4-FFF2-40B4-BE49-F238E27FC236}">
                <a16:creationId xmlns:a16="http://schemas.microsoft.com/office/drawing/2014/main" id="{F844F2C9-A039-E743-8405-C6168D540E35}"/>
              </a:ext>
            </a:extLst>
          </p:cNvPr>
          <p:cNvSpPr/>
          <p:nvPr/>
        </p:nvSpPr>
        <p:spPr>
          <a:xfrm>
            <a:off x="457201" y="3736958"/>
            <a:ext cx="2677214" cy="22574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HIGH DIFFICULTY</a:t>
            </a:r>
          </a:p>
        </p:txBody>
      </p:sp>
      <p:sp>
        <p:nvSpPr>
          <p:cNvPr id="36" name="Rounded Rectangle 35">
            <a:extLst>
              <a:ext uri="{FF2B5EF4-FFF2-40B4-BE49-F238E27FC236}">
                <a16:creationId xmlns:a16="http://schemas.microsoft.com/office/drawing/2014/main" id="{A29762F5-85EC-C141-A6D3-21B95B9A5EDA}"/>
              </a:ext>
            </a:extLst>
          </p:cNvPr>
          <p:cNvSpPr/>
          <p:nvPr/>
        </p:nvSpPr>
        <p:spPr>
          <a:xfrm>
            <a:off x="5994333" y="3736958"/>
            <a:ext cx="2635406" cy="22574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b="1"/>
              <a:t>LOWER DIFFICULTY</a:t>
            </a:r>
          </a:p>
        </p:txBody>
      </p:sp>
      <p:sp>
        <p:nvSpPr>
          <p:cNvPr id="37" name="TextBox 36">
            <a:extLst>
              <a:ext uri="{FF2B5EF4-FFF2-40B4-BE49-F238E27FC236}">
                <a16:creationId xmlns:a16="http://schemas.microsoft.com/office/drawing/2014/main" id="{7E2A94AA-D11C-344E-992B-4880A247FA0A}"/>
              </a:ext>
            </a:extLst>
          </p:cNvPr>
          <p:cNvSpPr txBox="1"/>
          <p:nvPr/>
        </p:nvSpPr>
        <p:spPr>
          <a:xfrm>
            <a:off x="457200" y="4003714"/>
            <a:ext cx="2677214" cy="276999"/>
          </a:xfrm>
          <a:prstGeom prst="rect">
            <a:avLst/>
          </a:prstGeom>
          <a:noFill/>
        </p:spPr>
        <p:txBody>
          <a:bodyPr wrap="square" lIns="0" tIns="0" rIns="0" bIns="0" rtlCol="0">
            <a:spAutoFit/>
          </a:bodyPr>
          <a:lstStyle/>
          <a:p>
            <a:pPr algn="ctr"/>
            <a:r>
              <a:rPr lang="en-US" sz="900" dirty="0">
                <a:solidFill>
                  <a:schemeClr val="accent3"/>
                </a:solidFill>
              </a:rPr>
              <a:t>India, Romania, Singapore, Bulgaria, France, Japan, </a:t>
            </a:r>
            <a:r>
              <a:rPr lang="en-US" sz="900" b="1" dirty="0">
                <a:solidFill>
                  <a:schemeClr val="accent3"/>
                </a:solidFill>
              </a:rPr>
              <a:t>Belgium</a:t>
            </a:r>
            <a:r>
              <a:rPr lang="en-US" sz="900" dirty="0">
                <a:solidFill>
                  <a:schemeClr val="accent3"/>
                </a:solidFill>
              </a:rPr>
              <a:t>, Germany, South Africa, Italy, Spain</a:t>
            </a:r>
          </a:p>
        </p:txBody>
      </p:sp>
      <p:sp>
        <p:nvSpPr>
          <p:cNvPr id="39" name="TextBox 38">
            <a:extLst>
              <a:ext uri="{FF2B5EF4-FFF2-40B4-BE49-F238E27FC236}">
                <a16:creationId xmlns:a16="http://schemas.microsoft.com/office/drawing/2014/main" id="{2D5924F2-0F11-7F41-8A20-31FB47BF3604}"/>
              </a:ext>
            </a:extLst>
          </p:cNvPr>
          <p:cNvSpPr txBox="1"/>
          <p:nvPr/>
        </p:nvSpPr>
        <p:spPr>
          <a:xfrm>
            <a:off x="3254297" y="4003714"/>
            <a:ext cx="2635407" cy="553998"/>
          </a:xfrm>
          <a:prstGeom prst="rect">
            <a:avLst/>
          </a:prstGeom>
          <a:noFill/>
        </p:spPr>
        <p:txBody>
          <a:bodyPr wrap="square" lIns="0" tIns="0" rIns="0" bIns="0" rtlCol="0">
            <a:spAutoFit/>
          </a:bodyPr>
          <a:lstStyle/>
          <a:p>
            <a:pPr algn="ctr"/>
            <a:r>
              <a:rPr lang="en-US" sz="900">
                <a:solidFill>
                  <a:schemeClr val="accent1"/>
                </a:solidFill>
              </a:rPr>
              <a:t>Mexico, Netherlands, Poland, Slovakia, U.S., Canada, Greece, Ireland, Hong Kong, U.K., Finland, Hungary, Sweden, Austria, Turkey, Norway, Taiwan, Israel</a:t>
            </a:r>
          </a:p>
        </p:txBody>
      </p:sp>
      <p:sp>
        <p:nvSpPr>
          <p:cNvPr id="40" name="TextBox 39">
            <a:extLst>
              <a:ext uri="{FF2B5EF4-FFF2-40B4-BE49-F238E27FC236}">
                <a16:creationId xmlns:a16="http://schemas.microsoft.com/office/drawing/2014/main" id="{755D5245-3CD4-1C44-A535-09E7CAF3CD76}"/>
              </a:ext>
            </a:extLst>
          </p:cNvPr>
          <p:cNvSpPr txBox="1"/>
          <p:nvPr/>
        </p:nvSpPr>
        <p:spPr>
          <a:xfrm>
            <a:off x="5994334" y="4003714"/>
            <a:ext cx="2635405" cy="415498"/>
          </a:xfrm>
          <a:prstGeom prst="rect">
            <a:avLst/>
          </a:prstGeom>
          <a:noFill/>
        </p:spPr>
        <p:txBody>
          <a:bodyPr wrap="square" lIns="0" tIns="0" rIns="0" bIns="0" rtlCol="0">
            <a:spAutoFit/>
          </a:bodyPr>
          <a:lstStyle/>
          <a:p>
            <a:pPr algn="ctr"/>
            <a:r>
              <a:rPr lang="en-US" sz="900">
                <a:solidFill>
                  <a:schemeClr val="tx2"/>
                </a:solidFill>
              </a:rPr>
              <a:t>Australia, Czech Republic, Portugal, Slovenia, Croatia, Switzerland, Brazil, Guatemala, Argentina, Peru, Costa Rica, Panama, Colombia, China</a:t>
            </a:r>
          </a:p>
        </p:txBody>
      </p:sp>
      <p:sp>
        <p:nvSpPr>
          <p:cNvPr id="7" name="TextBox 6">
            <a:extLst>
              <a:ext uri="{FF2B5EF4-FFF2-40B4-BE49-F238E27FC236}">
                <a16:creationId xmlns:a16="http://schemas.microsoft.com/office/drawing/2014/main" id="{1FF1F88A-8E0A-1440-945C-7B0F092B3460}"/>
              </a:ext>
            </a:extLst>
          </p:cNvPr>
          <p:cNvSpPr txBox="1"/>
          <p:nvPr/>
        </p:nvSpPr>
        <p:spPr>
          <a:xfrm>
            <a:off x="1213505" y="1430700"/>
            <a:ext cx="1110953" cy="492443"/>
          </a:xfrm>
          <a:prstGeom prst="rect">
            <a:avLst/>
          </a:prstGeom>
          <a:noFill/>
        </p:spPr>
        <p:txBody>
          <a:bodyPr wrap="square" lIns="0" tIns="0" rIns="0" bIns="0" rtlCol="0">
            <a:spAutoFit/>
          </a:bodyPr>
          <a:lstStyle/>
          <a:p>
            <a:pPr algn="ctr"/>
            <a:r>
              <a:rPr lang="en-US" sz="2500" b="1">
                <a:solidFill>
                  <a:schemeClr val="bg1"/>
                </a:solidFill>
              </a:rPr>
              <a:t>79.8%</a:t>
            </a:r>
            <a:br>
              <a:rPr lang="en-US" b="1">
                <a:solidFill>
                  <a:schemeClr val="bg1"/>
                </a:solidFill>
              </a:rPr>
            </a:br>
            <a:r>
              <a:rPr lang="en-US" sz="700" b="1">
                <a:solidFill>
                  <a:schemeClr val="bg1"/>
                </a:solidFill>
              </a:rPr>
              <a:t>COUNTRY AVERAGE</a:t>
            </a:r>
          </a:p>
        </p:txBody>
      </p:sp>
      <p:sp>
        <p:nvSpPr>
          <p:cNvPr id="41" name="TextBox 40">
            <a:extLst>
              <a:ext uri="{FF2B5EF4-FFF2-40B4-BE49-F238E27FC236}">
                <a16:creationId xmlns:a16="http://schemas.microsoft.com/office/drawing/2014/main" id="{A1D6F77E-85C5-5940-A5F1-53EC456B240C}"/>
              </a:ext>
            </a:extLst>
          </p:cNvPr>
          <p:cNvSpPr txBox="1"/>
          <p:nvPr/>
        </p:nvSpPr>
        <p:spPr>
          <a:xfrm>
            <a:off x="4016523" y="1703564"/>
            <a:ext cx="1110953" cy="492443"/>
          </a:xfrm>
          <a:prstGeom prst="rect">
            <a:avLst/>
          </a:prstGeom>
          <a:noFill/>
        </p:spPr>
        <p:txBody>
          <a:bodyPr wrap="square" lIns="0" tIns="0" rIns="0" bIns="0" rtlCol="0">
            <a:spAutoFit/>
          </a:bodyPr>
          <a:lstStyle/>
          <a:p>
            <a:pPr algn="ctr"/>
            <a:r>
              <a:rPr lang="en-US" sz="2500" b="1">
                <a:solidFill>
                  <a:schemeClr val="bg1"/>
                </a:solidFill>
              </a:rPr>
              <a:t>70.2%</a:t>
            </a:r>
            <a:br>
              <a:rPr lang="en-US" b="1">
                <a:solidFill>
                  <a:schemeClr val="bg1"/>
                </a:solidFill>
              </a:rPr>
            </a:br>
            <a:r>
              <a:rPr lang="en-US" sz="700" b="1">
                <a:solidFill>
                  <a:schemeClr val="bg1"/>
                </a:solidFill>
              </a:rPr>
              <a:t>COUNTRY AVERAGE</a:t>
            </a:r>
          </a:p>
        </p:txBody>
      </p:sp>
      <p:sp>
        <p:nvSpPr>
          <p:cNvPr id="42" name="TextBox 41">
            <a:extLst>
              <a:ext uri="{FF2B5EF4-FFF2-40B4-BE49-F238E27FC236}">
                <a16:creationId xmlns:a16="http://schemas.microsoft.com/office/drawing/2014/main" id="{CFEFE6F4-0101-E44A-B059-58D6D0CA46E1}"/>
              </a:ext>
            </a:extLst>
          </p:cNvPr>
          <p:cNvSpPr txBox="1"/>
          <p:nvPr/>
        </p:nvSpPr>
        <p:spPr>
          <a:xfrm>
            <a:off x="6813620" y="2418871"/>
            <a:ext cx="1110953" cy="492443"/>
          </a:xfrm>
          <a:prstGeom prst="rect">
            <a:avLst/>
          </a:prstGeom>
          <a:noFill/>
        </p:spPr>
        <p:txBody>
          <a:bodyPr wrap="square" lIns="0" tIns="0" rIns="0" bIns="0" rtlCol="0">
            <a:spAutoFit/>
          </a:bodyPr>
          <a:lstStyle/>
          <a:p>
            <a:pPr algn="ctr"/>
            <a:r>
              <a:rPr lang="en-US" sz="2500" b="1">
                <a:solidFill>
                  <a:schemeClr val="bg1"/>
                </a:solidFill>
              </a:rPr>
              <a:t>44.3%</a:t>
            </a:r>
            <a:br>
              <a:rPr lang="en-US" b="1">
                <a:solidFill>
                  <a:schemeClr val="bg1"/>
                </a:solidFill>
              </a:rPr>
            </a:br>
            <a:r>
              <a:rPr lang="en-US" sz="700" b="1">
                <a:solidFill>
                  <a:schemeClr val="bg1"/>
                </a:solidFill>
              </a:rPr>
              <a:t>COUNTRY AVERAGE</a:t>
            </a:r>
          </a:p>
        </p:txBody>
      </p:sp>
      <p:sp>
        <p:nvSpPr>
          <p:cNvPr id="29" name="Rounded Rectangle 28">
            <a:extLst>
              <a:ext uri="{FF2B5EF4-FFF2-40B4-BE49-F238E27FC236}">
                <a16:creationId xmlns:a16="http://schemas.microsoft.com/office/drawing/2014/main" id="{26C0B42C-412D-584F-9617-4EC8D2A20228}"/>
              </a:ext>
            </a:extLst>
          </p:cNvPr>
          <p:cNvSpPr/>
          <p:nvPr/>
        </p:nvSpPr>
        <p:spPr>
          <a:xfrm>
            <a:off x="6330662" y="1115969"/>
            <a:ext cx="1593911" cy="519457"/>
          </a:xfrm>
          <a:prstGeom prst="roundRect">
            <a:avLst>
              <a:gd name="adj" fmla="val 2947"/>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r>
              <a:rPr lang="en-US" sz="1000" b="1">
                <a:solidFill>
                  <a:schemeClr val="accent4"/>
                </a:solidFill>
              </a:rPr>
              <a:t>of employers globally report difficulty finding the talent they need</a:t>
            </a:r>
          </a:p>
        </p:txBody>
      </p:sp>
      <p:graphicFrame>
        <p:nvGraphicFramePr>
          <p:cNvPr id="25" name="Chart 24">
            <a:extLst>
              <a:ext uri="{FF2B5EF4-FFF2-40B4-BE49-F238E27FC236}">
                <a16:creationId xmlns:a16="http://schemas.microsoft.com/office/drawing/2014/main" id="{8F3E3DF6-27C3-7F46-96BE-97EAE6EB0A55}"/>
              </a:ext>
            </a:extLst>
          </p:cNvPr>
          <p:cNvGraphicFramePr/>
          <p:nvPr>
            <p:extLst>
              <p:ext uri="{D42A27DB-BD31-4B8C-83A1-F6EECF244321}">
                <p14:modId xmlns:p14="http://schemas.microsoft.com/office/powerpoint/2010/main" val="2170292485"/>
              </p:ext>
            </p:extLst>
          </p:nvPr>
        </p:nvGraphicFramePr>
        <p:xfrm>
          <a:off x="5511707" y="966413"/>
          <a:ext cx="905295" cy="903161"/>
        </p:xfrm>
        <a:graphic>
          <a:graphicData uri="http://schemas.openxmlformats.org/drawingml/2006/chart">
            <c:chart xmlns:c="http://schemas.openxmlformats.org/drawingml/2006/chart" xmlns:r="http://schemas.openxmlformats.org/officeDocument/2006/relationships" r:id="rId4"/>
          </a:graphicData>
        </a:graphic>
      </p:graphicFrame>
      <p:sp>
        <p:nvSpPr>
          <p:cNvPr id="28" name="Oval 27">
            <a:extLst>
              <a:ext uri="{FF2B5EF4-FFF2-40B4-BE49-F238E27FC236}">
                <a16:creationId xmlns:a16="http://schemas.microsoft.com/office/drawing/2014/main" id="{76398D70-F998-A44D-95D0-42F3F9752431}"/>
              </a:ext>
            </a:extLst>
          </p:cNvPr>
          <p:cNvSpPr/>
          <p:nvPr/>
        </p:nvSpPr>
        <p:spPr>
          <a:xfrm>
            <a:off x="5738257" y="1197167"/>
            <a:ext cx="452194" cy="452194"/>
          </a:xfrm>
          <a:prstGeom prst="ellipse">
            <a:avLst/>
          </a:prstGeom>
          <a:solidFill>
            <a:schemeClr val="bg1"/>
          </a:solidFill>
          <a:ln>
            <a:noFill/>
          </a:ln>
          <a:effectLst>
            <a:outerShdw blurRad="50800" dist="38100" dir="2700000" algn="tl" rotWithShape="0">
              <a:prstClr val="black">
                <a:alpha val="15477"/>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a:solidFill>
                <a:schemeClr val="accent4"/>
              </a:solidFill>
            </a:endParaRPr>
          </a:p>
        </p:txBody>
      </p:sp>
      <p:sp>
        <p:nvSpPr>
          <p:cNvPr id="11" name="Rectangle 10">
            <a:extLst>
              <a:ext uri="{FF2B5EF4-FFF2-40B4-BE49-F238E27FC236}">
                <a16:creationId xmlns:a16="http://schemas.microsoft.com/office/drawing/2014/main" id="{CDDC042F-02B2-7E43-A08B-B0992B11D991}"/>
              </a:ext>
            </a:extLst>
          </p:cNvPr>
          <p:cNvSpPr/>
          <p:nvPr/>
        </p:nvSpPr>
        <p:spPr>
          <a:xfrm>
            <a:off x="5798974" y="1279495"/>
            <a:ext cx="347852" cy="276999"/>
          </a:xfrm>
          <a:prstGeom prst="rect">
            <a:avLst/>
          </a:prstGeom>
        </p:spPr>
        <p:txBody>
          <a:bodyPr wrap="none" lIns="0" tIns="0" rIns="0" bIns="0">
            <a:spAutoFit/>
          </a:bodyPr>
          <a:lstStyle/>
          <a:p>
            <a:pPr algn="ctr"/>
            <a:r>
              <a:rPr lang="en-US" b="1">
                <a:solidFill>
                  <a:schemeClr val="accent4"/>
                </a:solidFill>
              </a:rPr>
              <a:t>69</a:t>
            </a:r>
            <a:r>
              <a:rPr lang="en-US" sz="700" b="1">
                <a:solidFill>
                  <a:schemeClr val="accent4"/>
                </a:solidFill>
              </a:rPr>
              <a:t>%</a:t>
            </a:r>
          </a:p>
        </p:txBody>
      </p:sp>
      <p:sp>
        <p:nvSpPr>
          <p:cNvPr id="3" name="Up Arrow 2">
            <a:extLst>
              <a:ext uri="{FF2B5EF4-FFF2-40B4-BE49-F238E27FC236}">
                <a16:creationId xmlns:a16="http://schemas.microsoft.com/office/drawing/2014/main" id="{B20EAE54-6326-5244-B99B-784B0617C9FF}"/>
              </a:ext>
            </a:extLst>
          </p:cNvPr>
          <p:cNvSpPr/>
          <p:nvPr/>
        </p:nvSpPr>
        <p:spPr>
          <a:xfrm>
            <a:off x="1490890" y="1964151"/>
            <a:ext cx="556181" cy="1675192"/>
          </a:xfrm>
          <a:prstGeom prst="upArrow">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 Arrow 22">
            <a:extLst>
              <a:ext uri="{FF2B5EF4-FFF2-40B4-BE49-F238E27FC236}">
                <a16:creationId xmlns:a16="http://schemas.microsoft.com/office/drawing/2014/main" id="{DFD81533-7125-EE44-A7A1-5806F2B957C4}"/>
              </a:ext>
            </a:extLst>
          </p:cNvPr>
          <p:cNvSpPr/>
          <p:nvPr/>
        </p:nvSpPr>
        <p:spPr>
          <a:xfrm rot="10800000">
            <a:off x="7033944" y="2952322"/>
            <a:ext cx="556181" cy="677594"/>
          </a:xfrm>
          <a:prstGeom prst="upArrow">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8392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 name="Title 2">
            <a:extLst>
              <a:ext uri="{FF2B5EF4-FFF2-40B4-BE49-F238E27FC236}">
                <a16:creationId xmlns:a16="http://schemas.microsoft.com/office/drawing/2014/main" id="{66F8DFE5-25B2-1045-839B-B3BB11EDC0FC}"/>
              </a:ext>
            </a:extLst>
          </p:cNvPr>
          <p:cNvSpPr>
            <a:spLocks noGrp="1"/>
          </p:cNvSpPr>
          <p:nvPr>
            <p:ph type="title"/>
          </p:nvPr>
        </p:nvSpPr>
        <p:spPr>
          <a:xfrm>
            <a:off x="1271058" y="2252922"/>
            <a:ext cx="6601883" cy="1142776"/>
          </a:xfrm>
        </p:spPr>
        <p:txBody>
          <a:bodyPr/>
          <a:lstStyle/>
          <a:p>
            <a:pPr algn="ctr"/>
            <a:r>
              <a:rPr lang="en-US" sz="1300" b="0" i="1" dirty="0">
                <a:latin typeface="Arial"/>
                <a:cs typeface="Arial"/>
              </a:rPr>
              <a:t>The success of the vaccination campaign and the easing of health measures have </a:t>
            </a:r>
            <a:r>
              <a:rPr lang="en-US" sz="1300" i="1" dirty="0">
                <a:latin typeface="Arial"/>
                <a:cs typeface="Arial"/>
              </a:rPr>
              <a:t>strengthened the confidence of employers </a:t>
            </a:r>
            <a:r>
              <a:rPr lang="en-US" sz="1300" b="0" i="1" dirty="0">
                <a:latin typeface="Arial"/>
                <a:cs typeface="Arial"/>
              </a:rPr>
              <a:t>in Belgium and around the world : the </a:t>
            </a:r>
            <a:r>
              <a:rPr lang="en-US" sz="1300" i="1" dirty="0">
                <a:latin typeface="Arial"/>
                <a:cs typeface="Arial"/>
              </a:rPr>
              <a:t>Net Employment Outlook is at an all-time high in Belgium (+30%), as it is in eleven other countries surveyed</a:t>
            </a:r>
            <a:r>
              <a:rPr lang="en-US" sz="1300" b="0" i="1" dirty="0">
                <a:latin typeface="Arial"/>
                <a:cs typeface="Arial"/>
              </a:rPr>
              <a:t>. At the same time, employers are not able to fill their vacancies quickly enough due to </a:t>
            </a:r>
            <a:r>
              <a:rPr lang="en-US" sz="1300" i="1" dirty="0">
                <a:latin typeface="Arial"/>
                <a:cs typeface="Arial"/>
              </a:rPr>
              <a:t>talent shortages</a:t>
            </a:r>
            <a:r>
              <a:rPr lang="en-US" sz="1300" b="0" i="1" dirty="0">
                <a:latin typeface="Arial"/>
                <a:cs typeface="Arial"/>
              </a:rPr>
              <a:t>, </a:t>
            </a:r>
            <a:r>
              <a:rPr lang="en-US" sz="1300" i="1" dirty="0">
                <a:latin typeface="Arial"/>
                <a:cs typeface="Arial"/>
              </a:rPr>
              <a:t>which remain at 15-years record level in Belgium (77%) and  in all three regions of the country.</a:t>
            </a:r>
            <a:br>
              <a:rPr lang="en-US" sz="1300" i="1" dirty="0">
                <a:latin typeface="Arial"/>
                <a:cs typeface="Arial"/>
              </a:rPr>
            </a:br>
            <a:br>
              <a:rPr lang="en-US" sz="1300" b="0" i="1" dirty="0">
                <a:latin typeface="Arial"/>
                <a:cs typeface="Arial"/>
              </a:rPr>
            </a:br>
            <a:r>
              <a:rPr lang="en-US" sz="1300" b="0" i="1" dirty="0">
                <a:latin typeface="Arial"/>
                <a:cs typeface="Arial"/>
              </a:rPr>
              <a:t>The results of our survey clearly indicate that we are in a </a:t>
            </a:r>
            <a:r>
              <a:rPr lang="en-US" sz="1300" i="1" dirty="0">
                <a:latin typeface="Arial"/>
                <a:cs typeface="Arial"/>
              </a:rPr>
              <a:t>‘candidate market’ </a:t>
            </a:r>
            <a:r>
              <a:rPr lang="en-US" sz="1300" b="0" i="1" dirty="0">
                <a:latin typeface="Arial"/>
                <a:cs typeface="Arial"/>
              </a:rPr>
              <a:t>meaning businesses are competing for the best talent by implementing concrete attraction and retention strategies. A </a:t>
            </a:r>
            <a:r>
              <a:rPr lang="en-US" sz="1300" i="1" dirty="0">
                <a:latin typeface="Arial"/>
                <a:cs typeface="Arial"/>
              </a:rPr>
              <a:t>new era of work </a:t>
            </a:r>
            <a:r>
              <a:rPr lang="en-US" sz="1300" b="0" i="1" dirty="0">
                <a:latin typeface="Arial"/>
                <a:cs typeface="Arial"/>
              </a:rPr>
              <a:t>is emerging, based on the </a:t>
            </a:r>
            <a:r>
              <a:rPr lang="en-US" sz="1300" i="1" dirty="0">
                <a:latin typeface="Arial"/>
                <a:cs typeface="Arial"/>
              </a:rPr>
              <a:t>individual choices </a:t>
            </a:r>
            <a:r>
              <a:rPr lang="en-US" sz="1300" b="0" i="1" dirty="0">
                <a:latin typeface="Arial"/>
                <a:cs typeface="Arial"/>
              </a:rPr>
              <a:t>of workers who have taken back control and who expect employers to adapt to their expectations, especially the most qualified.</a:t>
            </a:r>
            <a:br>
              <a:rPr lang="en-US" dirty="0"/>
            </a:br>
            <a:br>
              <a:rPr lang="en-US" sz="1300" dirty="0"/>
            </a:br>
            <a:r>
              <a:rPr lang="en-US" sz="1300" b="0" dirty="0">
                <a:latin typeface="Arial"/>
                <a:cs typeface="Arial"/>
              </a:rPr>
              <a:t>Philippe Lacroix </a:t>
            </a:r>
            <a:br>
              <a:rPr lang="en-US" sz="1300" b="0" dirty="0">
                <a:latin typeface="Arial"/>
                <a:cs typeface="Arial"/>
              </a:rPr>
            </a:br>
            <a:r>
              <a:rPr lang="en-US" sz="1300" b="0" dirty="0">
                <a:latin typeface="Arial"/>
                <a:cs typeface="Arial"/>
              </a:rPr>
              <a:t>Managing Director ManpowerGroup </a:t>
            </a:r>
            <a:r>
              <a:rPr lang="en-US" sz="1300" b="0" dirty="0" err="1">
                <a:latin typeface="Arial"/>
                <a:cs typeface="Arial"/>
              </a:rPr>
              <a:t>BeLux</a:t>
            </a:r>
            <a:endParaRPr lang="en-US" sz="1300" b="0" dirty="0"/>
          </a:p>
        </p:txBody>
      </p:sp>
      <p:sp>
        <p:nvSpPr>
          <p:cNvPr id="4" name="Title 2">
            <a:extLst>
              <a:ext uri="{FF2B5EF4-FFF2-40B4-BE49-F238E27FC236}">
                <a16:creationId xmlns:a16="http://schemas.microsoft.com/office/drawing/2014/main" id="{8BD339E3-419F-284E-82D0-39533E8C0517}"/>
              </a:ext>
            </a:extLst>
          </p:cNvPr>
          <p:cNvSpPr txBox="1">
            <a:spLocks/>
          </p:cNvSpPr>
          <p:nvPr/>
        </p:nvSpPr>
        <p:spPr>
          <a:xfrm>
            <a:off x="0" y="307424"/>
            <a:ext cx="1063583" cy="74371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bg1"/>
                </a:solidFill>
                <a:latin typeface="Arial" pitchFamily="34" charset="0"/>
                <a:ea typeface="+mj-ea"/>
                <a:cs typeface="Arial" pitchFamily="34" charset="0"/>
              </a:defRPr>
            </a:lvl1pPr>
          </a:lstStyle>
          <a:p>
            <a:pPr marL="0" marR="0" lvl="0" indent="0" algn="r" defTabSz="914400" rtl="0" eaLnBrk="1" fontAlgn="auto" latinLnBrk="0" hangingPunct="1">
              <a:lnSpc>
                <a:spcPct val="150000"/>
              </a:lnSpc>
              <a:spcBef>
                <a:spcPct val="0"/>
              </a:spcBef>
              <a:spcAft>
                <a:spcPts val="0"/>
              </a:spcAft>
              <a:buClrTx/>
              <a:buSzTx/>
              <a:buFontTx/>
              <a:buNone/>
              <a:tabLst/>
              <a:defRPr/>
            </a:pPr>
            <a:r>
              <a:rPr kumimoji="0" lang="en-US" sz="9600" b="0" i="1" u="none" strike="noStrike" kern="1200" cap="none" spc="0" normalizeH="0" baseline="0" noProof="0" dirty="0">
                <a:ln>
                  <a:noFill/>
                </a:ln>
                <a:solidFill>
                  <a:srgbClr val="FFFFFF"/>
                </a:solidFill>
                <a:effectLst/>
                <a:uLnTx/>
                <a:uFillTx/>
                <a:latin typeface="Arial"/>
                <a:ea typeface="+mj-ea"/>
                <a:cs typeface="Arial"/>
              </a:rPr>
              <a:t>“</a:t>
            </a:r>
            <a:endParaRPr kumimoji="0" lang="en-US" sz="9600" b="0" i="0" u="none" strike="noStrike" kern="1200" cap="none" spc="0" normalizeH="0" baseline="0" noProof="0" dirty="0">
              <a:ln>
                <a:noFill/>
              </a:ln>
              <a:solidFill>
                <a:srgbClr val="FFFFFF"/>
              </a:solidFill>
              <a:effectLst/>
              <a:uLnTx/>
              <a:uFillTx/>
              <a:latin typeface="Arial" pitchFamily="34" charset="0"/>
              <a:ea typeface="+mj-ea"/>
              <a:cs typeface="Arial" pitchFamily="34" charset="0"/>
            </a:endParaRPr>
          </a:p>
        </p:txBody>
      </p:sp>
      <p:sp>
        <p:nvSpPr>
          <p:cNvPr id="5" name="Title 2">
            <a:extLst>
              <a:ext uri="{FF2B5EF4-FFF2-40B4-BE49-F238E27FC236}">
                <a16:creationId xmlns:a16="http://schemas.microsoft.com/office/drawing/2014/main" id="{1ADA7D81-DD7E-4840-AC25-151F74D383C2}"/>
              </a:ext>
            </a:extLst>
          </p:cNvPr>
          <p:cNvSpPr txBox="1">
            <a:spLocks/>
          </p:cNvSpPr>
          <p:nvPr/>
        </p:nvSpPr>
        <p:spPr>
          <a:xfrm>
            <a:off x="8080417" y="2925656"/>
            <a:ext cx="1063583" cy="74371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bg1"/>
                </a:solidFill>
                <a:latin typeface="Arial" pitchFamily="34" charset="0"/>
                <a:ea typeface="+mj-ea"/>
                <a:cs typeface="Arial" pitchFamily="34" charset="0"/>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9600" b="0" i="1" u="none" strike="noStrike" kern="1200" cap="none" spc="0" normalizeH="0" baseline="0" noProof="0" dirty="0">
                <a:ln>
                  <a:noFill/>
                </a:ln>
                <a:solidFill>
                  <a:srgbClr val="FFFFFF"/>
                </a:solidFill>
                <a:effectLst/>
                <a:uLnTx/>
                <a:uFillTx/>
                <a:latin typeface="Arial"/>
                <a:ea typeface="+mj-ea"/>
                <a:cs typeface="Arial"/>
              </a:rPr>
              <a:t>”</a:t>
            </a:r>
            <a:endParaRPr kumimoji="0" lang="en-US" sz="9600" b="0" i="0" u="none" strike="noStrike" kern="1200" cap="none" spc="0" normalizeH="0" baseline="0" noProof="0" dirty="0">
              <a:ln>
                <a:noFill/>
              </a:ln>
              <a:solidFill>
                <a:srgbClr val="FFFFFF"/>
              </a:solidFill>
              <a:effectLst/>
              <a:uLnTx/>
              <a:uFillTx/>
              <a:latin typeface="Arial" pitchFamily="34" charset="0"/>
              <a:ea typeface="+mj-ea"/>
              <a:cs typeface="Arial" pitchFamily="34" charset="0"/>
            </a:endParaRPr>
          </a:p>
        </p:txBody>
      </p:sp>
      <p:grpSp>
        <p:nvGrpSpPr>
          <p:cNvPr id="11" name="Group 10">
            <a:extLst>
              <a:ext uri="{FF2B5EF4-FFF2-40B4-BE49-F238E27FC236}">
                <a16:creationId xmlns:a16="http://schemas.microsoft.com/office/drawing/2014/main" id="{54AC3ACE-4A8F-7843-94C6-10DF711B5D1C}"/>
              </a:ext>
            </a:extLst>
          </p:cNvPr>
          <p:cNvGrpSpPr/>
          <p:nvPr/>
        </p:nvGrpSpPr>
        <p:grpSpPr>
          <a:xfrm>
            <a:off x="0" y="1"/>
            <a:ext cx="9130453" cy="765135"/>
            <a:chOff x="0" y="-109741"/>
            <a:chExt cx="9130453" cy="765135"/>
          </a:xfrm>
        </p:grpSpPr>
        <p:pic>
          <p:nvPicPr>
            <p:cNvPr id="7" name="Picture 6">
              <a:extLst>
                <a:ext uri="{FF2B5EF4-FFF2-40B4-BE49-F238E27FC236}">
                  <a16:creationId xmlns:a16="http://schemas.microsoft.com/office/drawing/2014/main" id="{6799CA62-CE36-4649-BF11-E2E47C4374CF}"/>
                </a:ext>
              </a:extLst>
            </p:cNvPr>
            <p:cNvPicPr>
              <a:picLocks noChangeAspect="1"/>
            </p:cNvPicPr>
            <p:nvPr/>
          </p:nvPicPr>
          <p:blipFill rotWithShape="1">
            <a:blip r:embed="rId3"/>
            <a:srcRect b="85498"/>
            <a:stretch/>
          </p:blipFill>
          <p:spPr>
            <a:xfrm>
              <a:off x="0" y="-109741"/>
              <a:ext cx="9130453" cy="743712"/>
            </a:xfrm>
            <a:prstGeom prst="rect">
              <a:avLst/>
            </a:prstGeom>
          </p:spPr>
        </p:pic>
        <p:pic>
          <p:nvPicPr>
            <p:cNvPr id="8" name="Picture 7">
              <a:extLst>
                <a:ext uri="{FF2B5EF4-FFF2-40B4-BE49-F238E27FC236}">
                  <a16:creationId xmlns:a16="http://schemas.microsoft.com/office/drawing/2014/main" id="{CFBD53BF-FED4-1E48-9AD5-0EA613DBB6EB}"/>
                </a:ext>
              </a:extLst>
            </p:cNvPr>
            <p:cNvPicPr>
              <a:picLocks noChangeAspect="1"/>
            </p:cNvPicPr>
            <p:nvPr/>
          </p:nvPicPr>
          <p:blipFill>
            <a:blip r:embed="rId4"/>
            <a:srcRect/>
            <a:stretch/>
          </p:blipFill>
          <p:spPr>
            <a:xfrm>
              <a:off x="960268" y="99677"/>
              <a:ext cx="1822689" cy="324876"/>
            </a:xfrm>
            <a:prstGeom prst="rect">
              <a:avLst/>
            </a:prstGeom>
          </p:spPr>
        </p:pic>
        <p:sp>
          <p:nvSpPr>
            <p:cNvPr id="9" name="Title 1">
              <a:extLst>
                <a:ext uri="{FF2B5EF4-FFF2-40B4-BE49-F238E27FC236}">
                  <a16:creationId xmlns:a16="http://schemas.microsoft.com/office/drawing/2014/main" id="{9DA8D0D5-8DA1-D946-814C-8A2A5B86AE55}"/>
                </a:ext>
              </a:extLst>
            </p:cNvPr>
            <p:cNvSpPr txBox="1">
              <a:spLocks/>
            </p:cNvSpPr>
            <p:nvPr/>
          </p:nvSpPr>
          <p:spPr>
            <a:xfrm>
              <a:off x="8135845" y="-107577"/>
              <a:ext cx="711121" cy="762971"/>
            </a:xfrm>
            <a:prstGeom prst="rect">
              <a:avLst/>
            </a:prstGeom>
          </p:spPr>
          <p:txBody>
            <a:bodyPr lIns="0" tIns="0" rIns="0" bIns="0" anchor="ctr" anchorCtr="0"/>
            <a:lstStyle>
              <a:lvl1pPr algn="l" defTabSz="914400" rtl="0" eaLnBrk="1" latinLnBrk="0" hangingPunct="1">
                <a:lnSpc>
                  <a:spcPct val="100000"/>
                </a:lnSpc>
                <a:spcBef>
                  <a:spcPct val="0"/>
                </a:spcBef>
                <a:buNone/>
                <a:defRPr sz="46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a:ea typeface="+mj-ea"/>
                  <a:cs typeface="+mj-cs"/>
                </a:rPr>
                <a:t>Q4</a:t>
              </a:r>
            </a:p>
          </p:txBody>
        </p:sp>
        <p:sp>
          <p:nvSpPr>
            <p:cNvPr id="10" name="Title 1">
              <a:extLst>
                <a:ext uri="{FF2B5EF4-FFF2-40B4-BE49-F238E27FC236}">
                  <a16:creationId xmlns:a16="http://schemas.microsoft.com/office/drawing/2014/main" id="{429ED009-6CD3-A046-93F2-5844E81A826C}"/>
                </a:ext>
              </a:extLst>
            </p:cNvPr>
            <p:cNvSpPr txBox="1">
              <a:spLocks/>
            </p:cNvSpPr>
            <p:nvPr/>
          </p:nvSpPr>
          <p:spPr>
            <a:xfrm rot="16200000">
              <a:off x="8372728" y="71142"/>
              <a:ext cx="762969" cy="405531"/>
            </a:xfrm>
            <a:prstGeom prst="rect">
              <a:avLst/>
            </a:prstGeom>
          </p:spPr>
          <p:txBody>
            <a:bodyPr lIns="0" tIns="0" rIns="0" bIns="0" anchor="b"/>
            <a:lstStyle>
              <a:lvl1pPr algn="l" defTabSz="914400" rtl="0" eaLnBrk="1" latinLnBrk="0" hangingPunct="1">
                <a:lnSpc>
                  <a:spcPct val="100000"/>
                </a:lnSpc>
                <a:spcBef>
                  <a:spcPct val="0"/>
                </a:spcBef>
                <a:buNone/>
                <a:defRPr sz="4600" b="1"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a:ea typeface="+mj-ea"/>
                  <a:cs typeface="+mj-cs"/>
                </a:rPr>
                <a:t>2021</a:t>
              </a:r>
            </a:p>
          </p:txBody>
        </p:sp>
      </p:grpSp>
    </p:spTree>
    <p:extLst>
      <p:ext uri="{BB962C8B-B14F-4D97-AF65-F5344CB8AC3E}">
        <p14:creationId xmlns:p14="http://schemas.microsoft.com/office/powerpoint/2010/main" val="3885506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67F468A-1F04-0849-9CFF-4AFD0EE92CF6}"/>
              </a:ext>
            </a:extLst>
          </p:cNvPr>
          <p:cNvPicPr>
            <a:picLocks noChangeAspect="1"/>
          </p:cNvPicPr>
          <p:nvPr/>
        </p:nvPicPr>
        <p:blipFill>
          <a:blip r:embed="rId3"/>
          <a:srcRect/>
          <a:stretch/>
        </p:blipFill>
        <p:spPr>
          <a:xfrm>
            <a:off x="-697" y="7408"/>
            <a:ext cx="9143833" cy="4724314"/>
          </a:xfrm>
          <a:prstGeom prst="rect">
            <a:avLst/>
          </a:prstGeom>
        </p:spPr>
      </p:pic>
      <p:sp>
        <p:nvSpPr>
          <p:cNvPr id="11" name="Round Same Side Corner Rectangle 10">
            <a:extLst>
              <a:ext uri="{FF2B5EF4-FFF2-40B4-BE49-F238E27FC236}">
                <a16:creationId xmlns:a16="http://schemas.microsoft.com/office/drawing/2014/main" id="{7DB81D5E-EA5C-A044-9B8F-C9102F822304}"/>
              </a:ext>
            </a:extLst>
          </p:cNvPr>
          <p:cNvSpPr/>
          <p:nvPr/>
        </p:nvSpPr>
        <p:spPr>
          <a:xfrm rot="16200000">
            <a:off x="5409334" y="202962"/>
            <a:ext cx="3061281" cy="4406334"/>
          </a:xfrm>
          <a:prstGeom prst="round2SameRect">
            <a:avLst>
              <a:gd name="adj1" fmla="val 3335"/>
              <a:gd name="adj2" fmla="val 0"/>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Single Corner Rectangle 11">
            <a:extLst>
              <a:ext uri="{FF2B5EF4-FFF2-40B4-BE49-F238E27FC236}">
                <a16:creationId xmlns:a16="http://schemas.microsoft.com/office/drawing/2014/main" id="{E8C453E1-73C5-9D4F-B0DF-C8F4FCBA670F}"/>
              </a:ext>
            </a:extLst>
          </p:cNvPr>
          <p:cNvSpPr/>
          <p:nvPr/>
        </p:nvSpPr>
        <p:spPr>
          <a:xfrm rot="10800000">
            <a:off x="8639194" y="875489"/>
            <a:ext cx="504809" cy="504809"/>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C0BB2F01-97DA-D842-9EF5-0004D5A38C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31153" y="967448"/>
            <a:ext cx="320889" cy="320889"/>
          </a:xfrm>
          <a:prstGeom prst="rect">
            <a:avLst/>
          </a:prstGeom>
        </p:spPr>
      </p:pic>
      <p:sp>
        <p:nvSpPr>
          <p:cNvPr id="2" name="Title 1">
            <a:extLst>
              <a:ext uri="{FF2B5EF4-FFF2-40B4-BE49-F238E27FC236}">
                <a16:creationId xmlns:a16="http://schemas.microsoft.com/office/drawing/2014/main" id="{330A0E3D-9246-3F4F-A24B-DE9384547054}"/>
              </a:ext>
            </a:extLst>
          </p:cNvPr>
          <p:cNvSpPr>
            <a:spLocks noGrp="1"/>
          </p:cNvSpPr>
          <p:nvPr>
            <p:ph type="title"/>
          </p:nvPr>
        </p:nvSpPr>
        <p:spPr>
          <a:xfrm>
            <a:off x="5035900" y="1944061"/>
            <a:ext cx="3602432" cy="1397370"/>
          </a:xfrm>
        </p:spPr>
        <p:txBody>
          <a:bodyPr/>
          <a:lstStyle/>
          <a:p>
            <a:r>
              <a:rPr lang="en-US" dirty="0"/>
              <a:t>GREATER WORK FLEXIBILITY, SKILLS DEVELOPMENT AND INCREASED WAGES:</a:t>
            </a:r>
          </a:p>
        </p:txBody>
      </p:sp>
      <p:sp>
        <p:nvSpPr>
          <p:cNvPr id="10" name="Rectangle 9">
            <a:extLst>
              <a:ext uri="{FF2B5EF4-FFF2-40B4-BE49-F238E27FC236}">
                <a16:creationId xmlns:a16="http://schemas.microsoft.com/office/drawing/2014/main" id="{247F6771-8ADD-3A42-9985-779CA495782B}"/>
              </a:ext>
            </a:extLst>
          </p:cNvPr>
          <p:cNvSpPr/>
          <p:nvPr/>
        </p:nvSpPr>
        <p:spPr>
          <a:xfrm>
            <a:off x="5036764" y="3490465"/>
            <a:ext cx="4106371" cy="2055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fontAlgn="base">
              <a:lnSpc>
                <a:spcPct val="100000"/>
              </a:lnSpc>
            </a:pPr>
            <a:r>
              <a:rPr lang="en-US" sz="1200" b="1" dirty="0">
                <a:solidFill>
                  <a:schemeClr val="accent4"/>
                </a:solidFill>
              </a:rPr>
              <a:t>Top strategies to attract and retain talent in Belgium</a:t>
            </a:r>
            <a:endParaRPr lang="en-US" sz="1200" dirty="0">
              <a:solidFill>
                <a:schemeClr val="accent4"/>
              </a:solidFill>
              <a:cs typeface="Arial"/>
            </a:endParaRPr>
          </a:p>
        </p:txBody>
      </p:sp>
      <p:pic>
        <p:nvPicPr>
          <p:cNvPr id="18" name="Picture 17" descr="Icon&#10;&#10;Description automatically generated">
            <a:extLst>
              <a:ext uri="{FF2B5EF4-FFF2-40B4-BE49-F238E27FC236}">
                <a16:creationId xmlns:a16="http://schemas.microsoft.com/office/drawing/2014/main" id="{33E19D37-8519-3942-8B06-EE24A9C7823D}"/>
              </a:ext>
            </a:extLst>
          </p:cNvPr>
          <p:cNvPicPr>
            <a:picLocks noChangeAspect="1"/>
          </p:cNvPicPr>
          <p:nvPr/>
        </p:nvPicPr>
        <p:blipFill rotWithShape="1">
          <a:blip r:embed="rId6"/>
          <a:srcRect r="70130"/>
          <a:stretch/>
        </p:blipFill>
        <p:spPr>
          <a:xfrm>
            <a:off x="5773554" y="1127892"/>
            <a:ext cx="613758" cy="638596"/>
          </a:xfrm>
          <a:prstGeom prst="rect">
            <a:avLst/>
          </a:prstGeom>
        </p:spPr>
      </p:pic>
      <p:pic>
        <p:nvPicPr>
          <p:cNvPr id="9" name="Picture 8" descr="Icon&#10;&#10;Description automatically generated">
            <a:extLst>
              <a:ext uri="{FF2B5EF4-FFF2-40B4-BE49-F238E27FC236}">
                <a16:creationId xmlns:a16="http://schemas.microsoft.com/office/drawing/2014/main" id="{B4A37D39-B1D0-4A4F-9CB8-CC116BF02FC2}"/>
              </a:ext>
            </a:extLst>
          </p:cNvPr>
          <p:cNvPicPr>
            <a:picLocks noChangeAspect="1"/>
          </p:cNvPicPr>
          <p:nvPr/>
        </p:nvPicPr>
        <p:blipFill rotWithShape="1">
          <a:blip r:embed="rId6"/>
          <a:srcRect l="34346" r="32760"/>
          <a:stretch/>
        </p:blipFill>
        <p:spPr>
          <a:xfrm>
            <a:off x="6452243" y="1127892"/>
            <a:ext cx="675903" cy="638596"/>
          </a:xfrm>
          <a:prstGeom prst="rect">
            <a:avLst/>
          </a:prstGeom>
        </p:spPr>
      </p:pic>
      <p:pic>
        <p:nvPicPr>
          <p:cNvPr id="17" name="Picture 16" descr="Icon&#10;&#10;Description automatically generated">
            <a:extLst>
              <a:ext uri="{FF2B5EF4-FFF2-40B4-BE49-F238E27FC236}">
                <a16:creationId xmlns:a16="http://schemas.microsoft.com/office/drawing/2014/main" id="{1B7D32DE-4BFF-6B44-BD99-CBC3ECFB6DB6}"/>
              </a:ext>
            </a:extLst>
          </p:cNvPr>
          <p:cNvPicPr>
            <a:picLocks noChangeAspect="1"/>
          </p:cNvPicPr>
          <p:nvPr/>
        </p:nvPicPr>
        <p:blipFill rotWithShape="1">
          <a:blip r:embed="rId6"/>
          <a:srcRect l="71715"/>
          <a:stretch/>
        </p:blipFill>
        <p:spPr>
          <a:xfrm>
            <a:off x="5035899" y="1127892"/>
            <a:ext cx="581199" cy="638596"/>
          </a:xfrm>
          <a:prstGeom prst="rect">
            <a:avLst/>
          </a:prstGeom>
        </p:spPr>
      </p:pic>
    </p:spTree>
    <p:extLst>
      <p:ext uri="{BB962C8B-B14F-4D97-AF65-F5344CB8AC3E}">
        <p14:creationId xmlns:p14="http://schemas.microsoft.com/office/powerpoint/2010/main" val="4095598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a:extLst>
              <a:ext uri="{FF2B5EF4-FFF2-40B4-BE49-F238E27FC236}">
                <a16:creationId xmlns:a16="http://schemas.microsoft.com/office/drawing/2014/main" id="{19C200D1-DFD1-3949-A3D5-559092BD0081}"/>
              </a:ext>
            </a:extLst>
          </p:cNvPr>
          <p:cNvSpPr>
            <a:spLocks noGrp="1"/>
          </p:cNvSpPr>
          <p:nvPr>
            <p:ph type="title"/>
          </p:nvPr>
        </p:nvSpPr>
        <p:spPr>
          <a:xfrm>
            <a:off x="457201" y="410607"/>
            <a:ext cx="8229599" cy="843658"/>
          </a:xfrm>
        </p:spPr>
        <p:txBody>
          <a:bodyPr/>
          <a:lstStyle/>
          <a:p>
            <a:r>
              <a:rPr lang="en-US" sz="2000" dirty="0"/>
              <a:t>Belgian companies are offering multiple incentives to attract &amp; retain </a:t>
            </a:r>
            <a:br>
              <a:rPr lang="en-US" sz="2000" dirty="0"/>
            </a:br>
            <a:r>
              <a:rPr lang="en-US" sz="2000" dirty="0"/>
              <a:t>In-demand talent</a:t>
            </a:r>
            <a:endParaRPr lang="en-US" dirty="0"/>
          </a:p>
        </p:txBody>
      </p:sp>
      <p:grpSp>
        <p:nvGrpSpPr>
          <p:cNvPr id="16" name="Group 15">
            <a:extLst>
              <a:ext uri="{FF2B5EF4-FFF2-40B4-BE49-F238E27FC236}">
                <a16:creationId xmlns:a16="http://schemas.microsoft.com/office/drawing/2014/main" id="{DE9B23EF-7AC3-544F-8F85-C40E7FF5FD7B}"/>
              </a:ext>
            </a:extLst>
          </p:cNvPr>
          <p:cNvGrpSpPr/>
          <p:nvPr/>
        </p:nvGrpSpPr>
        <p:grpSpPr>
          <a:xfrm>
            <a:off x="4658466" y="1198998"/>
            <a:ext cx="1858782" cy="1645424"/>
            <a:chOff x="4658466" y="1198998"/>
            <a:chExt cx="1858782" cy="1645424"/>
          </a:xfrm>
        </p:grpSpPr>
        <p:sp>
          <p:nvSpPr>
            <p:cNvPr id="11" name="Rounded Rectangle 10">
              <a:extLst>
                <a:ext uri="{FF2B5EF4-FFF2-40B4-BE49-F238E27FC236}">
                  <a16:creationId xmlns:a16="http://schemas.microsoft.com/office/drawing/2014/main" id="{3B243D95-56F6-5347-BEE7-E0D7422C7A8C}"/>
                </a:ext>
              </a:extLst>
            </p:cNvPr>
            <p:cNvSpPr/>
            <p:nvPr/>
          </p:nvSpPr>
          <p:spPr>
            <a:xfrm>
              <a:off x="4658466" y="2282227"/>
              <a:ext cx="1858782" cy="562195"/>
            </a:xfrm>
            <a:prstGeom prst="roundRect">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9" name="Chart 28">
              <a:extLst>
                <a:ext uri="{FF2B5EF4-FFF2-40B4-BE49-F238E27FC236}">
                  <a16:creationId xmlns:a16="http://schemas.microsoft.com/office/drawing/2014/main" id="{3F6F35E6-9B2A-B642-8EF3-872854D596B5}"/>
                </a:ext>
              </a:extLst>
            </p:cNvPr>
            <p:cNvGraphicFramePr/>
            <p:nvPr>
              <p:extLst>
                <p:ext uri="{D42A27DB-BD31-4B8C-83A1-F6EECF244321}">
                  <p14:modId xmlns:p14="http://schemas.microsoft.com/office/powerpoint/2010/main" val="2669418647"/>
                </p:ext>
              </p:extLst>
            </p:nvPr>
          </p:nvGraphicFramePr>
          <p:xfrm>
            <a:off x="4689485" y="1198998"/>
            <a:ext cx="1754136" cy="1169424"/>
          </p:xfrm>
          <a:graphic>
            <a:graphicData uri="http://schemas.openxmlformats.org/drawingml/2006/chart">
              <c:chart xmlns:c="http://schemas.openxmlformats.org/drawingml/2006/chart" xmlns:r="http://schemas.openxmlformats.org/officeDocument/2006/relationships" r:id="rId3"/>
            </a:graphicData>
          </a:graphic>
        </p:graphicFrame>
        <p:sp>
          <p:nvSpPr>
            <p:cNvPr id="30" name="Oval 29">
              <a:extLst>
                <a:ext uri="{FF2B5EF4-FFF2-40B4-BE49-F238E27FC236}">
                  <a16:creationId xmlns:a16="http://schemas.microsoft.com/office/drawing/2014/main" id="{B112E99B-5FCC-8449-A8C1-45C49AD6C5A1}"/>
                </a:ext>
              </a:extLst>
            </p:cNvPr>
            <p:cNvSpPr/>
            <p:nvPr/>
          </p:nvSpPr>
          <p:spPr>
            <a:xfrm>
              <a:off x="5265270" y="1489841"/>
              <a:ext cx="602566" cy="602566"/>
            </a:xfrm>
            <a:prstGeom prst="ellipse">
              <a:avLst/>
            </a:prstGeom>
            <a:solidFill>
              <a:schemeClr val="bg1"/>
            </a:solidFill>
            <a:ln>
              <a:noFill/>
            </a:ln>
            <a:effectLst>
              <a:outerShdw blurRad="63500" dist="25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accent3"/>
                  </a:solidFill>
                </a:rPr>
                <a:t>30%</a:t>
              </a:r>
            </a:p>
          </p:txBody>
        </p:sp>
        <p:sp>
          <p:nvSpPr>
            <p:cNvPr id="31" name="TextBox 30">
              <a:extLst>
                <a:ext uri="{FF2B5EF4-FFF2-40B4-BE49-F238E27FC236}">
                  <a16:creationId xmlns:a16="http://schemas.microsoft.com/office/drawing/2014/main" id="{F2FBB506-6590-DA47-8219-2E5573D04D01}"/>
                </a:ext>
              </a:extLst>
            </p:cNvPr>
            <p:cNvSpPr txBox="1"/>
            <p:nvPr/>
          </p:nvSpPr>
          <p:spPr>
            <a:xfrm>
              <a:off x="5386752" y="2434350"/>
              <a:ext cx="762389" cy="276999"/>
            </a:xfrm>
            <a:prstGeom prst="rect">
              <a:avLst/>
            </a:prstGeom>
            <a:noFill/>
          </p:spPr>
          <p:txBody>
            <a:bodyPr wrap="square" lIns="0" tIns="0" rIns="0" bIns="0" rtlCol="0" anchor="ctr" anchorCtr="0">
              <a:spAutoFit/>
            </a:bodyPr>
            <a:lstStyle/>
            <a:p>
              <a:pPr algn="ctr"/>
              <a:r>
                <a:rPr lang="en-US" sz="900" b="1">
                  <a:solidFill>
                    <a:schemeClr val="accent3"/>
                  </a:solidFill>
                </a:rPr>
                <a:t>INCREASED WAGES</a:t>
              </a:r>
            </a:p>
          </p:txBody>
        </p:sp>
        <p:pic>
          <p:nvPicPr>
            <p:cNvPr id="9" name="Picture 8">
              <a:extLst>
                <a:ext uri="{FF2B5EF4-FFF2-40B4-BE49-F238E27FC236}">
                  <a16:creationId xmlns:a16="http://schemas.microsoft.com/office/drawing/2014/main" id="{C51DB633-589A-204D-8C59-C2C7A51D7023}"/>
                </a:ext>
              </a:extLst>
            </p:cNvPr>
            <p:cNvPicPr>
              <a:picLocks noChangeAspect="1"/>
            </p:cNvPicPr>
            <p:nvPr/>
          </p:nvPicPr>
          <p:blipFill>
            <a:blip r:embed="rId4"/>
            <a:stretch>
              <a:fillRect/>
            </a:stretch>
          </p:blipFill>
          <p:spPr>
            <a:xfrm>
              <a:off x="5032998" y="2418081"/>
              <a:ext cx="314694" cy="314694"/>
            </a:xfrm>
            <a:prstGeom prst="rect">
              <a:avLst/>
            </a:prstGeom>
          </p:spPr>
        </p:pic>
      </p:grpSp>
      <p:grpSp>
        <p:nvGrpSpPr>
          <p:cNvPr id="13" name="Group 12">
            <a:extLst>
              <a:ext uri="{FF2B5EF4-FFF2-40B4-BE49-F238E27FC236}">
                <a16:creationId xmlns:a16="http://schemas.microsoft.com/office/drawing/2014/main" id="{9566A7DE-3562-7F4A-A4D7-B0B6428049E8}"/>
              </a:ext>
            </a:extLst>
          </p:cNvPr>
          <p:cNvGrpSpPr/>
          <p:nvPr/>
        </p:nvGrpSpPr>
        <p:grpSpPr>
          <a:xfrm>
            <a:off x="457201" y="1191872"/>
            <a:ext cx="1858782" cy="1652550"/>
            <a:chOff x="457201" y="1191872"/>
            <a:chExt cx="1858782" cy="1652550"/>
          </a:xfrm>
        </p:grpSpPr>
        <p:sp>
          <p:nvSpPr>
            <p:cNvPr id="51" name="Rounded Rectangle 50">
              <a:extLst>
                <a:ext uri="{FF2B5EF4-FFF2-40B4-BE49-F238E27FC236}">
                  <a16:creationId xmlns:a16="http://schemas.microsoft.com/office/drawing/2014/main" id="{3B80FC3C-5911-1C43-94CE-C4A8D8C366C0}"/>
                </a:ext>
              </a:extLst>
            </p:cNvPr>
            <p:cNvSpPr/>
            <p:nvPr/>
          </p:nvSpPr>
          <p:spPr>
            <a:xfrm>
              <a:off x="457201" y="2282227"/>
              <a:ext cx="1858782" cy="562195"/>
            </a:xfrm>
            <a:prstGeom prst="round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hart 4">
              <a:extLst>
                <a:ext uri="{FF2B5EF4-FFF2-40B4-BE49-F238E27FC236}">
                  <a16:creationId xmlns:a16="http://schemas.microsoft.com/office/drawing/2014/main" id="{7EE38A3D-DD06-B14B-8236-770403685887}"/>
                </a:ext>
              </a:extLst>
            </p:cNvPr>
            <p:cNvGraphicFramePr/>
            <p:nvPr>
              <p:extLst>
                <p:ext uri="{D42A27DB-BD31-4B8C-83A1-F6EECF244321}">
                  <p14:modId xmlns:p14="http://schemas.microsoft.com/office/powerpoint/2010/main" val="1961885388"/>
                </p:ext>
              </p:extLst>
            </p:nvPr>
          </p:nvGraphicFramePr>
          <p:xfrm>
            <a:off x="520582" y="1191872"/>
            <a:ext cx="1754136" cy="1169424"/>
          </p:xfrm>
          <a:graphic>
            <a:graphicData uri="http://schemas.openxmlformats.org/drawingml/2006/chart">
              <c:chart xmlns:c="http://schemas.openxmlformats.org/drawingml/2006/chart" xmlns:r="http://schemas.openxmlformats.org/officeDocument/2006/relationships" r:id="rId5"/>
            </a:graphicData>
          </a:graphic>
        </p:graphicFrame>
        <p:sp>
          <p:nvSpPr>
            <p:cNvPr id="6" name="Oval 5">
              <a:extLst>
                <a:ext uri="{FF2B5EF4-FFF2-40B4-BE49-F238E27FC236}">
                  <a16:creationId xmlns:a16="http://schemas.microsoft.com/office/drawing/2014/main" id="{155F642F-1C2A-2F49-AD1C-926C68A36F35}"/>
                </a:ext>
              </a:extLst>
            </p:cNvPr>
            <p:cNvSpPr/>
            <p:nvPr/>
          </p:nvSpPr>
          <p:spPr>
            <a:xfrm>
              <a:off x="1093093" y="1474364"/>
              <a:ext cx="602566" cy="602566"/>
            </a:xfrm>
            <a:prstGeom prst="ellipse">
              <a:avLst/>
            </a:prstGeom>
            <a:solidFill>
              <a:schemeClr val="bg1"/>
            </a:solidFill>
            <a:ln>
              <a:noFill/>
            </a:ln>
            <a:effectLst>
              <a:outerShdw blurRad="63500" dist="25400" dir="27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2"/>
                  </a:solidFill>
                </a:rPr>
                <a:t>37%</a:t>
              </a:r>
            </a:p>
          </p:txBody>
        </p:sp>
        <p:sp>
          <p:nvSpPr>
            <p:cNvPr id="7" name="TextBox 6">
              <a:extLst>
                <a:ext uri="{FF2B5EF4-FFF2-40B4-BE49-F238E27FC236}">
                  <a16:creationId xmlns:a16="http://schemas.microsoft.com/office/drawing/2014/main" id="{AFC8D2C9-7866-3241-8906-B3F007B0FD82}"/>
                </a:ext>
              </a:extLst>
            </p:cNvPr>
            <p:cNvSpPr txBox="1"/>
            <p:nvPr/>
          </p:nvSpPr>
          <p:spPr>
            <a:xfrm>
              <a:off x="870079" y="2359158"/>
              <a:ext cx="1397783" cy="415498"/>
            </a:xfrm>
            <a:prstGeom prst="rect">
              <a:avLst/>
            </a:prstGeom>
            <a:noFill/>
          </p:spPr>
          <p:txBody>
            <a:bodyPr wrap="square" lIns="0" tIns="0" rIns="0" bIns="0" rtlCol="0" anchor="ctr" anchorCtr="0">
              <a:spAutoFit/>
            </a:bodyPr>
            <a:lstStyle/>
            <a:p>
              <a:pPr algn="ctr"/>
              <a:r>
                <a:rPr lang="en-US" sz="900" b="1">
                  <a:solidFill>
                    <a:schemeClr val="tx2"/>
                  </a:solidFill>
                </a:rPr>
                <a:t>OFFER TRAINING, SKILLS DEVELOPMENT OR MENTORING</a:t>
              </a:r>
            </a:p>
          </p:txBody>
        </p:sp>
        <p:pic>
          <p:nvPicPr>
            <p:cNvPr id="14" name="Picture 13">
              <a:extLst>
                <a:ext uri="{FF2B5EF4-FFF2-40B4-BE49-F238E27FC236}">
                  <a16:creationId xmlns:a16="http://schemas.microsoft.com/office/drawing/2014/main" id="{5F4550FB-AE60-F04D-A2A9-2BA15C39BFBD}"/>
                </a:ext>
              </a:extLst>
            </p:cNvPr>
            <p:cNvPicPr>
              <a:picLocks noChangeAspect="1"/>
            </p:cNvPicPr>
            <p:nvPr/>
          </p:nvPicPr>
          <p:blipFill>
            <a:blip r:embed="rId6"/>
            <a:stretch>
              <a:fillRect/>
            </a:stretch>
          </p:blipFill>
          <p:spPr>
            <a:xfrm>
              <a:off x="561847" y="2425547"/>
              <a:ext cx="308232" cy="286656"/>
            </a:xfrm>
            <a:prstGeom prst="rect">
              <a:avLst/>
            </a:prstGeom>
          </p:spPr>
        </p:pic>
      </p:grpSp>
      <p:grpSp>
        <p:nvGrpSpPr>
          <p:cNvPr id="17" name="Group 16">
            <a:extLst>
              <a:ext uri="{FF2B5EF4-FFF2-40B4-BE49-F238E27FC236}">
                <a16:creationId xmlns:a16="http://schemas.microsoft.com/office/drawing/2014/main" id="{74D8CE61-B224-7C4C-850B-BC0D87A6AFEB}"/>
              </a:ext>
            </a:extLst>
          </p:cNvPr>
          <p:cNvGrpSpPr/>
          <p:nvPr/>
        </p:nvGrpSpPr>
        <p:grpSpPr>
          <a:xfrm>
            <a:off x="6764636" y="1190597"/>
            <a:ext cx="1858782" cy="1653825"/>
            <a:chOff x="6722535" y="1190597"/>
            <a:chExt cx="1858782" cy="1653825"/>
          </a:xfrm>
        </p:grpSpPr>
        <p:sp>
          <p:nvSpPr>
            <p:cNvPr id="49" name="Rounded Rectangle 48">
              <a:extLst>
                <a:ext uri="{FF2B5EF4-FFF2-40B4-BE49-F238E27FC236}">
                  <a16:creationId xmlns:a16="http://schemas.microsoft.com/office/drawing/2014/main" id="{5F6B6C67-FEF1-3D4E-9A96-343F0E2AB5A4}"/>
                </a:ext>
              </a:extLst>
            </p:cNvPr>
            <p:cNvSpPr/>
            <p:nvPr/>
          </p:nvSpPr>
          <p:spPr>
            <a:xfrm>
              <a:off x="6722535" y="2282227"/>
              <a:ext cx="1858782" cy="562195"/>
            </a:xfrm>
            <a:prstGeom prst="round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Chart 25">
              <a:extLst>
                <a:ext uri="{FF2B5EF4-FFF2-40B4-BE49-F238E27FC236}">
                  <a16:creationId xmlns:a16="http://schemas.microsoft.com/office/drawing/2014/main" id="{189BE1C5-1734-9B49-A912-58545C3A1AD7}"/>
                </a:ext>
              </a:extLst>
            </p:cNvPr>
            <p:cNvGraphicFramePr/>
            <p:nvPr>
              <p:extLst>
                <p:ext uri="{D42A27DB-BD31-4B8C-83A1-F6EECF244321}">
                  <p14:modId xmlns:p14="http://schemas.microsoft.com/office/powerpoint/2010/main" val="3677597050"/>
                </p:ext>
              </p:extLst>
            </p:nvPr>
          </p:nvGraphicFramePr>
          <p:xfrm>
            <a:off x="6774858" y="1190597"/>
            <a:ext cx="1754136" cy="1169424"/>
          </p:xfrm>
          <a:graphic>
            <a:graphicData uri="http://schemas.openxmlformats.org/drawingml/2006/chart">
              <c:chart xmlns:c="http://schemas.openxmlformats.org/drawingml/2006/chart" xmlns:r="http://schemas.openxmlformats.org/officeDocument/2006/relationships" r:id="rId7"/>
            </a:graphicData>
          </a:graphic>
        </p:graphicFrame>
        <p:sp>
          <p:nvSpPr>
            <p:cNvPr id="27" name="Oval 26">
              <a:extLst>
                <a:ext uri="{FF2B5EF4-FFF2-40B4-BE49-F238E27FC236}">
                  <a16:creationId xmlns:a16="http://schemas.microsoft.com/office/drawing/2014/main" id="{FB3991C7-4CFD-8346-9A93-41B264E6CEF9}"/>
                </a:ext>
              </a:extLst>
            </p:cNvPr>
            <p:cNvSpPr/>
            <p:nvPr/>
          </p:nvSpPr>
          <p:spPr>
            <a:xfrm>
              <a:off x="7350643" y="1489841"/>
              <a:ext cx="602566" cy="602566"/>
            </a:xfrm>
            <a:prstGeom prst="ellipse">
              <a:avLst/>
            </a:prstGeom>
            <a:solidFill>
              <a:schemeClr val="bg1"/>
            </a:solidFill>
            <a:ln>
              <a:noFill/>
            </a:ln>
            <a:effectLst>
              <a:outerShdw blurRad="63500" dist="25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2"/>
                  </a:solidFill>
                </a:rPr>
                <a:t>31%</a:t>
              </a:r>
            </a:p>
          </p:txBody>
        </p:sp>
        <p:sp>
          <p:nvSpPr>
            <p:cNvPr id="28" name="TextBox 27">
              <a:extLst>
                <a:ext uri="{FF2B5EF4-FFF2-40B4-BE49-F238E27FC236}">
                  <a16:creationId xmlns:a16="http://schemas.microsoft.com/office/drawing/2014/main" id="{A8CC3C96-A896-944F-A2A6-3EBE0162BE65}"/>
                </a:ext>
              </a:extLst>
            </p:cNvPr>
            <p:cNvSpPr txBox="1"/>
            <p:nvPr/>
          </p:nvSpPr>
          <p:spPr>
            <a:xfrm>
              <a:off x="7235509" y="2349574"/>
              <a:ext cx="1203881" cy="415498"/>
            </a:xfrm>
            <a:prstGeom prst="rect">
              <a:avLst/>
            </a:prstGeom>
            <a:noFill/>
          </p:spPr>
          <p:txBody>
            <a:bodyPr wrap="square" lIns="0" tIns="0" rIns="0" bIns="0" rtlCol="0" anchor="ctr" anchorCtr="0">
              <a:spAutoFit/>
            </a:bodyPr>
            <a:lstStyle/>
            <a:p>
              <a:pPr algn="ctr"/>
              <a:r>
                <a:rPr lang="en-US" sz="900" b="1">
                  <a:solidFill>
                    <a:schemeClr val="tx2"/>
                  </a:solidFill>
                </a:rPr>
                <a:t>OFFER MORE FLEXIBLE WORKING LOCATIONS</a:t>
              </a:r>
            </a:p>
          </p:txBody>
        </p:sp>
        <p:pic>
          <p:nvPicPr>
            <p:cNvPr id="2" name="Picture 1">
              <a:extLst>
                <a:ext uri="{FF2B5EF4-FFF2-40B4-BE49-F238E27FC236}">
                  <a16:creationId xmlns:a16="http://schemas.microsoft.com/office/drawing/2014/main" id="{B1E65330-383D-9441-81C4-414F6D38028E}"/>
                </a:ext>
              </a:extLst>
            </p:cNvPr>
            <p:cNvPicPr>
              <a:picLocks noChangeAspect="1"/>
            </p:cNvPicPr>
            <p:nvPr/>
          </p:nvPicPr>
          <p:blipFill>
            <a:blip r:embed="rId8"/>
            <a:stretch>
              <a:fillRect/>
            </a:stretch>
          </p:blipFill>
          <p:spPr>
            <a:xfrm>
              <a:off x="6846776" y="2401904"/>
              <a:ext cx="349673" cy="309445"/>
            </a:xfrm>
            <a:prstGeom prst="rect">
              <a:avLst/>
            </a:prstGeom>
          </p:spPr>
        </p:pic>
      </p:grpSp>
      <p:grpSp>
        <p:nvGrpSpPr>
          <p:cNvPr id="12" name="Group 11">
            <a:extLst>
              <a:ext uri="{FF2B5EF4-FFF2-40B4-BE49-F238E27FC236}">
                <a16:creationId xmlns:a16="http://schemas.microsoft.com/office/drawing/2014/main" id="{EA91CCA6-35DA-EB47-AB30-2E983A3777E6}"/>
              </a:ext>
            </a:extLst>
          </p:cNvPr>
          <p:cNvGrpSpPr/>
          <p:nvPr/>
        </p:nvGrpSpPr>
        <p:grpSpPr>
          <a:xfrm>
            <a:off x="2543528" y="1194382"/>
            <a:ext cx="1858782" cy="1650040"/>
            <a:chOff x="2543528" y="1194382"/>
            <a:chExt cx="1858782" cy="1650040"/>
          </a:xfrm>
        </p:grpSpPr>
        <p:sp>
          <p:nvSpPr>
            <p:cNvPr id="50" name="Rounded Rectangle 49">
              <a:extLst>
                <a:ext uri="{FF2B5EF4-FFF2-40B4-BE49-F238E27FC236}">
                  <a16:creationId xmlns:a16="http://schemas.microsoft.com/office/drawing/2014/main" id="{1184ADF0-4966-2442-8353-E85F52978C95}"/>
                </a:ext>
              </a:extLst>
            </p:cNvPr>
            <p:cNvSpPr/>
            <p:nvPr/>
          </p:nvSpPr>
          <p:spPr>
            <a:xfrm>
              <a:off x="2543528" y="2282227"/>
              <a:ext cx="1858782" cy="562195"/>
            </a:xfrm>
            <a:prstGeom prst="round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Chart 31">
              <a:extLst>
                <a:ext uri="{FF2B5EF4-FFF2-40B4-BE49-F238E27FC236}">
                  <a16:creationId xmlns:a16="http://schemas.microsoft.com/office/drawing/2014/main" id="{1AA94878-6C55-1749-B640-5203BFA2F285}"/>
                </a:ext>
              </a:extLst>
            </p:cNvPr>
            <p:cNvGraphicFramePr/>
            <p:nvPr>
              <p:extLst>
                <p:ext uri="{D42A27DB-BD31-4B8C-83A1-F6EECF244321}">
                  <p14:modId xmlns:p14="http://schemas.microsoft.com/office/powerpoint/2010/main" val="2968597498"/>
                </p:ext>
              </p:extLst>
            </p:nvPr>
          </p:nvGraphicFramePr>
          <p:xfrm>
            <a:off x="2603158" y="1194382"/>
            <a:ext cx="1754136" cy="1169424"/>
          </p:xfrm>
          <a:graphic>
            <a:graphicData uri="http://schemas.openxmlformats.org/drawingml/2006/chart">
              <c:chart xmlns:c="http://schemas.openxmlformats.org/drawingml/2006/chart" xmlns:r="http://schemas.openxmlformats.org/officeDocument/2006/relationships" r:id="rId9"/>
            </a:graphicData>
          </a:graphic>
        </p:graphicFrame>
        <p:sp>
          <p:nvSpPr>
            <p:cNvPr id="33" name="Oval 32">
              <a:extLst>
                <a:ext uri="{FF2B5EF4-FFF2-40B4-BE49-F238E27FC236}">
                  <a16:creationId xmlns:a16="http://schemas.microsoft.com/office/drawing/2014/main" id="{0941E431-2952-A648-B5E3-6A1D9F37BEB6}"/>
                </a:ext>
              </a:extLst>
            </p:cNvPr>
            <p:cNvSpPr/>
            <p:nvPr/>
          </p:nvSpPr>
          <p:spPr>
            <a:xfrm>
              <a:off x="3180533" y="1486810"/>
              <a:ext cx="602566" cy="602566"/>
            </a:xfrm>
            <a:prstGeom prst="ellipse">
              <a:avLst/>
            </a:prstGeom>
            <a:solidFill>
              <a:schemeClr val="bg1"/>
            </a:solidFill>
            <a:ln>
              <a:noFill/>
            </a:ln>
            <a:effectLst>
              <a:outerShdw blurRad="63500" dist="25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accent1"/>
                  </a:solidFill>
                </a:rPr>
                <a:t>41%</a:t>
              </a:r>
            </a:p>
          </p:txBody>
        </p:sp>
        <p:sp>
          <p:nvSpPr>
            <p:cNvPr id="34" name="TextBox 33">
              <a:extLst>
                <a:ext uri="{FF2B5EF4-FFF2-40B4-BE49-F238E27FC236}">
                  <a16:creationId xmlns:a16="http://schemas.microsoft.com/office/drawing/2014/main" id="{CCA956E0-ED5F-3542-AAD3-6328BB8F5767}"/>
                </a:ext>
              </a:extLst>
            </p:cNvPr>
            <p:cNvSpPr txBox="1"/>
            <p:nvPr/>
          </p:nvSpPr>
          <p:spPr>
            <a:xfrm>
              <a:off x="3110787" y="2349574"/>
              <a:ext cx="1071264" cy="415498"/>
            </a:xfrm>
            <a:prstGeom prst="rect">
              <a:avLst/>
            </a:prstGeom>
            <a:noFill/>
          </p:spPr>
          <p:txBody>
            <a:bodyPr wrap="square" lIns="0" tIns="0" rIns="0" bIns="0" rtlCol="0" anchor="ctr" anchorCtr="0">
              <a:spAutoFit/>
            </a:bodyPr>
            <a:lstStyle/>
            <a:p>
              <a:pPr algn="ctr"/>
              <a:r>
                <a:rPr lang="en-US" sz="900" b="1" dirty="0">
                  <a:solidFill>
                    <a:schemeClr val="accent1"/>
                  </a:solidFill>
                </a:rPr>
                <a:t>OFFER MORE FLEXIBLE WORK SCHEDULES</a:t>
              </a:r>
            </a:p>
          </p:txBody>
        </p:sp>
        <p:pic>
          <p:nvPicPr>
            <p:cNvPr id="3" name="Picture 2">
              <a:extLst>
                <a:ext uri="{FF2B5EF4-FFF2-40B4-BE49-F238E27FC236}">
                  <a16:creationId xmlns:a16="http://schemas.microsoft.com/office/drawing/2014/main" id="{CA43B517-0312-5D4C-99C7-D9B4F1689952}"/>
                </a:ext>
              </a:extLst>
            </p:cNvPr>
            <p:cNvPicPr>
              <a:picLocks noChangeAspect="1"/>
            </p:cNvPicPr>
            <p:nvPr/>
          </p:nvPicPr>
          <p:blipFill>
            <a:blip r:embed="rId10"/>
            <a:stretch>
              <a:fillRect/>
            </a:stretch>
          </p:blipFill>
          <p:spPr>
            <a:xfrm>
              <a:off x="2764614" y="2401742"/>
              <a:ext cx="340015" cy="340015"/>
            </a:xfrm>
            <a:prstGeom prst="rect">
              <a:avLst/>
            </a:prstGeom>
          </p:spPr>
        </p:pic>
      </p:grpSp>
      <p:grpSp>
        <p:nvGrpSpPr>
          <p:cNvPr id="20" name="Group 19">
            <a:extLst>
              <a:ext uri="{FF2B5EF4-FFF2-40B4-BE49-F238E27FC236}">
                <a16:creationId xmlns:a16="http://schemas.microsoft.com/office/drawing/2014/main" id="{66FD413B-9CFF-734F-B8EF-68200BDD32B7}"/>
              </a:ext>
            </a:extLst>
          </p:cNvPr>
          <p:cNvGrpSpPr/>
          <p:nvPr/>
        </p:nvGrpSpPr>
        <p:grpSpPr>
          <a:xfrm>
            <a:off x="499302" y="2956010"/>
            <a:ext cx="1858782" cy="1654569"/>
            <a:chOff x="499302" y="2956010"/>
            <a:chExt cx="1858782" cy="1654569"/>
          </a:xfrm>
        </p:grpSpPr>
        <p:sp>
          <p:nvSpPr>
            <p:cNvPr id="66" name="Rounded Rectangle 65">
              <a:extLst>
                <a:ext uri="{FF2B5EF4-FFF2-40B4-BE49-F238E27FC236}">
                  <a16:creationId xmlns:a16="http://schemas.microsoft.com/office/drawing/2014/main" id="{3DD69C0C-EC13-BF44-A656-7E2570646E39}"/>
                </a:ext>
              </a:extLst>
            </p:cNvPr>
            <p:cNvSpPr/>
            <p:nvPr/>
          </p:nvSpPr>
          <p:spPr>
            <a:xfrm>
              <a:off x="499302" y="4048384"/>
              <a:ext cx="1858782" cy="562195"/>
            </a:xfrm>
            <a:prstGeom prst="round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5" name="Chart 44">
              <a:extLst>
                <a:ext uri="{FF2B5EF4-FFF2-40B4-BE49-F238E27FC236}">
                  <a16:creationId xmlns:a16="http://schemas.microsoft.com/office/drawing/2014/main" id="{AD0C4F4B-408A-47AC-A9D0-97787299094D}"/>
                </a:ext>
              </a:extLst>
            </p:cNvPr>
            <p:cNvGraphicFramePr/>
            <p:nvPr>
              <p:extLst>
                <p:ext uri="{D42A27DB-BD31-4B8C-83A1-F6EECF244321}">
                  <p14:modId xmlns:p14="http://schemas.microsoft.com/office/powerpoint/2010/main" val="2211349270"/>
                </p:ext>
              </p:extLst>
            </p:nvPr>
          </p:nvGraphicFramePr>
          <p:xfrm>
            <a:off x="561847" y="2956010"/>
            <a:ext cx="1754136" cy="1169424"/>
          </p:xfrm>
          <a:graphic>
            <a:graphicData uri="http://schemas.openxmlformats.org/drawingml/2006/chart">
              <c:chart xmlns:c="http://schemas.openxmlformats.org/drawingml/2006/chart" xmlns:r="http://schemas.openxmlformats.org/officeDocument/2006/relationships" r:id="rId11"/>
            </a:graphicData>
          </a:graphic>
        </p:graphicFrame>
        <p:sp>
          <p:nvSpPr>
            <p:cNvPr id="46" name="Oval 45">
              <a:extLst>
                <a:ext uri="{FF2B5EF4-FFF2-40B4-BE49-F238E27FC236}">
                  <a16:creationId xmlns:a16="http://schemas.microsoft.com/office/drawing/2014/main" id="{462D8210-AFB6-48D6-BFAB-D144DB28CF4F}"/>
                </a:ext>
              </a:extLst>
            </p:cNvPr>
            <p:cNvSpPr/>
            <p:nvPr/>
          </p:nvSpPr>
          <p:spPr>
            <a:xfrm>
              <a:off x="1139950" y="3246565"/>
              <a:ext cx="602566" cy="602566"/>
            </a:xfrm>
            <a:prstGeom prst="ellipse">
              <a:avLst/>
            </a:prstGeom>
            <a:solidFill>
              <a:schemeClr val="bg1"/>
            </a:solidFill>
            <a:ln>
              <a:noFill/>
            </a:ln>
            <a:effectLst>
              <a:outerShdw blurRad="63500" dist="25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accent1"/>
                  </a:solidFill>
                </a:rPr>
                <a:t>15%</a:t>
              </a:r>
            </a:p>
          </p:txBody>
        </p:sp>
        <p:sp>
          <p:nvSpPr>
            <p:cNvPr id="47" name="TextBox 46">
              <a:extLst>
                <a:ext uri="{FF2B5EF4-FFF2-40B4-BE49-F238E27FC236}">
                  <a16:creationId xmlns:a16="http://schemas.microsoft.com/office/drawing/2014/main" id="{50259A28-99EA-4908-9E41-975887B0AD4C}"/>
                </a:ext>
              </a:extLst>
            </p:cNvPr>
            <p:cNvSpPr txBox="1"/>
            <p:nvPr/>
          </p:nvSpPr>
          <p:spPr>
            <a:xfrm>
              <a:off x="1015867" y="4186187"/>
              <a:ext cx="1156752" cy="276999"/>
            </a:xfrm>
            <a:prstGeom prst="rect">
              <a:avLst/>
            </a:prstGeom>
            <a:noFill/>
          </p:spPr>
          <p:txBody>
            <a:bodyPr wrap="square" lIns="0" tIns="0" rIns="0" bIns="0" rtlCol="0" anchor="ctr" anchorCtr="0">
              <a:spAutoFit/>
            </a:bodyPr>
            <a:lstStyle/>
            <a:p>
              <a:pPr algn="ctr"/>
              <a:r>
                <a:rPr lang="en-US" sz="900" b="1">
                  <a:solidFill>
                    <a:schemeClr val="accent1"/>
                  </a:solidFill>
                </a:rPr>
                <a:t>OFFER INCENTIVES (JOINING BONUSES)</a:t>
              </a:r>
            </a:p>
          </p:txBody>
        </p:sp>
        <p:pic>
          <p:nvPicPr>
            <p:cNvPr id="4" name="Picture 3">
              <a:extLst>
                <a:ext uri="{FF2B5EF4-FFF2-40B4-BE49-F238E27FC236}">
                  <a16:creationId xmlns:a16="http://schemas.microsoft.com/office/drawing/2014/main" id="{6F27C4BA-C9FC-D54C-9F3A-078EB1F5876E}"/>
                </a:ext>
              </a:extLst>
            </p:cNvPr>
            <p:cNvPicPr>
              <a:picLocks noChangeAspect="1"/>
            </p:cNvPicPr>
            <p:nvPr/>
          </p:nvPicPr>
          <p:blipFill>
            <a:blip r:embed="rId12"/>
            <a:stretch>
              <a:fillRect/>
            </a:stretch>
          </p:blipFill>
          <p:spPr>
            <a:xfrm>
              <a:off x="658781" y="4140246"/>
              <a:ext cx="313762" cy="368882"/>
            </a:xfrm>
            <a:prstGeom prst="rect">
              <a:avLst/>
            </a:prstGeom>
          </p:spPr>
        </p:pic>
      </p:grpSp>
      <p:grpSp>
        <p:nvGrpSpPr>
          <p:cNvPr id="19" name="Group 18">
            <a:extLst>
              <a:ext uri="{FF2B5EF4-FFF2-40B4-BE49-F238E27FC236}">
                <a16:creationId xmlns:a16="http://schemas.microsoft.com/office/drawing/2014/main" id="{8B539327-0FF2-3749-B24A-42FB15D50738}"/>
              </a:ext>
            </a:extLst>
          </p:cNvPr>
          <p:cNvGrpSpPr/>
          <p:nvPr/>
        </p:nvGrpSpPr>
        <p:grpSpPr>
          <a:xfrm>
            <a:off x="2585629" y="2956010"/>
            <a:ext cx="1858782" cy="1654569"/>
            <a:chOff x="2585629" y="2956010"/>
            <a:chExt cx="1858782" cy="1654569"/>
          </a:xfrm>
        </p:grpSpPr>
        <p:sp>
          <p:nvSpPr>
            <p:cNvPr id="54" name="Rounded Rectangle 53">
              <a:extLst>
                <a:ext uri="{FF2B5EF4-FFF2-40B4-BE49-F238E27FC236}">
                  <a16:creationId xmlns:a16="http://schemas.microsoft.com/office/drawing/2014/main" id="{39BAA9EF-EA19-6A4D-85D3-2D0B6F965D36}"/>
                </a:ext>
              </a:extLst>
            </p:cNvPr>
            <p:cNvSpPr/>
            <p:nvPr/>
          </p:nvSpPr>
          <p:spPr>
            <a:xfrm>
              <a:off x="2585629" y="4048384"/>
              <a:ext cx="1858782" cy="562195"/>
            </a:xfrm>
            <a:prstGeom prst="roundRect">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5" name="Chart 34">
              <a:extLst>
                <a:ext uri="{FF2B5EF4-FFF2-40B4-BE49-F238E27FC236}">
                  <a16:creationId xmlns:a16="http://schemas.microsoft.com/office/drawing/2014/main" id="{7A7191F4-BC62-9F46-B522-68366F61149B}"/>
                </a:ext>
              </a:extLst>
            </p:cNvPr>
            <p:cNvGraphicFramePr/>
            <p:nvPr>
              <p:extLst>
                <p:ext uri="{D42A27DB-BD31-4B8C-83A1-F6EECF244321}">
                  <p14:modId xmlns:p14="http://schemas.microsoft.com/office/powerpoint/2010/main" val="2730077260"/>
                </p:ext>
              </p:extLst>
            </p:nvPr>
          </p:nvGraphicFramePr>
          <p:xfrm>
            <a:off x="2636657" y="2956010"/>
            <a:ext cx="1754136" cy="1169424"/>
          </p:xfrm>
          <a:graphic>
            <a:graphicData uri="http://schemas.openxmlformats.org/drawingml/2006/chart">
              <c:chart xmlns:c="http://schemas.openxmlformats.org/drawingml/2006/chart" xmlns:r="http://schemas.openxmlformats.org/officeDocument/2006/relationships" r:id="rId13"/>
            </a:graphicData>
          </a:graphic>
        </p:graphicFrame>
        <p:sp>
          <p:nvSpPr>
            <p:cNvPr id="36" name="Oval 35">
              <a:extLst>
                <a:ext uri="{FF2B5EF4-FFF2-40B4-BE49-F238E27FC236}">
                  <a16:creationId xmlns:a16="http://schemas.microsoft.com/office/drawing/2014/main" id="{AA002F64-26B5-F641-A2A0-FDDF38F73667}"/>
                </a:ext>
              </a:extLst>
            </p:cNvPr>
            <p:cNvSpPr/>
            <p:nvPr/>
          </p:nvSpPr>
          <p:spPr>
            <a:xfrm>
              <a:off x="3214760" y="3246565"/>
              <a:ext cx="602566" cy="602566"/>
            </a:xfrm>
            <a:prstGeom prst="ellipse">
              <a:avLst/>
            </a:prstGeom>
            <a:solidFill>
              <a:schemeClr val="bg1"/>
            </a:solidFill>
            <a:ln>
              <a:noFill/>
            </a:ln>
            <a:effectLst>
              <a:outerShdw blurRad="63500" dist="25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accent3"/>
                  </a:solidFill>
                </a:rPr>
                <a:t>23%</a:t>
              </a:r>
            </a:p>
          </p:txBody>
        </p:sp>
        <p:sp>
          <p:nvSpPr>
            <p:cNvPr id="37" name="TextBox 36">
              <a:extLst>
                <a:ext uri="{FF2B5EF4-FFF2-40B4-BE49-F238E27FC236}">
                  <a16:creationId xmlns:a16="http://schemas.microsoft.com/office/drawing/2014/main" id="{C7141F03-0ABB-0442-9F0E-C8BE886E7C0E}"/>
                </a:ext>
              </a:extLst>
            </p:cNvPr>
            <p:cNvSpPr txBox="1"/>
            <p:nvPr/>
          </p:nvSpPr>
          <p:spPr>
            <a:xfrm>
              <a:off x="3087498" y="4125434"/>
              <a:ext cx="1229262" cy="415498"/>
            </a:xfrm>
            <a:prstGeom prst="rect">
              <a:avLst/>
            </a:prstGeom>
            <a:noFill/>
          </p:spPr>
          <p:txBody>
            <a:bodyPr wrap="square" lIns="0" tIns="0" rIns="0" bIns="0" rtlCol="0" anchor="ctr" anchorCtr="0">
              <a:spAutoFit/>
            </a:bodyPr>
            <a:lstStyle/>
            <a:p>
              <a:pPr algn="ctr"/>
              <a:r>
                <a:rPr lang="en-US" sz="900" b="1" dirty="0">
                  <a:solidFill>
                    <a:schemeClr val="accent3"/>
                  </a:solidFill>
                </a:rPr>
                <a:t>OFFER MORE NON-FINANCIAL BENEFITS (VACATION)</a:t>
              </a:r>
            </a:p>
          </p:txBody>
        </p:sp>
        <p:pic>
          <p:nvPicPr>
            <p:cNvPr id="8" name="Picture 7">
              <a:extLst>
                <a:ext uri="{FF2B5EF4-FFF2-40B4-BE49-F238E27FC236}">
                  <a16:creationId xmlns:a16="http://schemas.microsoft.com/office/drawing/2014/main" id="{A9A036DB-FE8D-9946-991B-D237CB73F012}"/>
                </a:ext>
              </a:extLst>
            </p:cNvPr>
            <p:cNvPicPr>
              <a:picLocks noChangeAspect="1"/>
            </p:cNvPicPr>
            <p:nvPr/>
          </p:nvPicPr>
          <p:blipFill>
            <a:blip r:embed="rId14"/>
            <a:stretch>
              <a:fillRect/>
            </a:stretch>
          </p:blipFill>
          <p:spPr>
            <a:xfrm>
              <a:off x="2716854" y="4176138"/>
              <a:ext cx="314089" cy="314089"/>
            </a:xfrm>
            <a:prstGeom prst="rect">
              <a:avLst/>
            </a:prstGeom>
          </p:spPr>
        </p:pic>
      </p:grpSp>
      <p:grpSp>
        <p:nvGrpSpPr>
          <p:cNvPr id="21" name="Group 20">
            <a:extLst>
              <a:ext uri="{FF2B5EF4-FFF2-40B4-BE49-F238E27FC236}">
                <a16:creationId xmlns:a16="http://schemas.microsoft.com/office/drawing/2014/main" id="{9EAE2712-6698-D647-ADD0-1CCD40AEA8A5}"/>
              </a:ext>
            </a:extLst>
          </p:cNvPr>
          <p:cNvGrpSpPr/>
          <p:nvPr/>
        </p:nvGrpSpPr>
        <p:grpSpPr>
          <a:xfrm>
            <a:off x="4669366" y="2956010"/>
            <a:ext cx="1858782" cy="1654569"/>
            <a:chOff x="4700567" y="2956010"/>
            <a:chExt cx="1858782" cy="1654569"/>
          </a:xfrm>
        </p:grpSpPr>
        <p:sp>
          <p:nvSpPr>
            <p:cNvPr id="53" name="Rounded Rectangle 52">
              <a:extLst>
                <a:ext uri="{FF2B5EF4-FFF2-40B4-BE49-F238E27FC236}">
                  <a16:creationId xmlns:a16="http://schemas.microsoft.com/office/drawing/2014/main" id="{CCC87890-BCCD-784F-A496-90319C4E473E}"/>
                </a:ext>
              </a:extLst>
            </p:cNvPr>
            <p:cNvSpPr/>
            <p:nvPr/>
          </p:nvSpPr>
          <p:spPr>
            <a:xfrm>
              <a:off x="4700567" y="4048384"/>
              <a:ext cx="1858782" cy="562195"/>
            </a:xfrm>
            <a:prstGeom prst="round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Chart 40">
              <a:extLst>
                <a:ext uri="{FF2B5EF4-FFF2-40B4-BE49-F238E27FC236}">
                  <a16:creationId xmlns:a16="http://schemas.microsoft.com/office/drawing/2014/main" id="{64ABE110-685E-4A4F-9C1E-582E4761A582}"/>
                </a:ext>
              </a:extLst>
            </p:cNvPr>
            <p:cNvGraphicFramePr/>
            <p:nvPr>
              <p:extLst>
                <p:ext uri="{D42A27DB-BD31-4B8C-83A1-F6EECF244321}">
                  <p14:modId xmlns:p14="http://schemas.microsoft.com/office/powerpoint/2010/main" val="653456426"/>
                </p:ext>
              </p:extLst>
            </p:nvPr>
          </p:nvGraphicFramePr>
          <p:xfrm>
            <a:off x="4743891" y="2956010"/>
            <a:ext cx="1754136" cy="1169424"/>
          </p:xfrm>
          <a:graphic>
            <a:graphicData uri="http://schemas.openxmlformats.org/drawingml/2006/chart">
              <c:chart xmlns:c="http://schemas.openxmlformats.org/drawingml/2006/chart" xmlns:r="http://schemas.openxmlformats.org/officeDocument/2006/relationships" r:id="rId15"/>
            </a:graphicData>
          </a:graphic>
        </p:graphicFrame>
        <p:sp>
          <p:nvSpPr>
            <p:cNvPr id="42" name="Oval 41">
              <a:extLst>
                <a:ext uri="{FF2B5EF4-FFF2-40B4-BE49-F238E27FC236}">
                  <a16:creationId xmlns:a16="http://schemas.microsoft.com/office/drawing/2014/main" id="{5C3E6A43-AA12-5E44-BFEE-A2DB241681E3}"/>
                </a:ext>
              </a:extLst>
            </p:cNvPr>
            <p:cNvSpPr/>
            <p:nvPr/>
          </p:nvSpPr>
          <p:spPr>
            <a:xfrm>
              <a:off x="5321994" y="3246565"/>
              <a:ext cx="602566" cy="602566"/>
            </a:xfrm>
            <a:prstGeom prst="ellipse">
              <a:avLst/>
            </a:prstGeom>
            <a:solidFill>
              <a:schemeClr val="bg1"/>
            </a:solidFill>
            <a:ln>
              <a:noFill/>
            </a:ln>
            <a:effectLst>
              <a:outerShdw blurRad="63500" dist="25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2"/>
                  </a:solidFill>
                </a:rPr>
                <a:t>19%</a:t>
              </a:r>
            </a:p>
          </p:txBody>
        </p:sp>
        <p:sp>
          <p:nvSpPr>
            <p:cNvPr id="43" name="TextBox 42">
              <a:extLst>
                <a:ext uri="{FF2B5EF4-FFF2-40B4-BE49-F238E27FC236}">
                  <a16:creationId xmlns:a16="http://schemas.microsoft.com/office/drawing/2014/main" id="{7D891ED0-7F10-FC43-BF29-74C1EDB7807F}"/>
                </a:ext>
              </a:extLst>
            </p:cNvPr>
            <p:cNvSpPr txBox="1"/>
            <p:nvPr/>
          </p:nvSpPr>
          <p:spPr>
            <a:xfrm>
              <a:off x="5251322" y="4116938"/>
              <a:ext cx="1142670" cy="415498"/>
            </a:xfrm>
            <a:prstGeom prst="rect">
              <a:avLst/>
            </a:prstGeom>
            <a:noFill/>
          </p:spPr>
          <p:txBody>
            <a:bodyPr wrap="square" lIns="0" tIns="0" rIns="0" bIns="0" rtlCol="0" anchor="ctr" anchorCtr="0">
              <a:spAutoFit/>
            </a:bodyPr>
            <a:lstStyle/>
            <a:p>
              <a:pPr algn="ctr"/>
              <a:r>
                <a:rPr lang="en-US" sz="900" b="1" dirty="0">
                  <a:solidFill>
                    <a:schemeClr val="tx2"/>
                  </a:solidFill>
                </a:rPr>
                <a:t>LOWER JOB SKILLS OR EXPERIENCE REQUIREMENTS </a:t>
              </a:r>
            </a:p>
          </p:txBody>
        </p:sp>
        <p:pic>
          <p:nvPicPr>
            <p:cNvPr id="10" name="Picture 9">
              <a:extLst>
                <a:ext uri="{FF2B5EF4-FFF2-40B4-BE49-F238E27FC236}">
                  <a16:creationId xmlns:a16="http://schemas.microsoft.com/office/drawing/2014/main" id="{39D6805A-A343-3C49-AA60-207B08139A70}"/>
                </a:ext>
              </a:extLst>
            </p:cNvPr>
            <p:cNvPicPr>
              <a:picLocks noChangeAspect="1"/>
            </p:cNvPicPr>
            <p:nvPr/>
          </p:nvPicPr>
          <p:blipFill>
            <a:blip r:embed="rId16"/>
            <a:stretch>
              <a:fillRect/>
            </a:stretch>
          </p:blipFill>
          <p:spPr>
            <a:xfrm>
              <a:off x="4844533" y="4186187"/>
              <a:ext cx="325170" cy="300474"/>
            </a:xfrm>
            <a:prstGeom prst="rect">
              <a:avLst/>
            </a:prstGeom>
          </p:spPr>
        </p:pic>
      </p:grpSp>
      <p:grpSp>
        <p:nvGrpSpPr>
          <p:cNvPr id="22" name="Group 21">
            <a:extLst>
              <a:ext uri="{FF2B5EF4-FFF2-40B4-BE49-F238E27FC236}">
                <a16:creationId xmlns:a16="http://schemas.microsoft.com/office/drawing/2014/main" id="{84616DB9-95E0-7148-82B5-BDFC9D69CEC5}"/>
              </a:ext>
            </a:extLst>
          </p:cNvPr>
          <p:cNvGrpSpPr/>
          <p:nvPr/>
        </p:nvGrpSpPr>
        <p:grpSpPr>
          <a:xfrm>
            <a:off x="6764636" y="2956010"/>
            <a:ext cx="1858782" cy="1654569"/>
            <a:chOff x="6764636" y="2956010"/>
            <a:chExt cx="1858782" cy="1654569"/>
          </a:xfrm>
        </p:grpSpPr>
        <p:sp>
          <p:nvSpPr>
            <p:cNvPr id="52" name="Rounded Rectangle 51">
              <a:extLst>
                <a:ext uri="{FF2B5EF4-FFF2-40B4-BE49-F238E27FC236}">
                  <a16:creationId xmlns:a16="http://schemas.microsoft.com/office/drawing/2014/main" id="{178F4E54-C9B9-8845-A67D-E8C65B030D6C}"/>
                </a:ext>
              </a:extLst>
            </p:cNvPr>
            <p:cNvSpPr/>
            <p:nvPr/>
          </p:nvSpPr>
          <p:spPr>
            <a:xfrm>
              <a:off x="6764636" y="4048384"/>
              <a:ext cx="1858782" cy="562195"/>
            </a:xfrm>
            <a:prstGeom prst="round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8" name="Chart 37">
              <a:extLst>
                <a:ext uri="{FF2B5EF4-FFF2-40B4-BE49-F238E27FC236}">
                  <a16:creationId xmlns:a16="http://schemas.microsoft.com/office/drawing/2014/main" id="{32F87BE3-2422-D74E-B0DB-E42904323346}"/>
                </a:ext>
              </a:extLst>
            </p:cNvPr>
            <p:cNvGraphicFramePr/>
            <p:nvPr>
              <p:extLst>
                <p:ext uri="{D42A27DB-BD31-4B8C-83A1-F6EECF244321}">
                  <p14:modId xmlns:p14="http://schemas.microsoft.com/office/powerpoint/2010/main" val="1781642788"/>
                </p:ext>
              </p:extLst>
            </p:nvPr>
          </p:nvGraphicFramePr>
          <p:xfrm>
            <a:off x="6812795" y="2956010"/>
            <a:ext cx="1754136" cy="1169424"/>
          </p:xfrm>
          <a:graphic>
            <a:graphicData uri="http://schemas.openxmlformats.org/drawingml/2006/chart">
              <c:chart xmlns:c="http://schemas.openxmlformats.org/drawingml/2006/chart" xmlns:r="http://schemas.openxmlformats.org/officeDocument/2006/relationships" r:id="rId17"/>
            </a:graphicData>
          </a:graphic>
        </p:graphicFrame>
        <p:sp>
          <p:nvSpPr>
            <p:cNvPr id="39" name="Oval 38">
              <a:extLst>
                <a:ext uri="{FF2B5EF4-FFF2-40B4-BE49-F238E27FC236}">
                  <a16:creationId xmlns:a16="http://schemas.microsoft.com/office/drawing/2014/main" id="{AC14A2F0-CF02-2141-B8D5-35B6F3DF89D5}"/>
                </a:ext>
              </a:extLst>
            </p:cNvPr>
            <p:cNvSpPr/>
            <p:nvPr/>
          </p:nvSpPr>
          <p:spPr>
            <a:xfrm>
              <a:off x="7388580" y="3239439"/>
              <a:ext cx="602566" cy="602566"/>
            </a:xfrm>
            <a:prstGeom prst="ellipse">
              <a:avLst/>
            </a:prstGeom>
            <a:solidFill>
              <a:schemeClr val="bg1"/>
            </a:solidFill>
            <a:ln>
              <a:noFill/>
            </a:ln>
            <a:effectLst>
              <a:outerShdw blurRad="63500" dist="25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accent1"/>
                  </a:solidFill>
                </a:rPr>
                <a:t>10%</a:t>
              </a:r>
            </a:p>
          </p:txBody>
        </p:sp>
        <p:sp>
          <p:nvSpPr>
            <p:cNvPr id="40" name="TextBox 39">
              <a:extLst>
                <a:ext uri="{FF2B5EF4-FFF2-40B4-BE49-F238E27FC236}">
                  <a16:creationId xmlns:a16="http://schemas.microsoft.com/office/drawing/2014/main" id="{29F07B4D-C51B-4E43-8FC4-9AA8DD1DE4B6}"/>
                </a:ext>
              </a:extLst>
            </p:cNvPr>
            <p:cNvSpPr txBox="1"/>
            <p:nvPr/>
          </p:nvSpPr>
          <p:spPr>
            <a:xfrm>
              <a:off x="7286132" y="4186187"/>
              <a:ext cx="1088723" cy="276999"/>
            </a:xfrm>
            <a:prstGeom prst="rect">
              <a:avLst/>
            </a:prstGeom>
            <a:noFill/>
          </p:spPr>
          <p:txBody>
            <a:bodyPr wrap="square" lIns="0" tIns="0" rIns="0" bIns="0" rtlCol="0" anchor="ctr" anchorCtr="0">
              <a:spAutoFit/>
            </a:bodyPr>
            <a:lstStyle/>
            <a:p>
              <a:pPr algn="ctr"/>
              <a:r>
                <a:rPr lang="en-US" sz="900" b="1" dirty="0">
                  <a:solidFill>
                    <a:schemeClr val="accent1"/>
                  </a:solidFill>
                </a:rPr>
                <a:t>ELIMINATE JOB SCREENING</a:t>
              </a:r>
            </a:p>
          </p:txBody>
        </p:sp>
        <p:pic>
          <p:nvPicPr>
            <p:cNvPr id="15" name="Picture 14">
              <a:extLst>
                <a:ext uri="{FF2B5EF4-FFF2-40B4-BE49-F238E27FC236}">
                  <a16:creationId xmlns:a16="http://schemas.microsoft.com/office/drawing/2014/main" id="{F7F1CBAF-133C-A24C-8B53-2EEC602022FA}"/>
                </a:ext>
              </a:extLst>
            </p:cNvPr>
            <p:cNvPicPr>
              <a:picLocks noChangeAspect="1"/>
            </p:cNvPicPr>
            <p:nvPr/>
          </p:nvPicPr>
          <p:blipFill>
            <a:blip r:embed="rId18"/>
            <a:stretch>
              <a:fillRect/>
            </a:stretch>
          </p:blipFill>
          <p:spPr>
            <a:xfrm>
              <a:off x="7006646" y="4186187"/>
              <a:ext cx="343997" cy="311621"/>
            </a:xfrm>
            <a:prstGeom prst="rect">
              <a:avLst/>
            </a:prstGeom>
          </p:spPr>
        </p:pic>
      </p:grpSp>
    </p:spTree>
    <p:extLst>
      <p:ext uri="{BB962C8B-B14F-4D97-AF65-F5344CB8AC3E}">
        <p14:creationId xmlns:p14="http://schemas.microsoft.com/office/powerpoint/2010/main" val="1623667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97C84E4-3800-491F-8BC2-2F3E52344C71}"/>
              </a:ext>
            </a:extLst>
          </p:cNvPr>
          <p:cNvPicPr>
            <a:picLocks noChangeAspect="1"/>
          </p:cNvPicPr>
          <p:nvPr/>
        </p:nvPicPr>
        <p:blipFill>
          <a:blip r:embed="rId3"/>
          <a:srcRect/>
          <a:stretch/>
        </p:blipFill>
        <p:spPr>
          <a:xfrm>
            <a:off x="-697" y="7408"/>
            <a:ext cx="9143833" cy="4724313"/>
          </a:xfrm>
          <a:prstGeom prst="rect">
            <a:avLst/>
          </a:prstGeom>
        </p:spPr>
      </p:pic>
      <p:sp>
        <p:nvSpPr>
          <p:cNvPr id="14" name="Round Same Side Corner Rectangle 10">
            <a:extLst>
              <a:ext uri="{FF2B5EF4-FFF2-40B4-BE49-F238E27FC236}">
                <a16:creationId xmlns:a16="http://schemas.microsoft.com/office/drawing/2014/main" id="{4890B836-B412-4167-8298-5DDF7B079715}"/>
              </a:ext>
            </a:extLst>
          </p:cNvPr>
          <p:cNvSpPr/>
          <p:nvPr/>
        </p:nvSpPr>
        <p:spPr>
          <a:xfrm rot="10800000">
            <a:off x="4708634" y="-1"/>
            <a:ext cx="3929742" cy="4293326"/>
          </a:xfrm>
          <a:prstGeom prst="round2SameRect">
            <a:avLst>
              <a:gd name="adj1" fmla="val 3335"/>
              <a:gd name="adj2" fmla="val 0"/>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ingle Corner Rectangle 11">
            <a:extLst>
              <a:ext uri="{FF2B5EF4-FFF2-40B4-BE49-F238E27FC236}">
                <a16:creationId xmlns:a16="http://schemas.microsoft.com/office/drawing/2014/main" id="{975CCA6D-6A80-4671-A662-2195BE3D6296}"/>
              </a:ext>
            </a:extLst>
          </p:cNvPr>
          <p:cNvSpPr/>
          <p:nvPr/>
        </p:nvSpPr>
        <p:spPr>
          <a:xfrm rot="10800000">
            <a:off x="8133567" y="3"/>
            <a:ext cx="504809" cy="504809"/>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35BAAF87-FF7F-4EB9-9C19-10EA5F5ECD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25526" y="91962"/>
            <a:ext cx="320889" cy="320889"/>
          </a:xfrm>
          <a:prstGeom prst="rect">
            <a:avLst/>
          </a:prstGeom>
        </p:spPr>
      </p:pic>
      <p:sp>
        <p:nvSpPr>
          <p:cNvPr id="20" name="Title 1">
            <a:extLst>
              <a:ext uri="{FF2B5EF4-FFF2-40B4-BE49-F238E27FC236}">
                <a16:creationId xmlns:a16="http://schemas.microsoft.com/office/drawing/2014/main" id="{7BD05BB7-DC3D-4C1A-ADE8-01E530BA6D1D}"/>
              </a:ext>
            </a:extLst>
          </p:cNvPr>
          <p:cNvSpPr>
            <a:spLocks noGrp="1"/>
          </p:cNvSpPr>
          <p:nvPr>
            <p:ph type="title"/>
          </p:nvPr>
        </p:nvSpPr>
        <p:spPr>
          <a:xfrm>
            <a:off x="5150522" y="478636"/>
            <a:ext cx="3135372" cy="1805851"/>
          </a:xfrm>
        </p:spPr>
        <p:txBody>
          <a:bodyPr/>
          <a:lstStyle/>
          <a:p>
            <a:r>
              <a:rPr lang="en-US" sz="2000" dirty="0">
                <a:latin typeface="Arial"/>
                <a:cs typeface="Arial"/>
              </a:rPr>
              <a:t>INCENTIVES OFFERED TO MEET TALENT SHORTAGES ALIGNED ACROSS REGIONS WORLDWIDE </a:t>
            </a:r>
            <a:br>
              <a:rPr lang="en-US" sz="2000" dirty="0">
                <a:latin typeface="Arial"/>
                <a:cs typeface="Arial"/>
              </a:rPr>
            </a:br>
            <a:endParaRPr lang="en-US" sz="2000" dirty="0"/>
          </a:p>
        </p:txBody>
      </p:sp>
      <p:sp>
        <p:nvSpPr>
          <p:cNvPr id="7" name="Rectangle 6">
            <a:extLst>
              <a:ext uri="{FF2B5EF4-FFF2-40B4-BE49-F238E27FC236}">
                <a16:creationId xmlns:a16="http://schemas.microsoft.com/office/drawing/2014/main" id="{6CD38781-4BB8-40B0-B95F-388F7507B607}"/>
              </a:ext>
            </a:extLst>
          </p:cNvPr>
          <p:cNvSpPr/>
          <p:nvPr/>
        </p:nvSpPr>
        <p:spPr>
          <a:xfrm>
            <a:off x="5188674" y="2571750"/>
            <a:ext cx="1617405" cy="13494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1300" b="1" dirty="0">
                <a:solidFill>
                  <a:schemeClr val="accent4"/>
                </a:solidFill>
              </a:rPr>
              <a:t>41% of employers globally are offering training, skills development or mentoring</a:t>
            </a:r>
            <a:r>
              <a:rPr lang="en-US" sz="1300" dirty="0">
                <a:solidFill>
                  <a:schemeClr val="accent4"/>
                </a:solidFill>
              </a:rPr>
              <a:t> as a top incentive to secure the talent they need.</a:t>
            </a:r>
            <a:endParaRPr lang="en-US" dirty="0">
              <a:solidFill>
                <a:schemeClr val="accent4"/>
              </a:solidFill>
            </a:endParaRPr>
          </a:p>
        </p:txBody>
      </p:sp>
      <p:cxnSp>
        <p:nvCxnSpPr>
          <p:cNvPr id="8" name="Straight Connector 7">
            <a:extLst>
              <a:ext uri="{FF2B5EF4-FFF2-40B4-BE49-F238E27FC236}">
                <a16:creationId xmlns:a16="http://schemas.microsoft.com/office/drawing/2014/main" id="{E59597D8-FE43-F04A-8F48-0460230F546D}"/>
              </a:ext>
            </a:extLst>
          </p:cNvPr>
          <p:cNvCxnSpPr>
            <a:cxnSpLocks/>
          </p:cNvCxnSpPr>
          <p:nvPr/>
        </p:nvCxnSpPr>
        <p:spPr>
          <a:xfrm>
            <a:off x="5150522" y="2292713"/>
            <a:ext cx="294139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Chart 10">
            <a:extLst>
              <a:ext uri="{FF2B5EF4-FFF2-40B4-BE49-F238E27FC236}">
                <a16:creationId xmlns:a16="http://schemas.microsoft.com/office/drawing/2014/main" id="{D2957422-56EF-7246-A0D0-B0539686595E}"/>
              </a:ext>
            </a:extLst>
          </p:cNvPr>
          <p:cNvGraphicFramePr/>
          <p:nvPr/>
        </p:nvGraphicFramePr>
        <p:xfrm>
          <a:off x="6662474" y="2463292"/>
          <a:ext cx="1623420" cy="1619593"/>
        </p:xfrm>
        <a:graphic>
          <a:graphicData uri="http://schemas.openxmlformats.org/drawingml/2006/chart">
            <c:chart xmlns:c="http://schemas.openxmlformats.org/drawingml/2006/chart" xmlns:r="http://schemas.openxmlformats.org/officeDocument/2006/relationships" r:id="rId6"/>
          </a:graphicData>
        </a:graphic>
      </p:graphicFrame>
      <p:sp>
        <p:nvSpPr>
          <p:cNvPr id="13" name="Oval 12">
            <a:extLst>
              <a:ext uri="{FF2B5EF4-FFF2-40B4-BE49-F238E27FC236}">
                <a16:creationId xmlns:a16="http://schemas.microsoft.com/office/drawing/2014/main" id="{ECD867FF-2FCA-074B-8094-1E5F183C9991}"/>
              </a:ext>
            </a:extLst>
          </p:cNvPr>
          <p:cNvSpPr/>
          <p:nvPr/>
        </p:nvSpPr>
        <p:spPr>
          <a:xfrm>
            <a:off x="6984937" y="2783841"/>
            <a:ext cx="978494" cy="978494"/>
          </a:xfrm>
          <a:prstGeom prst="ellipse">
            <a:avLst/>
          </a:prstGeom>
          <a:solidFill>
            <a:schemeClr val="bg1"/>
          </a:solidFill>
          <a:ln>
            <a:noFill/>
          </a:ln>
          <a:effectLst>
            <a:outerShdw blurRad="50800" dist="38100" dir="2700000" algn="tl" rotWithShape="0">
              <a:prstClr val="black">
                <a:alpha val="15477"/>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124F22B-459A-254E-9931-AD52FDE3D5DA}"/>
              </a:ext>
            </a:extLst>
          </p:cNvPr>
          <p:cNvPicPr>
            <a:picLocks noChangeAspect="1"/>
          </p:cNvPicPr>
          <p:nvPr/>
        </p:nvPicPr>
        <p:blipFill>
          <a:blip r:embed="rId7"/>
          <a:stretch>
            <a:fillRect/>
          </a:stretch>
        </p:blipFill>
        <p:spPr>
          <a:xfrm>
            <a:off x="7047347" y="2848751"/>
            <a:ext cx="862817" cy="848673"/>
          </a:xfrm>
          <a:prstGeom prst="rect">
            <a:avLst/>
          </a:prstGeom>
        </p:spPr>
      </p:pic>
    </p:spTree>
    <p:extLst>
      <p:ext uri="{BB962C8B-B14F-4D97-AF65-F5344CB8AC3E}">
        <p14:creationId xmlns:p14="http://schemas.microsoft.com/office/powerpoint/2010/main" val="1027836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1DDEA-8E44-1642-A752-0D9C40D665BC}"/>
              </a:ext>
            </a:extLst>
          </p:cNvPr>
          <p:cNvSpPr>
            <a:spLocks noGrp="1"/>
          </p:cNvSpPr>
          <p:nvPr>
            <p:ph type="title"/>
          </p:nvPr>
        </p:nvSpPr>
        <p:spPr>
          <a:xfrm>
            <a:off x="403445" y="632325"/>
            <a:ext cx="8226901" cy="476258"/>
          </a:xfrm>
        </p:spPr>
        <p:txBody>
          <a:bodyPr/>
          <a:lstStyle/>
          <a:p>
            <a:r>
              <a:rPr lang="en-US" dirty="0"/>
              <a:t>TABLE OF CONTENTS</a:t>
            </a:r>
          </a:p>
        </p:txBody>
      </p:sp>
      <p:sp>
        <p:nvSpPr>
          <p:cNvPr id="6" name="Content Placeholder 2">
            <a:extLst>
              <a:ext uri="{FF2B5EF4-FFF2-40B4-BE49-F238E27FC236}">
                <a16:creationId xmlns:a16="http://schemas.microsoft.com/office/drawing/2014/main" id="{D2F9D383-07CC-4D5E-8B17-6BCC44ADCAC9}"/>
              </a:ext>
            </a:extLst>
          </p:cNvPr>
          <p:cNvSpPr>
            <a:spLocks noGrp="1"/>
          </p:cNvSpPr>
          <p:nvPr>
            <p:ph type="body" sz="quarter" idx="10"/>
          </p:nvPr>
        </p:nvSpPr>
        <p:spPr>
          <a:xfrm>
            <a:off x="403445" y="1248319"/>
            <a:ext cx="8337109" cy="2304430"/>
          </a:xfrm>
        </p:spPr>
        <p:txBody>
          <a:bodyPr vert="horz" lIns="0" tIns="0" rIns="0" bIns="0" rtlCol="0" anchor="t">
            <a:noAutofit/>
          </a:bodyPr>
          <a:lstStyle/>
          <a:p>
            <a:pPr marL="233045" indent="-233045"/>
            <a:r>
              <a:rPr lang="en-US" sz="1250" b="0" dirty="0">
                <a:latin typeface="Arial"/>
                <a:cs typeface="Arial"/>
              </a:rPr>
              <a:t>Labor market trends – Belgium</a:t>
            </a:r>
          </a:p>
          <a:p>
            <a:pPr marL="233045" indent="-233045"/>
            <a:r>
              <a:rPr lang="en-US" sz="1250" dirty="0">
                <a:latin typeface="Arial"/>
                <a:cs typeface="Arial"/>
              </a:rPr>
              <a:t>Optimism returns to the Belgian labor market – Net Employment Outlook analysis</a:t>
            </a:r>
            <a:endParaRPr lang="en-US" dirty="0"/>
          </a:p>
          <a:p>
            <a:pPr marL="233045" indent="-233045"/>
            <a:r>
              <a:rPr lang="en-US" sz="1250" b="0" dirty="0">
                <a:latin typeface="Arial"/>
                <a:cs typeface="Arial"/>
              </a:rPr>
              <a:t>Talent Shortages Belgium remain at record level</a:t>
            </a:r>
            <a:endParaRPr lang="en-US" sz="1250" b="0" dirty="0"/>
          </a:p>
          <a:p>
            <a:pPr marL="233045" indent="-233045"/>
            <a:r>
              <a:rPr lang="en-US" sz="1250" dirty="0">
                <a:latin typeface="Arial"/>
                <a:cs typeface="Arial"/>
              </a:rPr>
              <a:t>Greater work flexibility, skills d</a:t>
            </a:r>
            <a:r>
              <a:rPr lang="en-US" sz="1250" b="0" dirty="0">
                <a:latin typeface="Arial"/>
                <a:cs typeface="Arial"/>
              </a:rPr>
              <a:t>evelopment and increased wages</a:t>
            </a:r>
            <a:r>
              <a:rPr lang="en-US" sz="1250" dirty="0">
                <a:latin typeface="Arial"/>
                <a:cs typeface="Arial"/>
              </a:rPr>
              <a:t>:</a:t>
            </a:r>
            <a:r>
              <a:rPr lang="en-US" sz="1250" b="0" dirty="0">
                <a:latin typeface="Arial"/>
                <a:cs typeface="Arial"/>
              </a:rPr>
              <a:t> Top strategies to attract and retain talent</a:t>
            </a:r>
            <a:endParaRPr lang="en-US" sz="1250" b="0" dirty="0"/>
          </a:p>
          <a:p>
            <a:pPr marL="233045" indent="-233045"/>
            <a:r>
              <a:rPr lang="en-US" sz="1250" b="0" dirty="0">
                <a:latin typeface="Arial"/>
                <a:cs typeface="Arial"/>
              </a:rPr>
              <a:t>Incentives o</a:t>
            </a:r>
            <a:r>
              <a:rPr lang="en-US" sz="1250" dirty="0">
                <a:latin typeface="Arial"/>
                <a:cs typeface="Arial"/>
              </a:rPr>
              <a:t>ffered to meet talent shortages aligned across regions worldwide </a:t>
            </a:r>
          </a:p>
          <a:p>
            <a:pPr marL="233045" indent="-233045"/>
            <a:r>
              <a:rPr lang="en-US" sz="1250" dirty="0">
                <a:latin typeface="Arial"/>
                <a:cs typeface="Arial"/>
              </a:rPr>
              <a:t>All talent pools are targeted for reskilling and upskilling in Belgium</a:t>
            </a:r>
          </a:p>
          <a:p>
            <a:pPr marL="233045" indent="-233045"/>
            <a:r>
              <a:rPr lang="en-US" sz="1250" b="0" dirty="0">
                <a:latin typeface="Arial"/>
                <a:cs typeface="Arial"/>
              </a:rPr>
              <a:t>When skills development matters most, employers are prioritizing leadership development and shorter technical or soft skills programs</a:t>
            </a:r>
          </a:p>
          <a:p>
            <a:pPr marL="233045" indent="-233045"/>
            <a:r>
              <a:rPr lang="en-US" sz="1250" b="0" dirty="0">
                <a:latin typeface="Arial"/>
                <a:cs typeface="Arial"/>
              </a:rPr>
              <a:t>When as</a:t>
            </a:r>
            <a:r>
              <a:rPr lang="en-US" sz="1250" dirty="0">
                <a:latin typeface="Arial"/>
                <a:cs typeface="Arial"/>
              </a:rPr>
              <a:t>ked about barriers to u</a:t>
            </a:r>
            <a:r>
              <a:rPr lang="en-US" sz="1250" b="0" dirty="0">
                <a:latin typeface="Arial"/>
                <a:cs typeface="Arial"/>
              </a:rPr>
              <a:t>pskilling</a:t>
            </a:r>
            <a:r>
              <a:rPr lang="en-US" sz="1250" dirty="0">
                <a:latin typeface="Arial"/>
                <a:cs typeface="Arial"/>
              </a:rPr>
              <a:t> employees, only 22% of employers said funding was the biggest factor</a:t>
            </a:r>
            <a:endParaRPr lang="en-US" sz="1250" dirty="0"/>
          </a:p>
          <a:p>
            <a:pPr marL="233045" indent="-233045"/>
            <a:r>
              <a:rPr lang="en-US" sz="1250" dirty="0">
                <a:latin typeface="Arial"/>
                <a:cs typeface="Arial"/>
              </a:rPr>
              <a:t>Belgian employers have mixed feelings about the continuation of remote work</a:t>
            </a:r>
            <a:endParaRPr lang="en-US" sz="1250" b="0" dirty="0"/>
          </a:p>
          <a:p>
            <a:pPr marL="233045" indent="-233045"/>
            <a:r>
              <a:rPr lang="en-US" sz="1250" b="0" dirty="0">
                <a:latin typeface="Arial"/>
                <a:cs typeface="Arial"/>
              </a:rPr>
              <a:t>About the ManpowerGroup Employment Outlook Survey</a:t>
            </a:r>
          </a:p>
        </p:txBody>
      </p:sp>
    </p:spTree>
    <p:extLst>
      <p:ext uri="{BB962C8B-B14F-4D97-AF65-F5344CB8AC3E}">
        <p14:creationId xmlns:p14="http://schemas.microsoft.com/office/powerpoint/2010/main" val="2268976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42">
            <a:extLst>
              <a:ext uri="{FF2B5EF4-FFF2-40B4-BE49-F238E27FC236}">
                <a16:creationId xmlns:a16="http://schemas.microsoft.com/office/drawing/2014/main" id="{A2F14E14-DA45-47C3-AC43-567BC01F370A}"/>
              </a:ext>
            </a:extLst>
          </p:cNvPr>
          <p:cNvSpPr/>
          <p:nvPr/>
        </p:nvSpPr>
        <p:spPr>
          <a:xfrm>
            <a:off x="-7672" y="1711425"/>
            <a:ext cx="9144000" cy="2948259"/>
          </a:xfrm>
          <a:prstGeom prst="roundRect">
            <a:avLst>
              <a:gd name="adj" fmla="val 0"/>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a:extLst>
              <a:ext uri="{FF2B5EF4-FFF2-40B4-BE49-F238E27FC236}">
                <a16:creationId xmlns:a16="http://schemas.microsoft.com/office/drawing/2014/main" id="{1DBF8CE6-C96F-EC4E-83C9-0706BCE7DA27}"/>
              </a:ext>
            </a:extLst>
          </p:cNvPr>
          <p:cNvGraphicFramePr/>
          <p:nvPr/>
        </p:nvGraphicFramePr>
        <p:xfrm>
          <a:off x="-10205" y="2755317"/>
          <a:ext cx="9144000" cy="195015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7A71C934-380D-474E-806D-B570DB42E03A}"/>
              </a:ext>
            </a:extLst>
          </p:cNvPr>
          <p:cNvSpPr>
            <a:spLocks noGrp="1"/>
          </p:cNvSpPr>
          <p:nvPr>
            <p:ph type="title"/>
          </p:nvPr>
        </p:nvSpPr>
        <p:spPr/>
        <p:txBody>
          <a:bodyPr/>
          <a:lstStyle/>
          <a:p>
            <a:r>
              <a:rPr lang="en-US" dirty="0">
                <a:latin typeface="Arial"/>
                <a:cs typeface="Arial"/>
              </a:rPr>
              <a:t>Incentives offered by employers fairly aligned across regions</a:t>
            </a:r>
          </a:p>
        </p:txBody>
      </p:sp>
      <p:sp>
        <p:nvSpPr>
          <p:cNvPr id="2" name="Content Placeholder 2">
            <a:extLst>
              <a:ext uri="{FF2B5EF4-FFF2-40B4-BE49-F238E27FC236}">
                <a16:creationId xmlns:a16="http://schemas.microsoft.com/office/drawing/2014/main" id="{3C8CB03B-4226-4E63-8ACB-BFCB33AD36DC}"/>
              </a:ext>
            </a:extLst>
          </p:cNvPr>
          <p:cNvSpPr>
            <a:spLocks noGrp="1"/>
          </p:cNvSpPr>
          <p:nvPr>
            <p:ph idx="1"/>
          </p:nvPr>
        </p:nvSpPr>
        <p:spPr>
          <a:xfrm>
            <a:off x="457200" y="1095755"/>
            <a:ext cx="8229600" cy="615670"/>
          </a:xfrm>
        </p:spPr>
        <p:txBody>
          <a:bodyPr vert="horz" lIns="0" tIns="0" rIns="0" bIns="0" rtlCol="0" anchor="t">
            <a:noAutofit/>
          </a:bodyPr>
          <a:lstStyle/>
          <a:p>
            <a:pPr marL="0" indent="0">
              <a:buNone/>
            </a:pPr>
            <a:r>
              <a:rPr lang="en-US" dirty="0">
                <a:latin typeface="Arial"/>
                <a:cs typeface="Arial"/>
              </a:rPr>
              <a:t>The strongest incentive provided by employers across all regions is to </a:t>
            </a:r>
            <a:r>
              <a:rPr lang="en-US" b="1" dirty="0">
                <a:latin typeface="Arial"/>
                <a:cs typeface="Arial"/>
              </a:rPr>
              <a:t>offer training, skills development or mentoring. </a:t>
            </a:r>
            <a:r>
              <a:rPr lang="en-US" dirty="0">
                <a:latin typeface="Arial"/>
                <a:cs typeface="Arial"/>
              </a:rPr>
              <a:t>Organizations in South and Central America offer less incentives than other regions.</a:t>
            </a:r>
            <a:endParaRPr lang="en-US" dirty="0"/>
          </a:p>
        </p:txBody>
      </p:sp>
      <p:sp>
        <p:nvSpPr>
          <p:cNvPr id="5" name="TextBox 4">
            <a:extLst>
              <a:ext uri="{FF2B5EF4-FFF2-40B4-BE49-F238E27FC236}">
                <a16:creationId xmlns:a16="http://schemas.microsoft.com/office/drawing/2014/main" id="{E856A0E4-E50C-344B-A1F9-27175C06120B}"/>
              </a:ext>
            </a:extLst>
          </p:cNvPr>
          <p:cNvSpPr txBox="1"/>
          <p:nvPr/>
        </p:nvSpPr>
        <p:spPr>
          <a:xfrm>
            <a:off x="492371" y="2692852"/>
            <a:ext cx="1581552" cy="276999"/>
          </a:xfrm>
          <a:prstGeom prst="rect">
            <a:avLst/>
          </a:prstGeom>
          <a:noFill/>
        </p:spPr>
        <p:txBody>
          <a:bodyPr wrap="square" lIns="0" tIns="0" rIns="0" bIns="0" rtlCol="0" anchor="ctr" anchorCtr="0">
            <a:spAutoFit/>
          </a:bodyPr>
          <a:lstStyle/>
          <a:p>
            <a:pPr algn="ctr"/>
            <a:r>
              <a:rPr lang="en-US" sz="900" b="1">
                <a:solidFill>
                  <a:schemeClr val="accent4"/>
                </a:solidFill>
              </a:rPr>
              <a:t>Offer Training, Skills Development or Mentoring</a:t>
            </a:r>
          </a:p>
        </p:txBody>
      </p:sp>
      <p:sp>
        <p:nvSpPr>
          <p:cNvPr id="23" name="TextBox 22">
            <a:extLst>
              <a:ext uri="{FF2B5EF4-FFF2-40B4-BE49-F238E27FC236}">
                <a16:creationId xmlns:a16="http://schemas.microsoft.com/office/drawing/2014/main" id="{361A56B8-A0CB-8143-A7F8-CDDD31AB34A1}"/>
              </a:ext>
            </a:extLst>
          </p:cNvPr>
          <p:cNvSpPr txBox="1"/>
          <p:nvPr/>
        </p:nvSpPr>
        <p:spPr>
          <a:xfrm>
            <a:off x="2671199" y="2692852"/>
            <a:ext cx="1554480" cy="138499"/>
          </a:xfrm>
          <a:prstGeom prst="rect">
            <a:avLst/>
          </a:prstGeom>
          <a:noFill/>
        </p:spPr>
        <p:txBody>
          <a:bodyPr wrap="square" lIns="0" tIns="0" rIns="0" bIns="0" rtlCol="0">
            <a:spAutoFit/>
          </a:bodyPr>
          <a:lstStyle/>
          <a:p>
            <a:pPr algn="ctr"/>
            <a:r>
              <a:rPr lang="en-US" sz="900" b="1">
                <a:solidFill>
                  <a:schemeClr val="accent4"/>
                </a:solidFill>
              </a:rPr>
              <a:t>Increased Wages</a:t>
            </a:r>
          </a:p>
        </p:txBody>
      </p:sp>
      <p:sp>
        <p:nvSpPr>
          <p:cNvPr id="24" name="TextBox 23">
            <a:extLst>
              <a:ext uri="{FF2B5EF4-FFF2-40B4-BE49-F238E27FC236}">
                <a16:creationId xmlns:a16="http://schemas.microsoft.com/office/drawing/2014/main" id="{22C6CAF9-8E7D-BA4B-8949-CB17678FC14B}"/>
              </a:ext>
            </a:extLst>
          </p:cNvPr>
          <p:cNvSpPr txBox="1"/>
          <p:nvPr/>
        </p:nvSpPr>
        <p:spPr>
          <a:xfrm>
            <a:off x="4911324" y="2692852"/>
            <a:ext cx="1554480" cy="276999"/>
          </a:xfrm>
          <a:prstGeom prst="rect">
            <a:avLst/>
          </a:prstGeom>
          <a:noFill/>
        </p:spPr>
        <p:txBody>
          <a:bodyPr wrap="square" lIns="0" tIns="0" rIns="0" bIns="0" rtlCol="0">
            <a:spAutoFit/>
          </a:bodyPr>
          <a:lstStyle/>
          <a:p>
            <a:pPr algn="ctr"/>
            <a:r>
              <a:rPr lang="en-US" sz="900" b="1">
                <a:solidFill>
                  <a:schemeClr val="accent4"/>
                </a:solidFill>
              </a:rPr>
              <a:t>Offer More Flexible </a:t>
            </a:r>
            <a:br>
              <a:rPr lang="en-US" sz="900" b="1">
                <a:solidFill>
                  <a:schemeClr val="accent4"/>
                </a:solidFill>
              </a:rPr>
            </a:br>
            <a:r>
              <a:rPr lang="en-US" sz="900" b="1">
                <a:solidFill>
                  <a:schemeClr val="accent4"/>
                </a:solidFill>
              </a:rPr>
              <a:t>Working Locations</a:t>
            </a:r>
          </a:p>
        </p:txBody>
      </p:sp>
      <p:sp>
        <p:nvSpPr>
          <p:cNvPr id="26" name="TextBox 25">
            <a:extLst>
              <a:ext uri="{FF2B5EF4-FFF2-40B4-BE49-F238E27FC236}">
                <a16:creationId xmlns:a16="http://schemas.microsoft.com/office/drawing/2014/main" id="{A7FFDD98-08CE-3B4C-8542-45F435D32D7D}"/>
              </a:ext>
            </a:extLst>
          </p:cNvPr>
          <p:cNvSpPr txBox="1"/>
          <p:nvPr/>
        </p:nvSpPr>
        <p:spPr>
          <a:xfrm>
            <a:off x="7142320" y="2692852"/>
            <a:ext cx="1554480" cy="276999"/>
          </a:xfrm>
          <a:prstGeom prst="rect">
            <a:avLst/>
          </a:prstGeom>
          <a:noFill/>
        </p:spPr>
        <p:txBody>
          <a:bodyPr wrap="square" lIns="0" tIns="0" rIns="0" bIns="0" rtlCol="0">
            <a:spAutoFit/>
          </a:bodyPr>
          <a:lstStyle/>
          <a:p>
            <a:pPr algn="ctr"/>
            <a:r>
              <a:rPr lang="en-US" sz="900" b="1">
                <a:solidFill>
                  <a:schemeClr val="accent4"/>
                </a:solidFill>
              </a:rPr>
              <a:t>Lower Job Skills or Experience Requirements</a:t>
            </a:r>
          </a:p>
        </p:txBody>
      </p:sp>
      <p:sp>
        <p:nvSpPr>
          <p:cNvPr id="27" name="TextBox 26">
            <a:extLst>
              <a:ext uri="{FF2B5EF4-FFF2-40B4-BE49-F238E27FC236}">
                <a16:creationId xmlns:a16="http://schemas.microsoft.com/office/drawing/2014/main" id="{5EF4F3A6-3472-3142-BED0-60EB5DB94C6F}"/>
              </a:ext>
            </a:extLst>
          </p:cNvPr>
          <p:cNvSpPr txBox="1"/>
          <p:nvPr/>
        </p:nvSpPr>
        <p:spPr>
          <a:xfrm>
            <a:off x="497060" y="4389203"/>
            <a:ext cx="295421" cy="138499"/>
          </a:xfrm>
          <a:prstGeom prst="rect">
            <a:avLst/>
          </a:prstGeom>
          <a:noFill/>
        </p:spPr>
        <p:txBody>
          <a:bodyPr wrap="square" lIns="0" tIns="0" rIns="0" bIns="0" rtlCol="0">
            <a:spAutoFit/>
          </a:bodyPr>
          <a:lstStyle/>
          <a:p>
            <a:pPr algn="ctr"/>
            <a:r>
              <a:rPr lang="en-US" sz="900" b="1">
                <a:solidFill>
                  <a:schemeClr val="bg1"/>
                </a:solidFill>
              </a:rPr>
              <a:t>30%</a:t>
            </a:r>
          </a:p>
        </p:txBody>
      </p:sp>
      <p:sp>
        <p:nvSpPr>
          <p:cNvPr id="28" name="TextBox 27">
            <a:extLst>
              <a:ext uri="{FF2B5EF4-FFF2-40B4-BE49-F238E27FC236}">
                <a16:creationId xmlns:a16="http://schemas.microsoft.com/office/drawing/2014/main" id="{F8D8D21B-8939-5446-9907-4A73D99313C9}"/>
              </a:ext>
            </a:extLst>
          </p:cNvPr>
          <p:cNvSpPr txBox="1"/>
          <p:nvPr/>
        </p:nvSpPr>
        <p:spPr>
          <a:xfrm>
            <a:off x="900334" y="4389203"/>
            <a:ext cx="295421" cy="138499"/>
          </a:xfrm>
          <a:prstGeom prst="rect">
            <a:avLst/>
          </a:prstGeom>
          <a:noFill/>
        </p:spPr>
        <p:txBody>
          <a:bodyPr wrap="square" lIns="0" tIns="0" rIns="0" bIns="0" rtlCol="0">
            <a:spAutoFit/>
          </a:bodyPr>
          <a:lstStyle/>
          <a:p>
            <a:pPr algn="ctr"/>
            <a:r>
              <a:rPr lang="en-US" sz="900" b="1">
                <a:solidFill>
                  <a:schemeClr val="bg1"/>
                </a:solidFill>
              </a:rPr>
              <a:t>43%</a:t>
            </a:r>
          </a:p>
        </p:txBody>
      </p:sp>
      <p:sp>
        <p:nvSpPr>
          <p:cNvPr id="29" name="TextBox 28">
            <a:extLst>
              <a:ext uri="{FF2B5EF4-FFF2-40B4-BE49-F238E27FC236}">
                <a16:creationId xmlns:a16="http://schemas.microsoft.com/office/drawing/2014/main" id="{ACAAEAE9-8985-B547-9A71-728A511DE745}"/>
              </a:ext>
            </a:extLst>
          </p:cNvPr>
          <p:cNvSpPr txBox="1"/>
          <p:nvPr/>
        </p:nvSpPr>
        <p:spPr>
          <a:xfrm>
            <a:off x="1298918" y="4389203"/>
            <a:ext cx="295421" cy="138499"/>
          </a:xfrm>
          <a:prstGeom prst="rect">
            <a:avLst/>
          </a:prstGeom>
          <a:noFill/>
        </p:spPr>
        <p:txBody>
          <a:bodyPr wrap="square" lIns="0" tIns="0" rIns="0" bIns="0" rtlCol="0">
            <a:spAutoFit/>
          </a:bodyPr>
          <a:lstStyle/>
          <a:p>
            <a:pPr algn="ctr"/>
            <a:r>
              <a:rPr lang="en-US" sz="900" b="1">
                <a:solidFill>
                  <a:schemeClr val="bg1"/>
                </a:solidFill>
              </a:rPr>
              <a:t>39%</a:t>
            </a:r>
          </a:p>
        </p:txBody>
      </p:sp>
      <p:sp>
        <p:nvSpPr>
          <p:cNvPr id="30" name="TextBox 29">
            <a:extLst>
              <a:ext uri="{FF2B5EF4-FFF2-40B4-BE49-F238E27FC236}">
                <a16:creationId xmlns:a16="http://schemas.microsoft.com/office/drawing/2014/main" id="{53F36194-26AF-F947-8B05-F79543F9F34C}"/>
              </a:ext>
            </a:extLst>
          </p:cNvPr>
          <p:cNvSpPr txBox="1"/>
          <p:nvPr/>
        </p:nvSpPr>
        <p:spPr>
          <a:xfrm>
            <a:off x="1706881" y="4389203"/>
            <a:ext cx="295421" cy="138499"/>
          </a:xfrm>
          <a:prstGeom prst="rect">
            <a:avLst/>
          </a:prstGeom>
          <a:noFill/>
        </p:spPr>
        <p:txBody>
          <a:bodyPr wrap="square" lIns="0" tIns="0" rIns="0" bIns="0" rtlCol="0">
            <a:spAutoFit/>
          </a:bodyPr>
          <a:lstStyle/>
          <a:p>
            <a:pPr algn="ctr"/>
            <a:r>
              <a:rPr lang="en-US" sz="900" b="1">
                <a:solidFill>
                  <a:schemeClr val="bg1"/>
                </a:solidFill>
              </a:rPr>
              <a:t>44%</a:t>
            </a:r>
          </a:p>
        </p:txBody>
      </p:sp>
      <p:sp>
        <p:nvSpPr>
          <p:cNvPr id="31" name="TextBox 30">
            <a:extLst>
              <a:ext uri="{FF2B5EF4-FFF2-40B4-BE49-F238E27FC236}">
                <a16:creationId xmlns:a16="http://schemas.microsoft.com/office/drawing/2014/main" id="{65799631-FE1B-9A44-8426-6C219A387982}"/>
              </a:ext>
            </a:extLst>
          </p:cNvPr>
          <p:cNvSpPr txBox="1"/>
          <p:nvPr/>
        </p:nvSpPr>
        <p:spPr>
          <a:xfrm>
            <a:off x="2705687" y="4389203"/>
            <a:ext cx="295421" cy="138499"/>
          </a:xfrm>
          <a:prstGeom prst="rect">
            <a:avLst/>
          </a:prstGeom>
          <a:noFill/>
        </p:spPr>
        <p:txBody>
          <a:bodyPr wrap="square" lIns="0" tIns="0" rIns="0" bIns="0" rtlCol="0">
            <a:spAutoFit/>
          </a:bodyPr>
          <a:lstStyle/>
          <a:p>
            <a:pPr algn="ctr"/>
            <a:r>
              <a:rPr lang="en-US" sz="900" b="1">
                <a:solidFill>
                  <a:schemeClr val="bg1"/>
                </a:solidFill>
              </a:rPr>
              <a:t>19%</a:t>
            </a:r>
          </a:p>
        </p:txBody>
      </p:sp>
      <p:sp>
        <p:nvSpPr>
          <p:cNvPr id="32" name="TextBox 31">
            <a:extLst>
              <a:ext uri="{FF2B5EF4-FFF2-40B4-BE49-F238E27FC236}">
                <a16:creationId xmlns:a16="http://schemas.microsoft.com/office/drawing/2014/main" id="{A9A85BEE-E27D-6A42-BB90-972196057F16}"/>
              </a:ext>
            </a:extLst>
          </p:cNvPr>
          <p:cNvSpPr txBox="1"/>
          <p:nvPr/>
        </p:nvSpPr>
        <p:spPr>
          <a:xfrm>
            <a:off x="3113650" y="4389203"/>
            <a:ext cx="295421" cy="138499"/>
          </a:xfrm>
          <a:prstGeom prst="rect">
            <a:avLst/>
          </a:prstGeom>
          <a:noFill/>
        </p:spPr>
        <p:txBody>
          <a:bodyPr wrap="square" lIns="0" tIns="0" rIns="0" bIns="0" rtlCol="0">
            <a:spAutoFit/>
          </a:bodyPr>
          <a:lstStyle/>
          <a:p>
            <a:pPr algn="ctr"/>
            <a:r>
              <a:rPr lang="en-US" sz="900" b="1">
                <a:solidFill>
                  <a:schemeClr val="bg1"/>
                </a:solidFill>
              </a:rPr>
              <a:t>32%</a:t>
            </a:r>
          </a:p>
        </p:txBody>
      </p:sp>
      <p:sp>
        <p:nvSpPr>
          <p:cNvPr id="33" name="TextBox 32">
            <a:extLst>
              <a:ext uri="{FF2B5EF4-FFF2-40B4-BE49-F238E27FC236}">
                <a16:creationId xmlns:a16="http://schemas.microsoft.com/office/drawing/2014/main" id="{92D8399D-07F3-9B42-B6F2-9064B0ED8662}"/>
              </a:ext>
            </a:extLst>
          </p:cNvPr>
          <p:cNvSpPr txBox="1"/>
          <p:nvPr/>
        </p:nvSpPr>
        <p:spPr>
          <a:xfrm>
            <a:off x="3516924" y="4389203"/>
            <a:ext cx="295421" cy="138499"/>
          </a:xfrm>
          <a:prstGeom prst="rect">
            <a:avLst/>
          </a:prstGeom>
          <a:noFill/>
        </p:spPr>
        <p:txBody>
          <a:bodyPr wrap="square" lIns="0" tIns="0" rIns="0" bIns="0" rtlCol="0">
            <a:spAutoFit/>
          </a:bodyPr>
          <a:lstStyle/>
          <a:p>
            <a:pPr algn="ctr"/>
            <a:r>
              <a:rPr lang="en-US" sz="900" b="1">
                <a:solidFill>
                  <a:schemeClr val="bg1"/>
                </a:solidFill>
              </a:rPr>
              <a:t>38%</a:t>
            </a:r>
          </a:p>
        </p:txBody>
      </p:sp>
      <p:sp>
        <p:nvSpPr>
          <p:cNvPr id="34" name="TextBox 33">
            <a:extLst>
              <a:ext uri="{FF2B5EF4-FFF2-40B4-BE49-F238E27FC236}">
                <a16:creationId xmlns:a16="http://schemas.microsoft.com/office/drawing/2014/main" id="{192CE09B-2245-0B4C-8108-47214BE9C441}"/>
              </a:ext>
            </a:extLst>
          </p:cNvPr>
          <p:cNvSpPr txBox="1"/>
          <p:nvPr/>
        </p:nvSpPr>
        <p:spPr>
          <a:xfrm>
            <a:off x="3920197" y="4389203"/>
            <a:ext cx="295421" cy="138499"/>
          </a:xfrm>
          <a:prstGeom prst="rect">
            <a:avLst/>
          </a:prstGeom>
          <a:noFill/>
        </p:spPr>
        <p:txBody>
          <a:bodyPr wrap="square" lIns="0" tIns="0" rIns="0" bIns="0" rtlCol="0">
            <a:spAutoFit/>
          </a:bodyPr>
          <a:lstStyle/>
          <a:p>
            <a:pPr algn="ctr"/>
            <a:r>
              <a:rPr lang="en-US" sz="900" b="1">
                <a:solidFill>
                  <a:schemeClr val="bg1"/>
                </a:solidFill>
              </a:rPr>
              <a:t>33%</a:t>
            </a:r>
          </a:p>
        </p:txBody>
      </p:sp>
      <p:sp>
        <p:nvSpPr>
          <p:cNvPr id="35" name="TextBox 34">
            <a:extLst>
              <a:ext uri="{FF2B5EF4-FFF2-40B4-BE49-F238E27FC236}">
                <a16:creationId xmlns:a16="http://schemas.microsoft.com/office/drawing/2014/main" id="{A564DC90-6F17-694F-9B84-53F16388F9CB}"/>
              </a:ext>
            </a:extLst>
          </p:cNvPr>
          <p:cNvSpPr txBox="1"/>
          <p:nvPr/>
        </p:nvSpPr>
        <p:spPr>
          <a:xfrm>
            <a:off x="4928382" y="4389203"/>
            <a:ext cx="295421" cy="138499"/>
          </a:xfrm>
          <a:prstGeom prst="rect">
            <a:avLst/>
          </a:prstGeom>
          <a:noFill/>
        </p:spPr>
        <p:txBody>
          <a:bodyPr wrap="square" lIns="0" tIns="0" rIns="0" bIns="0" rtlCol="0">
            <a:spAutoFit/>
          </a:bodyPr>
          <a:lstStyle/>
          <a:p>
            <a:pPr algn="ctr"/>
            <a:r>
              <a:rPr lang="en-US" sz="900" b="1">
                <a:solidFill>
                  <a:schemeClr val="bg1"/>
                </a:solidFill>
              </a:rPr>
              <a:t>18%</a:t>
            </a:r>
          </a:p>
        </p:txBody>
      </p:sp>
      <p:sp>
        <p:nvSpPr>
          <p:cNvPr id="36" name="TextBox 35">
            <a:extLst>
              <a:ext uri="{FF2B5EF4-FFF2-40B4-BE49-F238E27FC236}">
                <a16:creationId xmlns:a16="http://schemas.microsoft.com/office/drawing/2014/main" id="{959CBE2F-F608-B74D-9995-E9B4308D8447}"/>
              </a:ext>
            </a:extLst>
          </p:cNvPr>
          <p:cNvSpPr txBox="1"/>
          <p:nvPr/>
        </p:nvSpPr>
        <p:spPr>
          <a:xfrm>
            <a:off x="5331656" y="4389203"/>
            <a:ext cx="295421" cy="138499"/>
          </a:xfrm>
          <a:prstGeom prst="rect">
            <a:avLst/>
          </a:prstGeom>
          <a:noFill/>
        </p:spPr>
        <p:txBody>
          <a:bodyPr wrap="square" lIns="0" tIns="0" rIns="0" bIns="0" rtlCol="0">
            <a:spAutoFit/>
          </a:bodyPr>
          <a:lstStyle/>
          <a:p>
            <a:pPr algn="ctr"/>
            <a:r>
              <a:rPr lang="en-US" sz="900" b="1">
                <a:solidFill>
                  <a:schemeClr val="bg1"/>
                </a:solidFill>
              </a:rPr>
              <a:t>30%</a:t>
            </a:r>
          </a:p>
        </p:txBody>
      </p:sp>
      <p:sp>
        <p:nvSpPr>
          <p:cNvPr id="37" name="TextBox 36">
            <a:extLst>
              <a:ext uri="{FF2B5EF4-FFF2-40B4-BE49-F238E27FC236}">
                <a16:creationId xmlns:a16="http://schemas.microsoft.com/office/drawing/2014/main" id="{6A62C96F-3EED-0B47-A28A-2C8B58E41679}"/>
              </a:ext>
            </a:extLst>
          </p:cNvPr>
          <p:cNvSpPr txBox="1"/>
          <p:nvPr/>
        </p:nvSpPr>
        <p:spPr>
          <a:xfrm>
            <a:off x="5734930" y="4389203"/>
            <a:ext cx="295421" cy="138499"/>
          </a:xfrm>
          <a:prstGeom prst="rect">
            <a:avLst/>
          </a:prstGeom>
          <a:noFill/>
        </p:spPr>
        <p:txBody>
          <a:bodyPr wrap="square" lIns="0" tIns="0" rIns="0" bIns="0" rtlCol="0">
            <a:spAutoFit/>
          </a:bodyPr>
          <a:lstStyle/>
          <a:p>
            <a:pPr algn="ctr"/>
            <a:r>
              <a:rPr lang="en-US" sz="900" b="1">
                <a:solidFill>
                  <a:schemeClr val="bg1"/>
                </a:solidFill>
              </a:rPr>
              <a:t>31%</a:t>
            </a:r>
          </a:p>
        </p:txBody>
      </p:sp>
      <p:sp>
        <p:nvSpPr>
          <p:cNvPr id="38" name="TextBox 37">
            <a:extLst>
              <a:ext uri="{FF2B5EF4-FFF2-40B4-BE49-F238E27FC236}">
                <a16:creationId xmlns:a16="http://schemas.microsoft.com/office/drawing/2014/main" id="{CE287F9C-F426-1B4F-BF22-82FEE364118C}"/>
              </a:ext>
            </a:extLst>
          </p:cNvPr>
          <p:cNvSpPr txBox="1"/>
          <p:nvPr/>
        </p:nvSpPr>
        <p:spPr>
          <a:xfrm>
            <a:off x="6138203" y="4389203"/>
            <a:ext cx="295421" cy="138499"/>
          </a:xfrm>
          <a:prstGeom prst="rect">
            <a:avLst/>
          </a:prstGeom>
          <a:noFill/>
        </p:spPr>
        <p:txBody>
          <a:bodyPr wrap="square" lIns="0" tIns="0" rIns="0" bIns="0" rtlCol="0">
            <a:spAutoFit/>
          </a:bodyPr>
          <a:lstStyle/>
          <a:p>
            <a:pPr algn="ctr"/>
            <a:r>
              <a:rPr lang="en-US" sz="900" b="1">
                <a:solidFill>
                  <a:schemeClr val="bg1"/>
                </a:solidFill>
              </a:rPr>
              <a:t>28%</a:t>
            </a:r>
          </a:p>
        </p:txBody>
      </p:sp>
      <p:sp>
        <p:nvSpPr>
          <p:cNvPr id="39" name="TextBox 38">
            <a:extLst>
              <a:ext uri="{FF2B5EF4-FFF2-40B4-BE49-F238E27FC236}">
                <a16:creationId xmlns:a16="http://schemas.microsoft.com/office/drawing/2014/main" id="{1D265581-AE0C-C147-8EEF-951BEB0680F3}"/>
              </a:ext>
            </a:extLst>
          </p:cNvPr>
          <p:cNvSpPr txBox="1"/>
          <p:nvPr/>
        </p:nvSpPr>
        <p:spPr>
          <a:xfrm>
            <a:off x="7146388" y="4389203"/>
            <a:ext cx="295421" cy="138499"/>
          </a:xfrm>
          <a:prstGeom prst="rect">
            <a:avLst/>
          </a:prstGeom>
          <a:noFill/>
        </p:spPr>
        <p:txBody>
          <a:bodyPr wrap="square" lIns="0" tIns="0" rIns="0" bIns="0" rtlCol="0">
            <a:spAutoFit/>
          </a:bodyPr>
          <a:lstStyle/>
          <a:p>
            <a:pPr algn="ctr"/>
            <a:r>
              <a:rPr lang="en-US" sz="900" b="1">
                <a:solidFill>
                  <a:schemeClr val="bg1"/>
                </a:solidFill>
              </a:rPr>
              <a:t>13%</a:t>
            </a:r>
          </a:p>
        </p:txBody>
      </p:sp>
      <p:sp>
        <p:nvSpPr>
          <p:cNvPr id="40" name="TextBox 39">
            <a:extLst>
              <a:ext uri="{FF2B5EF4-FFF2-40B4-BE49-F238E27FC236}">
                <a16:creationId xmlns:a16="http://schemas.microsoft.com/office/drawing/2014/main" id="{DCCC996F-ED0F-C642-8535-31BF439B7F02}"/>
              </a:ext>
            </a:extLst>
          </p:cNvPr>
          <p:cNvSpPr txBox="1"/>
          <p:nvPr/>
        </p:nvSpPr>
        <p:spPr>
          <a:xfrm>
            <a:off x="7549662" y="4389203"/>
            <a:ext cx="295421" cy="138499"/>
          </a:xfrm>
          <a:prstGeom prst="rect">
            <a:avLst/>
          </a:prstGeom>
          <a:noFill/>
        </p:spPr>
        <p:txBody>
          <a:bodyPr wrap="square" lIns="0" tIns="0" rIns="0" bIns="0" rtlCol="0">
            <a:spAutoFit/>
          </a:bodyPr>
          <a:lstStyle/>
          <a:p>
            <a:pPr algn="ctr"/>
            <a:r>
              <a:rPr lang="en-US" sz="900" b="1">
                <a:solidFill>
                  <a:schemeClr val="bg1"/>
                </a:solidFill>
              </a:rPr>
              <a:t>21%</a:t>
            </a:r>
          </a:p>
        </p:txBody>
      </p:sp>
      <p:sp>
        <p:nvSpPr>
          <p:cNvPr id="41" name="TextBox 40">
            <a:extLst>
              <a:ext uri="{FF2B5EF4-FFF2-40B4-BE49-F238E27FC236}">
                <a16:creationId xmlns:a16="http://schemas.microsoft.com/office/drawing/2014/main" id="{22F98676-8EFA-0A42-8562-25B22D481AE5}"/>
              </a:ext>
            </a:extLst>
          </p:cNvPr>
          <p:cNvSpPr txBox="1"/>
          <p:nvPr/>
        </p:nvSpPr>
        <p:spPr>
          <a:xfrm>
            <a:off x="7952936" y="4389203"/>
            <a:ext cx="295421" cy="138499"/>
          </a:xfrm>
          <a:prstGeom prst="rect">
            <a:avLst/>
          </a:prstGeom>
          <a:noFill/>
        </p:spPr>
        <p:txBody>
          <a:bodyPr wrap="square" lIns="0" tIns="0" rIns="0" bIns="0" rtlCol="0">
            <a:spAutoFit/>
          </a:bodyPr>
          <a:lstStyle/>
          <a:p>
            <a:pPr algn="ctr"/>
            <a:r>
              <a:rPr lang="en-US" sz="900" b="1">
                <a:solidFill>
                  <a:schemeClr val="bg1"/>
                </a:solidFill>
              </a:rPr>
              <a:t>19%</a:t>
            </a:r>
          </a:p>
        </p:txBody>
      </p:sp>
      <p:sp>
        <p:nvSpPr>
          <p:cNvPr id="42" name="TextBox 41">
            <a:extLst>
              <a:ext uri="{FF2B5EF4-FFF2-40B4-BE49-F238E27FC236}">
                <a16:creationId xmlns:a16="http://schemas.microsoft.com/office/drawing/2014/main" id="{B9EF9079-0BCF-8C44-856E-9AF2BCDC652F}"/>
              </a:ext>
            </a:extLst>
          </p:cNvPr>
          <p:cNvSpPr txBox="1"/>
          <p:nvPr/>
        </p:nvSpPr>
        <p:spPr>
          <a:xfrm>
            <a:off x="8356209" y="4389203"/>
            <a:ext cx="295421" cy="138499"/>
          </a:xfrm>
          <a:prstGeom prst="rect">
            <a:avLst/>
          </a:prstGeom>
          <a:noFill/>
        </p:spPr>
        <p:txBody>
          <a:bodyPr wrap="square" lIns="0" tIns="0" rIns="0" bIns="0" rtlCol="0">
            <a:spAutoFit/>
          </a:bodyPr>
          <a:lstStyle/>
          <a:p>
            <a:pPr algn="ctr"/>
            <a:r>
              <a:rPr lang="en-US" sz="900" b="1">
                <a:solidFill>
                  <a:schemeClr val="bg1"/>
                </a:solidFill>
              </a:rPr>
              <a:t>22%</a:t>
            </a:r>
          </a:p>
        </p:txBody>
      </p:sp>
      <p:sp>
        <p:nvSpPr>
          <p:cNvPr id="12" name="Oval 11">
            <a:extLst>
              <a:ext uri="{FF2B5EF4-FFF2-40B4-BE49-F238E27FC236}">
                <a16:creationId xmlns:a16="http://schemas.microsoft.com/office/drawing/2014/main" id="{00F47C3D-8D92-EA40-9E08-7908CEF71B61}"/>
              </a:ext>
            </a:extLst>
          </p:cNvPr>
          <p:cNvSpPr/>
          <p:nvPr/>
        </p:nvSpPr>
        <p:spPr>
          <a:xfrm>
            <a:off x="1036244" y="2173918"/>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499A232-AFDB-7C40-867E-1BD5706B814A}"/>
              </a:ext>
            </a:extLst>
          </p:cNvPr>
          <p:cNvPicPr>
            <a:picLocks noChangeAspect="1"/>
          </p:cNvPicPr>
          <p:nvPr/>
        </p:nvPicPr>
        <p:blipFill>
          <a:blip r:embed="rId4"/>
          <a:stretch>
            <a:fillRect/>
          </a:stretch>
        </p:blipFill>
        <p:spPr>
          <a:xfrm>
            <a:off x="1117133" y="2265485"/>
            <a:ext cx="295421" cy="274065"/>
          </a:xfrm>
          <a:prstGeom prst="rect">
            <a:avLst/>
          </a:prstGeom>
        </p:spPr>
      </p:pic>
      <p:sp>
        <p:nvSpPr>
          <p:cNvPr id="68" name="Oval 67">
            <a:extLst>
              <a:ext uri="{FF2B5EF4-FFF2-40B4-BE49-F238E27FC236}">
                <a16:creationId xmlns:a16="http://schemas.microsoft.com/office/drawing/2014/main" id="{9ACAF684-59A8-ED4C-B9CD-7565AF3EF9DD}"/>
              </a:ext>
            </a:extLst>
          </p:cNvPr>
          <p:cNvSpPr/>
          <p:nvPr/>
        </p:nvSpPr>
        <p:spPr>
          <a:xfrm>
            <a:off x="3248104" y="2173918"/>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C6BAB11-ED3F-B545-A3F1-975302C8005F}"/>
              </a:ext>
            </a:extLst>
          </p:cNvPr>
          <p:cNvSpPr/>
          <p:nvPr/>
        </p:nvSpPr>
        <p:spPr>
          <a:xfrm>
            <a:off x="5459964" y="2173918"/>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2C559311-7706-FC49-A277-E0DC9ACFC6B0}"/>
              </a:ext>
            </a:extLst>
          </p:cNvPr>
          <p:cNvSpPr/>
          <p:nvPr/>
        </p:nvSpPr>
        <p:spPr>
          <a:xfrm>
            <a:off x="7724336" y="2173918"/>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0FABB6B-C0E7-8E4C-89A9-7BC983F169BF}"/>
              </a:ext>
            </a:extLst>
          </p:cNvPr>
          <p:cNvPicPr>
            <a:picLocks noChangeAspect="1"/>
          </p:cNvPicPr>
          <p:nvPr/>
        </p:nvPicPr>
        <p:blipFill>
          <a:blip r:embed="rId5"/>
          <a:stretch>
            <a:fillRect/>
          </a:stretch>
        </p:blipFill>
        <p:spPr>
          <a:xfrm>
            <a:off x="3328649" y="2256358"/>
            <a:ext cx="296109" cy="296109"/>
          </a:xfrm>
          <a:prstGeom prst="rect">
            <a:avLst/>
          </a:prstGeom>
        </p:spPr>
      </p:pic>
      <p:pic>
        <p:nvPicPr>
          <p:cNvPr id="14" name="Picture 13">
            <a:extLst>
              <a:ext uri="{FF2B5EF4-FFF2-40B4-BE49-F238E27FC236}">
                <a16:creationId xmlns:a16="http://schemas.microsoft.com/office/drawing/2014/main" id="{1B3CE5B1-50F2-8E4F-A6A1-805D7AA21879}"/>
              </a:ext>
            </a:extLst>
          </p:cNvPr>
          <p:cNvPicPr>
            <a:picLocks noChangeAspect="1"/>
          </p:cNvPicPr>
          <p:nvPr/>
        </p:nvPicPr>
        <p:blipFill>
          <a:blip r:embed="rId6"/>
          <a:stretch>
            <a:fillRect/>
          </a:stretch>
        </p:blipFill>
        <p:spPr>
          <a:xfrm>
            <a:off x="5525555" y="2262254"/>
            <a:ext cx="326017" cy="287866"/>
          </a:xfrm>
          <a:prstGeom prst="rect">
            <a:avLst/>
          </a:prstGeom>
        </p:spPr>
      </p:pic>
      <p:pic>
        <p:nvPicPr>
          <p:cNvPr id="20" name="Picture 19">
            <a:extLst>
              <a:ext uri="{FF2B5EF4-FFF2-40B4-BE49-F238E27FC236}">
                <a16:creationId xmlns:a16="http://schemas.microsoft.com/office/drawing/2014/main" id="{1226E55B-3CB2-C042-9CE5-F2F049E0ECA1}"/>
              </a:ext>
            </a:extLst>
          </p:cNvPr>
          <p:cNvPicPr>
            <a:picLocks noChangeAspect="1"/>
          </p:cNvPicPr>
          <p:nvPr/>
        </p:nvPicPr>
        <p:blipFill>
          <a:blip r:embed="rId7"/>
          <a:stretch>
            <a:fillRect/>
          </a:stretch>
        </p:blipFill>
        <p:spPr>
          <a:xfrm>
            <a:off x="7810788" y="2276847"/>
            <a:ext cx="284295" cy="262703"/>
          </a:xfrm>
          <a:prstGeom prst="rect">
            <a:avLst/>
          </a:prstGeom>
        </p:spPr>
      </p:pic>
      <p:sp>
        <p:nvSpPr>
          <p:cNvPr id="71" name="Rounded Rectangle 70">
            <a:extLst>
              <a:ext uri="{FF2B5EF4-FFF2-40B4-BE49-F238E27FC236}">
                <a16:creationId xmlns:a16="http://schemas.microsoft.com/office/drawing/2014/main" id="{29AE66C8-4FC8-1444-BBBF-DC649141A7E8}"/>
              </a:ext>
            </a:extLst>
          </p:cNvPr>
          <p:cNvSpPr/>
          <p:nvPr/>
        </p:nvSpPr>
        <p:spPr>
          <a:xfrm>
            <a:off x="1872230" y="1828721"/>
            <a:ext cx="1469794" cy="1790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t>SOUTH/CENTRAL AMERICA</a:t>
            </a:r>
          </a:p>
        </p:txBody>
      </p:sp>
      <p:sp>
        <p:nvSpPr>
          <p:cNvPr id="72" name="Rounded Rectangle 71">
            <a:extLst>
              <a:ext uri="{FF2B5EF4-FFF2-40B4-BE49-F238E27FC236}">
                <a16:creationId xmlns:a16="http://schemas.microsoft.com/office/drawing/2014/main" id="{2CE2DB9C-59B0-184A-9735-342B620460B4}"/>
              </a:ext>
            </a:extLst>
          </p:cNvPr>
          <p:cNvSpPr/>
          <p:nvPr/>
        </p:nvSpPr>
        <p:spPr>
          <a:xfrm>
            <a:off x="3409361" y="1828721"/>
            <a:ext cx="1612942" cy="1790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t>EUROPE/MIDDLE EAST/AFRICA</a:t>
            </a:r>
          </a:p>
        </p:txBody>
      </p:sp>
      <p:sp>
        <p:nvSpPr>
          <p:cNvPr id="73" name="Rounded Rectangle 72">
            <a:extLst>
              <a:ext uri="{FF2B5EF4-FFF2-40B4-BE49-F238E27FC236}">
                <a16:creationId xmlns:a16="http://schemas.microsoft.com/office/drawing/2014/main" id="{1D0AF13D-7FE5-9144-8DAA-B35745E8AF5F}"/>
              </a:ext>
            </a:extLst>
          </p:cNvPr>
          <p:cNvSpPr/>
          <p:nvPr/>
        </p:nvSpPr>
        <p:spPr>
          <a:xfrm>
            <a:off x="5087923" y="1828721"/>
            <a:ext cx="984660" cy="17904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t>NORTH AMERICA</a:t>
            </a:r>
          </a:p>
        </p:txBody>
      </p:sp>
      <p:sp>
        <p:nvSpPr>
          <p:cNvPr id="74" name="Rounded Rectangle 73">
            <a:extLst>
              <a:ext uri="{FF2B5EF4-FFF2-40B4-BE49-F238E27FC236}">
                <a16:creationId xmlns:a16="http://schemas.microsoft.com/office/drawing/2014/main" id="{19A37026-FF51-3D44-AF1F-6BE21491B1B0}"/>
              </a:ext>
            </a:extLst>
          </p:cNvPr>
          <p:cNvSpPr/>
          <p:nvPr/>
        </p:nvSpPr>
        <p:spPr>
          <a:xfrm>
            <a:off x="6138203" y="1828721"/>
            <a:ext cx="844969" cy="17904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t>ASIA PACIFIC</a:t>
            </a:r>
          </a:p>
        </p:txBody>
      </p:sp>
    </p:spTree>
    <p:extLst>
      <p:ext uri="{BB962C8B-B14F-4D97-AF65-F5344CB8AC3E}">
        <p14:creationId xmlns:p14="http://schemas.microsoft.com/office/powerpoint/2010/main" val="1444141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8432A7-415F-4949-BC0B-C1845FE535F9}"/>
              </a:ext>
            </a:extLst>
          </p:cNvPr>
          <p:cNvPicPr>
            <a:picLocks noChangeAspect="1"/>
          </p:cNvPicPr>
          <p:nvPr/>
        </p:nvPicPr>
        <p:blipFill>
          <a:blip r:embed="rId3"/>
          <a:srcRect/>
          <a:stretch/>
        </p:blipFill>
        <p:spPr>
          <a:xfrm>
            <a:off x="1" y="0"/>
            <a:ext cx="9143833" cy="4731724"/>
          </a:xfrm>
          <a:prstGeom prst="rect">
            <a:avLst/>
          </a:prstGeom>
        </p:spPr>
      </p:pic>
      <p:sp>
        <p:nvSpPr>
          <p:cNvPr id="7" name="Round Same Side Corner Rectangle 6">
            <a:extLst>
              <a:ext uri="{FF2B5EF4-FFF2-40B4-BE49-F238E27FC236}">
                <a16:creationId xmlns:a16="http://schemas.microsoft.com/office/drawing/2014/main" id="{3B113900-2B91-42D7-8E9C-47993A979D27}"/>
              </a:ext>
            </a:extLst>
          </p:cNvPr>
          <p:cNvSpPr/>
          <p:nvPr/>
        </p:nvSpPr>
        <p:spPr>
          <a:xfrm rot="5400000">
            <a:off x="801037" y="-389258"/>
            <a:ext cx="3046130" cy="4648200"/>
          </a:xfrm>
          <a:prstGeom prst="round2SameRect">
            <a:avLst>
              <a:gd name="adj1" fmla="val 3335"/>
              <a:gd name="adj2" fmla="val 0"/>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Single Corner Rectangle 12">
            <a:extLst>
              <a:ext uri="{FF2B5EF4-FFF2-40B4-BE49-F238E27FC236}">
                <a16:creationId xmlns:a16="http://schemas.microsoft.com/office/drawing/2014/main" id="{5362479A-7E09-4F84-BBCC-F3C1AF327A9A}"/>
              </a:ext>
            </a:extLst>
          </p:cNvPr>
          <p:cNvSpPr/>
          <p:nvPr/>
        </p:nvSpPr>
        <p:spPr>
          <a:xfrm rot="5400000">
            <a:off x="1" y="411776"/>
            <a:ext cx="504809" cy="504809"/>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32F101D2-FE4F-4D8D-8B8D-062E952981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60" y="503735"/>
            <a:ext cx="320889" cy="320889"/>
          </a:xfrm>
          <a:prstGeom prst="rect">
            <a:avLst/>
          </a:prstGeom>
        </p:spPr>
      </p:pic>
      <p:sp>
        <p:nvSpPr>
          <p:cNvPr id="23" name="Title 1">
            <a:extLst>
              <a:ext uri="{FF2B5EF4-FFF2-40B4-BE49-F238E27FC236}">
                <a16:creationId xmlns:a16="http://schemas.microsoft.com/office/drawing/2014/main" id="{D38201D1-3ECB-4AC5-8263-A03E9994BD4D}"/>
              </a:ext>
            </a:extLst>
          </p:cNvPr>
          <p:cNvSpPr>
            <a:spLocks noGrp="1"/>
          </p:cNvSpPr>
          <p:nvPr>
            <p:ph type="title"/>
          </p:nvPr>
        </p:nvSpPr>
        <p:spPr>
          <a:xfrm>
            <a:off x="291992" y="691564"/>
            <a:ext cx="4094951" cy="2414022"/>
          </a:xfrm>
        </p:spPr>
        <p:txBody>
          <a:bodyPr/>
          <a:lstStyle/>
          <a:p>
            <a:r>
              <a:rPr lang="en-US" dirty="0">
                <a:latin typeface="Arial"/>
                <a:cs typeface="Arial"/>
              </a:rPr>
              <a:t>ALL TALENT POOLS</a:t>
            </a:r>
            <a:br>
              <a:rPr lang="en-US" dirty="0">
                <a:latin typeface="Arial"/>
                <a:cs typeface="Arial"/>
              </a:rPr>
            </a:br>
            <a:r>
              <a:rPr lang="en-US" dirty="0">
                <a:latin typeface="Arial"/>
                <a:cs typeface="Arial"/>
              </a:rPr>
              <a:t>ARE TARGETED</a:t>
            </a:r>
            <a:br>
              <a:rPr lang="en-US" dirty="0">
                <a:latin typeface="Arial"/>
                <a:cs typeface="Arial"/>
              </a:rPr>
            </a:br>
            <a:r>
              <a:rPr lang="en-US" dirty="0">
                <a:latin typeface="Arial"/>
                <a:cs typeface="Arial"/>
              </a:rPr>
              <a:t>FOR RESKILLING AND UPSKILLING IN BELGIUM</a:t>
            </a:r>
            <a:endParaRPr lang="en-US" dirty="0"/>
          </a:p>
        </p:txBody>
      </p:sp>
      <p:pic>
        <p:nvPicPr>
          <p:cNvPr id="4" name="Picture 3">
            <a:extLst>
              <a:ext uri="{FF2B5EF4-FFF2-40B4-BE49-F238E27FC236}">
                <a16:creationId xmlns:a16="http://schemas.microsoft.com/office/drawing/2014/main" id="{181841C7-84B1-C04A-9AEF-B42CF371C590}"/>
              </a:ext>
            </a:extLst>
          </p:cNvPr>
          <p:cNvPicPr>
            <a:picLocks noChangeAspect="1"/>
          </p:cNvPicPr>
          <p:nvPr/>
        </p:nvPicPr>
        <p:blipFill>
          <a:blip r:embed="rId6"/>
          <a:stretch>
            <a:fillRect/>
          </a:stretch>
        </p:blipFill>
        <p:spPr>
          <a:xfrm>
            <a:off x="3560385" y="1018181"/>
            <a:ext cx="725212" cy="672787"/>
          </a:xfrm>
          <a:prstGeom prst="rect">
            <a:avLst/>
          </a:prstGeom>
        </p:spPr>
      </p:pic>
    </p:spTree>
    <p:extLst>
      <p:ext uri="{BB962C8B-B14F-4D97-AF65-F5344CB8AC3E}">
        <p14:creationId xmlns:p14="http://schemas.microsoft.com/office/powerpoint/2010/main" val="733239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39E9CEE5-D845-2444-A3F1-DFA4BDF5CC74}"/>
              </a:ext>
            </a:extLst>
          </p:cNvPr>
          <p:cNvSpPr>
            <a:spLocks noGrp="1"/>
          </p:cNvSpPr>
          <p:nvPr>
            <p:ph type="title"/>
          </p:nvPr>
        </p:nvSpPr>
        <p:spPr>
          <a:xfrm>
            <a:off x="457201" y="410607"/>
            <a:ext cx="8229599" cy="843658"/>
          </a:xfrm>
        </p:spPr>
        <p:txBody>
          <a:bodyPr/>
          <a:lstStyle/>
          <a:p>
            <a:r>
              <a:rPr lang="en-GB" dirty="0"/>
              <a:t>All Talent Pools are Targeted for Reskilling and Upskilling in Belgium</a:t>
            </a:r>
          </a:p>
        </p:txBody>
      </p:sp>
      <p:grpSp>
        <p:nvGrpSpPr>
          <p:cNvPr id="2" name="Group 1">
            <a:extLst>
              <a:ext uri="{FF2B5EF4-FFF2-40B4-BE49-F238E27FC236}">
                <a16:creationId xmlns:a16="http://schemas.microsoft.com/office/drawing/2014/main" id="{123C93A7-DD14-724C-89FC-567E4D2F0A12}"/>
              </a:ext>
            </a:extLst>
          </p:cNvPr>
          <p:cNvGrpSpPr/>
          <p:nvPr/>
        </p:nvGrpSpPr>
        <p:grpSpPr>
          <a:xfrm>
            <a:off x="728054" y="1185108"/>
            <a:ext cx="6119028" cy="4039634"/>
            <a:chOff x="629449" y="1103866"/>
            <a:chExt cx="6119028" cy="4039634"/>
          </a:xfrm>
        </p:grpSpPr>
        <p:graphicFrame>
          <p:nvGraphicFramePr>
            <p:cNvPr id="51" name="Chart 50" descr="7766c914-54dd-42b1-b80b-7692bce23391 Q4 What is the biggest barrier that your organization faces when it comes to its ability to scale (increase) upskilling programs">
              <a:extLst>
                <a:ext uri="{FF2B5EF4-FFF2-40B4-BE49-F238E27FC236}">
                  <a16:creationId xmlns:a16="http://schemas.microsoft.com/office/drawing/2014/main" id="{64ECBB9F-E7BB-AB4E-A6BB-6C71ABFA3EE5}"/>
                </a:ext>
              </a:extLst>
            </p:cNvPr>
            <p:cNvGraphicFramePr/>
            <p:nvPr>
              <p:custDataLst>
                <p:tags r:id="rId1"/>
              </p:custDataLst>
              <p:extLst>
                <p:ext uri="{D42A27DB-BD31-4B8C-83A1-F6EECF244321}">
                  <p14:modId xmlns:p14="http://schemas.microsoft.com/office/powerpoint/2010/main" val="3265785696"/>
                </p:ext>
              </p:extLst>
            </p:nvPr>
          </p:nvGraphicFramePr>
          <p:xfrm>
            <a:off x="1330413" y="1103866"/>
            <a:ext cx="5418064" cy="4039634"/>
          </p:xfrm>
          <a:graphic>
            <a:graphicData uri="http://schemas.openxmlformats.org/drawingml/2006/chart">
              <c:chart xmlns:c="http://schemas.openxmlformats.org/drawingml/2006/chart" xmlns:r="http://schemas.openxmlformats.org/officeDocument/2006/relationships" r:id="rId4"/>
            </a:graphicData>
          </a:graphic>
        </p:graphicFrame>
        <p:sp>
          <p:nvSpPr>
            <p:cNvPr id="52" name="TextBox 51">
              <a:extLst>
                <a:ext uri="{FF2B5EF4-FFF2-40B4-BE49-F238E27FC236}">
                  <a16:creationId xmlns:a16="http://schemas.microsoft.com/office/drawing/2014/main" id="{3F8198A6-BFA5-0147-8494-7EDAA8AF2AA1}"/>
                </a:ext>
              </a:extLst>
            </p:cNvPr>
            <p:cNvSpPr txBox="1"/>
            <p:nvPr/>
          </p:nvSpPr>
          <p:spPr>
            <a:xfrm>
              <a:off x="807900" y="2551373"/>
              <a:ext cx="1706957" cy="276999"/>
            </a:xfrm>
            <a:prstGeom prst="rect">
              <a:avLst/>
            </a:prstGeom>
            <a:noFill/>
          </p:spPr>
          <p:txBody>
            <a:bodyPr wrap="square" lIns="0" tIns="0" rIns="0" bIns="0" rtlCol="0">
              <a:spAutoFit/>
            </a:bodyPr>
            <a:lstStyle/>
            <a:p>
              <a:pPr algn="r"/>
              <a:r>
                <a:rPr lang="en-US" sz="900" dirty="0">
                  <a:solidFill>
                    <a:schemeClr val="accent4"/>
                  </a:solidFill>
                </a:rPr>
                <a:t>Existing employees </a:t>
              </a:r>
            </a:p>
            <a:p>
              <a:pPr algn="r"/>
              <a:r>
                <a:rPr lang="en-US" sz="900" dirty="0">
                  <a:solidFill>
                    <a:schemeClr val="accent4"/>
                  </a:solidFill>
                </a:rPr>
                <a:t>in higher skilled roles</a:t>
              </a:r>
            </a:p>
          </p:txBody>
        </p:sp>
        <p:sp>
          <p:nvSpPr>
            <p:cNvPr id="53" name="TextBox 52">
              <a:extLst>
                <a:ext uri="{FF2B5EF4-FFF2-40B4-BE49-F238E27FC236}">
                  <a16:creationId xmlns:a16="http://schemas.microsoft.com/office/drawing/2014/main" id="{44328DD2-50C5-B84C-86F9-8E55CAB6FFA2}"/>
                </a:ext>
              </a:extLst>
            </p:cNvPr>
            <p:cNvSpPr txBox="1"/>
            <p:nvPr/>
          </p:nvSpPr>
          <p:spPr>
            <a:xfrm>
              <a:off x="1213184" y="1461328"/>
              <a:ext cx="1301676" cy="276999"/>
            </a:xfrm>
            <a:prstGeom prst="rect">
              <a:avLst/>
            </a:prstGeom>
            <a:noFill/>
          </p:spPr>
          <p:txBody>
            <a:bodyPr wrap="square" lIns="0" tIns="0" rIns="0" bIns="0" rtlCol="0">
              <a:spAutoFit/>
            </a:bodyPr>
            <a:lstStyle/>
            <a:p>
              <a:pPr algn="r"/>
              <a:r>
                <a:rPr lang="en-US" sz="900" dirty="0">
                  <a:solidFill>
                    <a:schemeClr val="accent4"/>
                  </a:solidFill>
                </a:rPr>
                <a:t>Students or </a:t>
              </a:r>
            </a:p>
            <a:p>
              <a:pPr algn="r"/>
              <a:r>
                <a:rPr lang="en-US" sz="900" dirty="0">
                  <a:solidFill>
                    <a:schemeClr val="accent4"/>
                  </a:solidFill>
                </a:rPr>
                <a:t>recent graduates</a:t>
              </a:r>
            </a:p>
          </p:txBody>
        </p:sp>
        <p:sp>
          <p:nvSpPr>
            <p:cNvPr id="54" name="TextBox 53">
              <a:extLst>
                <a:ext uri="{FF2B5EF4-FFF2-40B4-BE49-F238E27FC236}">
                  <a16:creationId xmlns:a16="http://schemas.microsoft.com/office/drawing/2014/main" id="{E1454E81-ED27-3245-90AE-F8BB0F9DF412}"/>
                </a:ext>
              </a:extLst>
            </p:cNvPr>
            <p:cNvSpPr txBox="1"/>
            <p:nvPr/>
          </p:nvSpPr>
          <p:spPr>
            <a:xfrm>
              <a:off x="1213184" y="1989923"/>
              <a:ext cx="1301676" cy="276999"/>
            </a:xfrm>
            <a:prstGeom prst="rect">
              <a:avLst/>
            </a:prstGeom>
            <a:noFill/>
          </p:spPr>
          <p:txBody>
            <a:bodyPr wrap="square" lIns="0" tIns="0" rIns="0" bIns="0" rtlCol="0">
              <a:spAutoFit/>
            </a:bodyPr>
            <a:lstStyle/>
            <a:p>
              <a:pPr algn="r"/>
              <a:r>
                <a:rPr lang="en-US" sz="900" dirty="0">
                  <a:solidFill>
                    <a:schemeClr val="accent4"/>
                  </a:solidFill>
                </a:rPr>
                <a:t>Existing employees </a:t>
              </a:r>
            </a:p>
            <a:p>
              <a:pPr algn="r"/>
              <a:r>
                <a:rPr lang="en-US" sz="900" dirty="0">
                  <a:solidFill>
                    <a:schemeClr val="accent4"/>
                  </a:solidFill>
                </a:rPr>
                <a:t>in low skilled roles</a:t>
              </a:r>
            </a:p>
          </p:txBody>
        </p:sp>
        <p:sp>
          <p:nvSpPr>
            <p:cNvPr id="55" name="TextBox 54">
              <a:extLst>
                <a:ext uri="{FF2B5EF4-FFF2-40B4-BE49-F238E27FC236}">
                  <a16:creationId xmlns:a16="http://schemas.microsoft.com/office/drawing/2014/main" id="{35BD2956-4149-0C48-BEE7-C3A7EE914D43}"/>
                </a:ext>
              </a:extLst>
            </p:cNvPr>
            <p:cNvSpPr txBox="1"/>
            <p:nvPr/>
          </p:nvSpPr>
          <p:spPr>
            <a:xfrm>
              <a:off x="857983" y="3165007"/>
              <a:ext cx="1656875" cy="138499"/>
            </a:xfrm>
            <a:prstGeom prst="rect">
              <a:avLst/>
            </a:prstGeom>
            <a:noFill/>
          </p:spPr>
          <p:txBody>
            <a:bodyPr wrap="square" lIns="0" tIns="0" rIns="0" bIns="0" rtlCol="0">
              <a:spAutoFit/>
            </a:bodyPr>
            <a:lstStyle/>
            <a:p>
              <a:pPr algn="r"/>
              <a:r>
                <a:rPr lang="en-US" sz="900" dirty="0">
                  <a:solidFill>
                    <a:schemeClr val="accent4"/>
                  </a:solidFill>
                </a:rPr>
                <a:t>Workers over 50 years old</a:t>
              </a:r>
            </a:p>
          </p:txBody>
        </p:sp>
        <p:sp>
          <p:nvSpPr>
            <p:cNvPr id="56" name="TextBox 55">
              <a:extLst>
                <a:ext uri="{FF2B5EF4-FFF2-40B4-BE49-F238E27FC236}">
                  <a16:creationId xmlns:a16="http://schemas.microsoft.com/office/drawing/2014/main" id="{61F2ACB1-F067-2842-95B6-8741E625C445}"/>
                </a:ext>
              </a:extLst>
            </p:cNvPr>
            <p:cNvSpPr txBox="1"/>
            <p:nvPr/>
          </p:nvSpPr>
          <p:spPr>
            <a:xfrm>
              <a:off x="857983" y="3632632"/>
              <a:ext cx="1656877" cy="276999"/>
            </a:xfrm>
            <a:prstGeom prst="rect">
              <a:avLst/>
            </a:prstGeom>
            <a:noFill/>
          </p:spPr>
          <p:txBody>
            <a:bodyPr wrap="square" lIns="0" tIns="0" rIns="0" bIns="0" rtlCol="0">
              <a:spAutoFit/>
            </a:bodyPr>
            <a:lstStyle/>
            <a:p>
              <a:pPr algn="r"/>
              <a:r>
                <a:rPr lang="en-US" sz="900" dirty="0">
                  <a:solidFill>
                    <a:schemeClr val="accent4"/>
                  </a:solidFill>
                </a:rPr>
                <a:t>Under-represented groups </a:t>
              </a:r>
            </a:p>
            <a:p>
              <a:pPr algn="r"/>
              <a:r>
                <a:rPr lang="en-US" sz="900" dirty="0">
                  <a:solidFill>
                    <a:schemeClr val="accent4"/>
                  </a:solidFill>
                </a:rPr>
                <a:t>(E.G minorities)</a:t>
              </a:r>
            </a:p>
          </p:txBody>
        </p:sp>
        <p:sp>
          <p:nvSpPr>
            <p:cNvPr id="57" name="TextBox 56">
              <a:extLst>
                <a:ext uri="{FF2B5EF4-FFF2-40B4-BE49-F238E27FC236}">
                  <a16:creationId xmlns:a16="http://schemas.microsoft.com/office/drawing/2014/main" id="{60EDB10D-6158-7E45-8333-309F0AFA4C68}"/>
                </a:ext>
              </a:extLst>
            </p:cNvPr>
            <p:cNvSpPr txBox="1"/>
            <p:nvPr/>
          </p:nvSpPr>
          <p:spPr>
            <a:xfrm>
              <a:off x="629449" y="4188078"/>
              <a:ext cx="1885410" cy="276999"/>
            </a:xfrm>
            <a:prstGeom prst="rect">
              <a:avLst/>
            </a:prstGeom>
            <a:noFill/>
          </p:spPr>
          <p:txBody>
            <a:bodyPr wrap="square" lIns="0" tIns="0" rIns="0" bIns="0" rtlCol="0">
              <a:spAutoFit/>
            </a:bodyPr>
            <a:lstStyle/>
            <a:p>
              <a:pPr algn="r"/>
              <a:r>
                <a:rPr lang="en-US" sz="900" dirty="0">
                  <a:solidFill>
                    <a:schemeClr val="accent4"/>
                  </a:solidFill>
                </a:rPr>
                <a:t>None of these groups / </a:t>
              </a:r>
            </a:p>
            <a:p>
              <a:pPr algn="r"/>
              <a:r>
                <a:rPr lang="en-US" sz="900" dirty="0">
                  <a:solidFill>
                    <a:schemeClr val="accent4"/>
                  </a:solidFill>
                </a:rPr>
                <a:t>Don’t know</a:t>
              </a:r>
            </a:p>
          </p:txBody>
        </p:sp>
      </p:grpSp>
      <p:pic>
        <p:nvPicPr>
          <p:cNvPr id="11" name="Picture 10" descr="A picture containing lamp, room&#10;&#10;Description automatically generated">
            <a:extLst>
              <a:ext uri="{FF2B5EF4-FFF2-40B4-BE49-F238E27FC236}">
                <a16:creationId xmlns:a16="http://schemas.microsoft.com/office/drawing/2014/main" id="{F208AB16-0989-41DE-8F25-0F4AEC00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1178" y="2909614"/>
            <a:ext cx="2826234" cy="1915146"/>
          </a:xfrm>
          <a:prstGeom prst="rect">
            <a:avLst/>
          </a:prstGeom>
        </p:spPr>
      </p:pic>
    </p:spTree>
    <p:extLst>
      <p:ext uri="{BB962C8B-B14F-4D97-AF65-F5344CB8AC3E}">
        <p14:creationId xmlns:p14="http://schemas.microsoft.com/office/powerpoint/2010/main" val="3762002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8432A7-415F-4949-BC0B-C1845FE535F9}"/>
              </a:ext>
            </a:extLst>
          </p:cNvPr>
          <p:cNvPicPr>
            <a:picLocks noChangeAspect="1"/>
          </p:cNvPicPr>
          <p:nvPr/>
        </p:nvPicPr>
        <p:blipFill>
          <a:blip r:embed="rId3"/>
          <a:srcRect/>
          <a:stretch/>
        </p:blipFill>
        <p:spPr>
          <a:xfrm>
            <a:off x="0" y="0"/>
            <a:ext cx="9143833" cy="4731724"/>
          </a:xfrm>
          <a:prstGeom prst="rect">
            <a:avLst/>
          </a:prstGeom>
        </p:spPr>
      </p:pic>
      <p:sp>
        <p:nvSpPr>
          <p:cNvPr id="7" name="Round Same Side Corner Rectangle 6">
            <a:extLst>
              <a:ext uri="{FF2B5EF4-FFF2-40B4-BE49-F238E27FC236}">
                <a16:creationId xmlns:a16="http://schemas.microsoft.com/office/drawing/2014/main" id="{3B113900-2B91-42D7-8E9C-47993A979D27}"/>
              </a:ext>
            </a:extLst>
          </p:cNvPr>
          <p:cNvSpPr/>
          <p:nvPr/>
        </p:nvSpPr>
        <p:spPr>
          <a:xfrm rot="5400000">
            <a:off x="758008" y="-346230"/>
            <a:ext cx="2923097" cy="4439111"/>
          </a:xfrm>
          <a:prstGeom prst="round2SameRect">
            <a:avLst>
              <a:gd name="adj1" fmla="val 2003"/>
              <a:gd name="adj2" fmla="val 1261"/>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Single Corner Rectangle 12">
            <a:extLst>
              <a:ext uri="{FF2B5EF4-FFF2-40B4-BE49-F238E27FC236}">
                <a16:creationId xmlns:a16="http://schemas.microsoft.com/office/drawing/2014/main" id="{5362479A-7E09-4F84-BBCC-F3C1AF327A9A}"/>
              </a:ext>
            </a:extLst>
          </p:cNvPr>
          <p:cNvSpPr/>
          <p:nvPr/>
        </p:nvSpPr>
        <p:spPr>
          <a:xfrm rot="5400000">
            <a:off x="1" y="411776"/>
            <a:ext cx="504809" cy="504809"/>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32F101D2-FE4F-4D8D-8B8D-062E952981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60" y="503735"/>
            <a:ext cx="320889" cy="320889"/>
          </a:xfrm>
          <a:prstGeom prst="rect">
            <a:avLst/>
          </a:prstGeom>
        </p:spPr>
      </p:pic>
      <p:sp>
        <p:nvSpPr>
          <p:cNvPr id="23" name="Title 1">
            <a:extLst>
              <a:ext uri="{FF2B5EF4-FFF2-40B4-BE49-F238E27FC236}">
                <a16:creationId xmlns:a16="http://schemas.microsoft.com/office/drawing/2014/main" id="{D38201D1-3ECB-4AC5-8263-A03E9994BD4D}"/>
              </a:ext>
            </a:extLst>
          </p:cNvPr>
          <p:cNvSpPr>
            <a:spLocks noGrp="1"/>
          </p:cNvSpPr>
          <p:nvPr>
            <p:ph type="title"/>
          </p:nvPr>
        </p:nvSpPr>
        <p:spPr>
          <a:xfrm>
            <a:off x="276625" y="768403"/>
            <a:ext cx="3757834" cy="2337183"/>
          </a:xfrm>
        </p:spPr>
        <p:txBody>
          <a:bodyPr/>
          <a:lstStyle/>
          <a:p>
            <a:br>
              <a:rPr lang="en-US" sz="1800" dirty="0">
                <a:latin typeface="Arial"/>
                <a:cs typeface="Arial"/>
              </a:rPr>
            </a:br>
            <a:r>
              <a:rPr lang="en-US" sz="1800" dirty="0">
                <a:latin typeface="Arial"/>
                <a:cs typeface="Arial"/>
              </a:rPr>
              <a:t>WHEN SKILLS DEVELOPMENT MATTERS MOST, EMPLOYERS ARE PRIORITIZING LEADERSHIP DEVELOPMENT AND SHORTER TECHNICAL AND SOFT SKILLS PROGRAMS </a:t>
            </a:r>
            <a:endParaRPr lang="en-US" sz="1800" dirty="0"/>
          </a:p>
        </p:txBody>
      </p:sp>
      <p:pic>
        <p:nvPicPr>
          <p:cNvPr id="4" name="Picture 3">
            <a:extLst>
              <a:ext uri="{FF2B5EF4-FFF2-40B4-BE49-F238E27FC236}">
                <a16:creationId xmlns:a16="http://schemas.microsoft.com/office/drawing/2014/main" id="{181841C7-84B1-C04A-9AEF-B42CF371C590}"/>
              </a:ext>
            </a:extLst>
          </p:cNvPr>
          <p:cNvPicPr>
            <a:picLocks noChangeAspect="1"/>
          </p:cNvPicPr>
          <p:nvPr/>
        </p:nvPicPr>
        <p:blipFill>
          <a:blip r:embed="rId6"/>
          <a:stretch>
            <a:fillRect/>
          </a:stretch>
        </p:blipFill>
        <p:spPr>
          <a:xfrm>
            <a:off x="3529649" y="488230"/>
            <a:ext cx="725212" cy="672787"/>
          </a:xfrm>
          <a:prstGeom prst="rect">
            <a:avLst/>
          </a:prstGeom>
        </p:spPr>
      </p:pic>
      <p:pic>
        <p:nvPicPr>
          <p:cNvPr id="8" name="Picture Placeholder 5">
            <a:hlinkClick r:id="rId7"/>
            <a:extLst>
              <a:ext uri="{FF2B5EF4-FFF2-40B4-BE49-F238E27FC236}">
                <a16:creationId xmlns:a16="http://schemas.microsoft.com/office/drawing/2014/main" id="{7BE54BEA-D556-48A1-878A-E71E8B03D459}"/>
              </a:ext>
            </a:extLst>
          </p:cNvPr>
          <p:cNvPicPr>
            <a:picLocks noChangeAspect="1"/>
          </p:cNvPicPr>
          <p:nvPr/>
        </p:nvPicPr>
        <p:blipFill>
          <a:blip r:embed="rId8">
            <a:alphaModFix amt="75000"/>
            <a:extLst>
              <a:ext uri="{28A0092B-C50C-407E-A947-70E740481C1C}">
                <a14:useLocalDpi xmlns:a14="http://schemas.microsoft.com/office/drawing/2010/main" val="0"/>
              </a:ext>
            </a:extLst>
          </a:blip>
          <a:srcRect l="151" r="151"/>
          <a:stretch/>
        </p:blipFill>
        <p:spPr>
          <a:xfrm>
            <a:off x="4439111" y="-10085"/>
            <a:ext cx="4704722" cy="4718949"/>
          </a:xfrm>
          <a:prstGeom prst="rect">
            <a:avLst/>
          </a:prstGeom>
          <a:effectLst/>
        </p:spPr>
      </p:pic>
    </p:spTree>
    <p:extLst>
      <p:ext uri="{BB962C8B-B14F-4D97-AF65-F5344CB8AC3E}">
        <p14:creationId xmlns:p14="http://schemas.microsoft.com/office/powerpoint/2010/main" val="442848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3950F-99EC-CC4D-A733-FA9566661E18}"/>
              </a:ext>
            </a:extLst>
          </p:cNvPr>
          <p:cNvSpPr>
            <a:spLocks noGrp="1"/>
          </p:cNvSpPr>
          <p:nvPr>
            <p:ph type="title"/>
          </p:nvPr>
        </p:nvSpPr>
        <p:spPr/>
        <p:txBody>
          <a:bodyPr/>
          <a:lstStyle/>
          <a:p>
            <a:r>
              <a:rPr lang="en-US">
                <a:latin typeface="Arial"/>
                <a:cs typeface="Arial"/>
              </a:rPr>
              <a:t>Shorter is Better – Upskilling in Six Weeks or Less is Preferred</a:t>
            </a:r>
          </a:p>
        </p:txBody>
      </p:sp>
      <p:sp>
        <p:nvSpPr>
          <p:cNvPr id="3" name="Content Placeholder 2">
            <a:extLst>
              <a:ext uri="{FF2B5EF4-FFF2-40B4-BE49-F238E27FC236}">
                <a16:creationId xmlns:a16="http://schemas.microsoft.com/office/drawing/2014/main" id="{DBFE4E72-CC0B-DF4E-973A-A11874291418}"/>
              </a:ext>
            </a:extLst>
          </p:cNvPr>
          <p:cNvSpPr>
            <a:spLocks noGrp="1"/>
          </p:cNvSpPr>
          <p:nvPr>
            <p:ph idx="1"/>
          </p:nvPr>
        </p:nvSpPr>
        <p:spPr>
          <a:xfrm>
            <a:off x="457200" y="1117659"/>
            <a:ext cx="2725570" cy="1846664"/>
          </a:xfrm>
        </p:spPr>
        <p:txBody>
          <a:bodyPr vert="horz" lIns="0" tIns="0" rIns="0" bIns="0" rtlCol="0" anchor="t">
            <a:noAutofit/>
          </a:bodyPr>
          <a:lstStyle/>
          <a:p>
            <a:pPr marL="0" indent="0">
              <a:buNone/>
            </a:pPr>
            <a:r>
              <a:rPr lang="en-US" sz="1400" b="1" dirty="0">
                <a:latin typeface="Arial"/>
                <a:cs typeface="Arial"/>
              </a:rPr>
              <a:t>Accelerated programs for both technical and soft skills are preferred by nearly 6 out of 10 employers in Belgium.</a:t>
            </a:r>
            <a:endParaRPr lang="en-US" sz="1400" dirty="0"/>
          </a:p>
          <a:p>
            <a:pPr marL="0" indent="0">
              <a:buNone/>
            </a:pPr>
            <a:endParaRPr lang="en-US" sz="1400" dirty="0">
              <a:latin typeface="Arial"/>
              <a:cs typeface="Arial"/>
            </a:endParaRPr>
          </a:p>
          <a:p>
            <a:pPr marL="0" indent="0">
              <a:buNone/>
            </a:pPr>
            <a:r>
              <a:rPr lang="en-US" sz="1400" dirty="0">
                <a:latin typeface="Arial"/>
                <a:cs typeface="Arial"/>
              </a:rPr>
              <a:t>After ‘jobs, jobs, jobs’, </a:t>
            </a:r>
            <a:r>
              <a:rPr lang="en-US" sz="1400" b="1" dirty="0">
                <a:latin typeface="Arial"/>
                <a:cs typeface="Arial"/>
              </a:rPr>
              <a:t>‘training, training, training’</a:t>
            </a:r>
            <a:r>
              <a:rPr lang="en-US" sz="1400" dirty="0">
                <a:latin typeface="Arial"/>
                <a:cs typeface="Arial"/>
              </a:rPr>
              <a:t> is becoming the new mantra in the </a:t>
            </a:r>
            <a:r>
              <a:rPr lang="en-US" sz="1400" dirty="0" err="1">
                <a:latin typeface="Arial"/>
                <a:cs typeface="Arial"/>
              </a:rPr>
              <a:t>labour</a:t>
            </a:r>
            <a:r>
              <a:rPr lang="en-US" sz="1400" dirty="0">
                <a:latin typeface="Arial"/>
                <a:cs typeface="Arial"/>
              </a:rPr>
              <a:t> market</a:t>
            </a:r>
            <a:r>
              <a:rPr lang="en-US" dirty="0"/>
              <a:t>.</a:t>
            </a:r>
          </a:p>
        </p:txBody>
      </p:sp>
      <p:sp>
        <p:nvSpPr>
          <p:cNvPr id="19" name="TextBox 18">
            <a:extLst>
              <a:ext uri="{FF2B5EF4-FFF2-40B4-BE49-F238E27FC236}">
                <a16:creationId xmlns:a16="http://schemas.microsoft.com/office/drawing/2014/main" id="{C855FC12-5188-AF46-85D8-CB90681EEA4D}"/>
              </a:ext>
            </a:extLst>
          </p:cNvPr>
          <p:cNvSpPr txBox="1"/>
          <p:nvPr/>
        </p:nvSpPr>
        <p:spPr>
          <a:xfrm>
            <a:off x="4459808" y="1117660"/>
            <a:ext cx="1301676" cy="276999"/>
          </a:xfrm>
          <a:prstGeom prst="rect">
            <a:avLst/>
          </a:prstGeom>
          <a:noFill/>
        </p:spPr>
        <p:txBody>
          <a:bodyPr wrap="square" lIns="0" tIns="0" rIns="0" bIns="0" rtlCol="0">
            <a:spAutoFit/>
          </a:bodyPr>
          <a:lstStyle/>
          <a:p>
            <a:pPr algn="r"/>
            <a:r>
              <a:rPr lang="en-US" sz="900">
                <a:solidFill>
                  <a:schemeClr val="accent4"/>
                </a:solidFill>
              </a:rPr>
              <a:t>Compulsory Training Including Compliance</a:t>
            </a:r>
          </a:p>
        </p:txBody>
      </p:sp>
      <p:sp>
        <p:nvSpPr>
          <p:cNvPr id="20" name="TextBox 19">
            <a:extLst>
              <a:ext uri="{FF2B5EF4-FFF2-40B4-BE49-F238E27FC236}">
                <a16:creationId xmlns:a16="http://schemas.microsoft.com/office/drawing/2014/main" id="{50A30C56-3D19-B040-B784-2719E0A7D0DD}"/>
              </a:ext>
            </a:extLst>
          </p:cNvPr>
          <p:cNvSpPr txBox="1"/>
          <p:nvPr/>
        </p:nvSpPr>
        <p:spPr>
          <a:xfrm>
            <a:off x="4334679" y="1575801"/>
            <a:ext cx="1426854" cy="276999"/>
          </a:xfrm>
          <a:prstGeom prst="rect">
            <a:avLst/>
          </a:prstGeom>
          <a:noFill/>
        </p:spPr>
        <p:txBody>
          <a:bodyPr wrap="square" lIns="0" tIns="0" rIns="0" bIns="0" rtlCol="0">
            <a:spAutoFit/>
          </a:bodyPr>
          <a:lstStyle/>
          <a:p>
            <a:pPr algn="r"/>
            <a:r>
              <a:rPr lang="en-US" sz="900">
                <a:solidFill>
                  <a:schemeClr val="accent4"/>
                </a:solidFill>
              </a:rPr>
              <a:t>Manager &amp; Leader Development Training</a:t>
            </a:r>
          </a:p>
        </p:txBody>
      </p:sp>
      <p:sp>
        <p:nvSpPr>
          <p:cNvPr id="22" name="TextBox 21">
            <a:extLst>
              <a:ext uri="{FF2B5EF4-FFF2-40B4-BE49-F238E27FC236}">
                <a16:creationId xmlns:a16="http://schemas.microsoft.com/office/drawing/2014/main" id="{F0EF7FCF-8024-394F-B58D-B9ABC4EBCD77}"/>
              </a:ext>
            </a:extLst>
          </p:cNvPr>
          <p:cNvSpPr txBox="1"/>
          <p:nvPr/>
        </p:nvSpPr>
        <p:spPr>
          <a:xfrm>
            <a:off x="3977779" y="2013569"/>
            <a:ext cx="1785628" cy="276999"/>
          </a:xfrm>
          <a:prstGeom prst="rect">
            <a:avLst/>
          </a:prstGeom>
          <a:noFill/>
        </p:spPr>
        <p:txBody>
          <a:bodyPr wrap="square" lIns="0" tIns="0" rIns="0" bIns="0" rtlCol="0">
            <a:spAutoFit/>
          </a:bodyPr>
          <a:lstStyle/>
          <a:p>
            <a:pPr algn="r"/>
            <a:r>
              <a:rPr lang="en-US" sz="900">
                <a:solidFill>
                  <a:schemeClr val="accent4"/>
                </a:solidFill>
              </a:rPr>
              <a:t>Accelerated Upskilling Programs in  Technical Skills (6 weeks or less)</a:t>
            </a:r>
          </a:p>
        </p:txBody>
      </p:sp>
      <p:sp>
        <p:nvSpPr>
          <p:cNvPr id="23" name="TextBox 22">
            <a:extLst>
              <a:ext uri="{FF2B5EF4-FFF2-40B4-BE49-F238E27FC236}">
                <a16:creationId xmlns:a16="http://schemas.microsoft.com/office/drawing/2014/main" id="{D224612A-C0E6-7D46-A4BA-CF6993C106C9}"/>
              </a:ext>
            </a:extLst>
          </p:cNvPr>
          <p:cNvSpPr txBox="1"/>
          <p:nvPr/>
        </p:nvSpPr>
        <p:spPr>
          <a:xfrm>
            <a:off x="4271008" y="2457494"/>
            <a:ext cx="1490477" cy="276999"/>
          </a:xfrm>
          <a:prstGeom prst="rect">
            <a:avLst/>
          </a:prstGeom>
          <a:noFill/>
        </p:spPr>
        <p:txBody>
          <a:bodyPr wrap="square" lIns="0" tIns="0" rIns="0" bIns="0" rtlCol="0">
            <a:spAutoFit/>
          </a:bodyPr>
          <a:lstStyle/>
          <a:p>
            <a:pPr algn="r"/>
            <a:r>
              <a:rPr lang="en-US" sz="900">
                <a:solidFill>
                  <a:schemeClr val="accent4"/>
                </a:solidFill>
              </a:rPr>
              <a:t>Upskilling Programs in Soft Skills (6 weeks or less)</a:t>
            </a:r>
          </a:p>
        </p:txBody>
      </p:sp>
      <p:sp>
        <p:nvSpPr>
          <p:cNvPr id="24" name="TextBox 23">
            <a:extLst>
              <a:ext uri="{FF2B5EF4-FFF2-40B4-BE49-F238E27FC236}">
                <a16:creationId xmlns:a16="http://schemas.microsoft.com/office/drawing/2014/main" id="{7A035105-35EE-9B4D-90A5-F28A3E1BCD50}"/>
              </a:ext>
            </a:extLst>
          </p:cNvPr>
          <p:cNvSpPr txBox="1"/>
          <p:nvPr/>
        </p:nvSpPr>
        <p:spPr>
          <a:xfrm>
            <a:off x="4036295" y="2937420"/>
            <a:ext cx="1725189" cy="276999"/>
          </a:xfrm>
          <a:prstGeom prst="rect">
            <a:avLst/>
          </a:prstGeom>
          <a:noFill/>
        </p:spPr>
        <p:txBody>
          <a:bodyPr wrap="square" lIns="0" tIns="0" rIns="0" bIns="0" rtlCol="0">
            <a:spAutoFit/>
          </a:bodyPr>
          <a:lstStyle/>
          <a:p>
            <a:pPr algn="r"/>
            <a:r>
              <a:rPr lang="en-US" sz="900" dirty="0">
                <a:solidFill>
                  <a:schemeClr val="accent4"/>
                </a:solidFill>
              </a:rPr>
              <a:t>Career</a:t>
            </a:r>
            <a:br>
              <a:rPr lang="en-US" sz="900" dirty="0">
                <a:solidFill>
                  <a:schemeClr val="accent4"/>
                </a:solidFill>
              </a:rPr>
            </a:br>
            <a:r>
              <a:rPr lang="en-US" sz="900" dirty="0">
                <a:solidFill>
                  <a:schemeClr val="accent4"/>
                </a:solidFill>
              </a:rPr>
              <a:t>Coaching</a:t>
            </a:r>
          </a:p>
        </p:txBody>
      </p:sp>
      <p:sp>
        <p:nvSpPr>
          <p:cNvPr id="25" name="TextBox 24">
            <a:extLst>
              <a:ext uri="{FF2B5EF4-FFF2-40B4-BE49-F238E27FC236}">
                <a16:creationId xmlns:a16="http://schemas.microsoft.com/office/drawing/2014/main" id="{1BBD405F-24F6-9348-9730-98CA48D5DCA1}"/>
              </a:ext>
            </a:extLst>
          </p:cNvPr>
          <p:cNvSpPr txBox="1"/>
          <p:nvPr/>
        </p:nvSpPr>
        <p:spPr>
          <a:xfrm>
            <a:off x="3977779" y="3384316"/>
            <a:ext cx="1783706" cy="276999"/>
          </a:xfrm>
          <a:prstGeom prst="rect">
            <a:avLst/>
          </a:prstGeom>
          <a:noFill/>
        </p:spPr>
        <p:txBody>
          <a:bodyPr wrap="square" lIns="0" tIns="0" rIns="0" bIns="0" rtlCol="0">
            <a:spAutoFit/>
          </a:bodyPr>
          <a:lstStyle/>
          <a:p>
            <a:pPr algn="r"/>
            <a:r>
              <a:rPr lang="en-US" sz="900" dirty="0">
                <a:solidFill>
                  <a:schemeClr val="accent4"/>
                </a:solidFill>
              </a:rPr>
              <a:t>Upskilling Programs in Technical Skills (more than 6 weeks)</a:t>
            </a:r>
          </a:p>
        </p:txBody>
      </p:sp>
      <p:sp>
        <p:nvSpPr>
          <p:cNvPr id="26" name="TextBox 25">
            <a:extLst>
              <a:ext uri="{FF2B5EF4-FFF2-40B4-BE49-F238E27FC236}">
                <a16:creationId xmlns:a16="http://schemas.microsoft.com/office/drawing/2014/main" id="{FB618314-4BE6-5842-90B4-AF926DCEC633}"/>
              </a:ext>
            </a:extLst>
          </p:cNvPr>
          <p:cNvSpPr txBox="1"/>
          <p:nvPr/>
        </p:nvSpPr>
        <p:spPr>
          <a:xfrm>
            <a:off x="4095592" y="3823798"/>
            <a:ext cx="1642455" cy="276999"/>
          </a:xfrm>
          <a:prstGeom prst="rect">
            <a:avLst/>
          </a:prstGeom>
          <a:noFill/>
        </p:spPr>
        <p:txBody>
          <a:bodyPr wrap="square" lIns="0" tIns="0" rIns="0" bIns="0" rtlCol="0">
            <a:spAutoFit/>
          </a:bodyPr>
          <a:lstStyle/>
          <a:p>
            <a:pPr algn="r"/>
            <a:r>
              <a:rPr lang="en-US" sz="900" dirty="0">
                <a:solidFill>
                  <a:schemeClr val="accent4"/>
                </a:solidFill>
              </a:rPr>
              <a:t>Upskilling Programs in Soft Skills (more than 6 weeks)</a:t>
            </a:r>
          </a:p>
        </p:txBody>
      </p:sp>
      <p:sp>
        <p:nvSpPr>
          <p:cNvPr id="28" name="TextBox 27">
            <a:extLst>
              <a:ext uri="{FF2B5EF4-FFF2-40B4-BE49-F238E27FC236}">
                <a16:creationId xmlns:a16="http://schemas.microsoft.com/office/drawing/2014/main" id="{1F0C7BB6-62FC-7348-BDF4-C1DC6A50508C}"/>
              </a:ext>
            </a:extLst>
          </p:cNvPr>
          <p:cNvSpPr txBox="1"/>
          <p:nvPr/>
        </p:nvSpPr>
        <p:spPr>
          <a:xfrm>
            <a:off x="4334679" y="4278109"/>
            <a:ext cx="1426805" cy="276999"/>
          </a:xfrm>
          <a:prstGeom prst="rect">
            <a:avLst/>
          </a:prstGeom>
          <a:noFill/>
        </p:spPr>
        <p:txBody>
          <a:bodyPr wrap="square" lIns="0" tIns="0" rIns="0" bIns="0" rtlCol="0">
            <a:spAutoFit/>
          </a:bodyPr>
          <a:lstStyle/>
          <a:p>
            <a:pPr algn="r"/>
            <a:r>
              <a:rPr lang="en-US" sz="900" dirty="0">
                <a:solidFill>
                  <a:schemeClr val="accent4"/>
                </a:solidFill>
              </a:rPr>
              <a:t>Diversity &amp; </a:t>
            </a:r>
            <a:br>
              <a:rPr lang="en-US" sz="900" dirty="0">
                <a:solidFill>
                  <a:schemeClr val="accent4"/>
                </a:solidFill>
              </a:rPr>
            </a:br>
            <a:r>
              <a:rPr lang="en-US" sz="900" dirty="0">
                <a:solidFill>
                  <a:schemeClr val="accent4"/>
                </a:solidFill>
              </a:rPr>
              <a:t>Inclusion Training</a:t>
            </a:r>
          </a:p>
        </p:txBody>
      </p:sp>
      <p:cxnSp>
        <p:nvCxnSpPr>
          <p:cNvPr id="35" name="Straight Connector 34">
            <a:extLst>
              <a:ext uri="{FF2B5EF4-FFF2-40B4-BE49-F238E27FC236}">
                <a16:creationId xmlns:a16="http://schemas.microsoft.com/office/drawing/2014/main" id="{17646B68-2D08-0245-ADD3-BD774E810335}"/>
              </a:ext>
            </a:extLst>
          </p:cNvPr>
          <p:cNvCxnSpPr>
            <a:cxnSpLocks/>
          </p:cNvCxnSpPr>
          <p:nvPr/>
        </p:nvCxnSpPr>
        <p:spPr>
          <a:xfrm>
            <a:off x="3627209" y="1126705"/>
            <a:ext cx="0" cy="3428403"/>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27" name="Chart 26">
            <a:extLst>
              <a:ext uri="{FF2B5EF4-FFF2-40B4-BE49-F238E27FC236}">
                <a16:creationId xmlns:a16="http://schemas.microsoft.com/office/drawing/2014/main" id="{E32E6D96-597E-5945-AD36-0B6F0895DFEA}"/>
              </a:ext>
            </a:extLst>
          </p:cNvPr>
          <p:cNvGraphicFramePr/>
          <p:nvPr>
            <p:extLst>
              <p:ext uri="{D42A27DB-BD31-4B8C-83A1-F6EECF244321}">
                <p14:modId xmlns:p14="http://schemas.microsoft.com/office/powerpoint/2010/main" val="2336793892"/>
              </p:ext>
            </p:extLst>
          </p:nvPr>
        </p:nvGraphicFramePr>
        <p:xfrm>
          <a:off x="974114" y="3423798"/>
          <a:ext cx="1418380" cy="1204085"/>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a:extLst>
              <a:ext uri="{FF2B5EF4-FFF2-40B4-BE49-F238E27FC236}">
                <a16:creationId xmlns:a16="http://schemas.microsoft.com/office/drawing/2014/main" id="{36B9AE68-787F-3147-8CCA-A5896960F856}"/>
              </a:ext>
            </a:extLst>
          </p:cNvPr>
          <p:cNvPicPr>
            <a:picLocks noChangeAspect="1"/>
          </p:cNvPicPr>
          <p:nvPr/>
        </p:nvPicPr>
        <p:blipFill>
          <a:blip r:embed="rId5"/>
          <a:srcRect/>
          <a:stretch/>
        </p:blipFill>
        <p:spPr>
          <a:xfrm>
            <a:off x="599525" y="3638344"/>
            <a:ext cx="2440920" cy="774992"/>
          </a:xfrm>
          <a:prstGeom prst="rect">
            <a:avLst/>
          </a:prstGeom>
        </p:spPr>
      </p:pic>
      <p:graphicFrame>
        <p:nvGraphicFramePr>
          <p:cNvPr id="33" name="Chart 32" descr="1cbc5f01-261b-49d7-83a9-c4447cd10314  Q6 Which of the following upskilling programs do you already employ or plan to begin employing within the next six months">
            <a:extLst>
              <a:ext uri="{FF2B5EF4-FFF2-40B4-BE49-F238E27FC236}">
                <a16:creationId xmlns:a16="http://schemas.microsoft.com/office/drawing/2014/main" id="{9539799B-0BC2-F04A-99B8-71A302202542}"/>
              </a:ext>
            </a:extLst>
          </p:cNvPr>
          <p:cNvGraphicFramePr/>
          <p:nvPr>
            <p:custDataLst>
              <p:tags r:id="rId1"/>
            </p:custDataLst>
            <p:extLst>
              <p:ext uri="{D42A27DB-BD31-4B8C-83A1-F6EECF244321}">
                <p14:modId xmlns:p14="http://schemas.microsoft.com/office/powerpoint/2010/main" val="2707736237"/>
              </p:ext>
            </p:extLst>
          </p:nvPr>
        </p:nvGraphicFramePr>
        <p:xfrm>
          <a:off x="5761484" y="740805"/>
          <a:ext cx="2225355" cy="412937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4942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EC5813-6E32-41C6-B3A9-3720BFF65F87}"/>
              </a:ext>
            </a:extLst>
          </p:cNvPr>
          <p:cNvPicPr>
            <a:picLocks noChangeAspect="1"/>
          </p:cNvPicPr>
          <p:nvPr/>
        </p:nvPicPr>
        <p:blipFill>
          <a:blip r:embed="rId3"/>
          <a:srcRect/>
          <a:stretch/>
        </p:blipFill>
        <p:spPr>
          <a:xfrm>
            <a:off x="165" y="3298"/>
            <a:ext cx="9143835" cy="4724314"/>
          </a:xfrm>
          <a:prstGeom prst="rect">
            <a:avLst/>
          </a:prstGeom>
        </p:spPr>
      </p:pic>
      <p:sp>
        <p:nvSpPr>
          <p:cNvPr id="7" name="Round Same Side Corner Rectangle 6">
            <a:extLst>
              <a:ext uri="{FF2B5EF4-FFF2-40B4-BE49-F238E27FC236}">
                <a16:creationId xmlns:a16="http://schemas.microsoft.com/office/drawing/2014/main" id="{60B58B9A-31C6-43FB-B685-526C27BC25AD}"/>
              </a:ext>
            </a:extLst>
          </p:cNvPr>
          <p:cNvSpPr/>
          <p:nvPr/>
        </p:nvSpPr>
        <p:spPr>
          <a:xfrm rot="16200000">
            <a:off x="4061811" y="-3078784"/>
            <a:ext cx="1602552" cy="8561826"/>
          </a:xfrm>
          <a:prstGeom prst="round2SameRect">
            <a:avLst>
              <a:gd name="adj1" fmla="val 6881"/>
              <a:gd name="adj2" fmla="val 0"/>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3E74CB4-0303-40E0-8633-828B65B88C84}"/>
              </a:ext>
            </a:extLst>
          </p:cNvPr>
          <p:cNvSpPr/>
          <p:nvPr/>
        </p:nvSpPr>
        <p:spPr>
          <a:xfrm>
            <a:off x="6352757" y="726431"/>
            <a:ext cx="2246795" cy="98781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1300" b="1" dirty="0">
                <a:solidFill>
                  <a:schemeClr val="accent4"/>
                </a:solidFill>
              </a:rPr>
              <a:t>53% </a:t>
            </a:r>
            <a:r>
              <a:rPr lang="en-US" sz="1300" b="1" dirty="0">
                <a:solidFill>
                  <a:schemeClr val="accent4"/>
                </a:solidFill>
                <a:ea typeface="+mn-lt"/>
                <a:cs typeface="+mn-lt"/>
              </a:rPr>
              <a:t>of Belgian employers shared that knowledge and </a:t>
            </a:r>
            <a:br>
              <a:rPr lang="en-US" sz="1300" b="1" dirty="0">
                <a:solidFill>
                  <a:schemeClr val="accent4"/>
                </a:solidFill>
                <a:ea typeface="+mn-lt"/>
                <a:cs typeface="+mn-lt"/>
              </a:rPr>
            </a:br>
            <a:r>
              <a:rPr lang="en-US" sz="1300" b="1" dirty="0">
                <a:solidFill>
                  <a:schemeClr val="accent4"/>
                </a:solidFill>
                <a:ea typeface="+mn-lt"/>
                <a:cs typeface="+mn-lt"/>
              </a:rPr>
              <a:t>stakeholders are needed to improve access to upskilling programs.</a:t>
            </a:r>
            <a:endParaRPr lang="en-US" sz="1300" b="1" dirty="0">
              <a:solidFill>
                <a:schemeClr val="accent4"/>
              </a:solidFill>
              <a:cs typeface="Arial"/>
            </a:endParaRPr>
          </a:p>
        </p:txBody>
      </p:sp>
      <p:sp>
        <p:nvSpPr>
          <p:cNvPr id="15" name="Round Single Corner Rectangle 12">
            <a:extLst>
              <a:ext uri="{FF2B5EF4-FFF2-40B4-BE49-F238E27FC236}">
                <a16:creationId xmlns:a16="http://schemas.microsoft.com/office/drawing/2014/main" id="{E6EABD87-8B28-4148-94DF-D3546D8C071C}"/>
              </a:ext>
            </a:extLst>
          </p:cNvPr>
          <p:cNvSpPr/>
          <p:nvPr/>
        </p:nvSpPr>
        <p:spPr>
          <a:xfrm rot="10800000">
            <a:off x="8646489" y="400852"/>
            <a:ext cx="504809" cy="504809"/>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62BADE1B-0742-4A23-9542-DFCD92A9F9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38448" y="492811"/>
            <a:ext cx="320889" cy="320889"/>
          </a:xfrm>
          <a:prstGeom prst="rect">
            <a:avLst/>
          </a:prstGeom>
        </p:spPr>
      </p:pic>
      <p:cxnSp>
        <p:nvCxnSpPr>
          <p:cNvPr id="21" name="Straight Connector 20">
            <a:extLst>
              <a:ext uri="{FF2B5EF4-FFF2-40B4-BE49-F238E27FC236}">
                <a16:creationId xmlns:a16="http://schemas.microsoft.com/office/drawing/2014/main" id="{58AFC003-02EC-4066-9B66-3F92441A3866}"/>
              </a:ext>
            </a:extLst>
          </p:cNvPr>
          <p:cNvCxnSpPr>
            <a:cxnSpLocks/>
          </p:cNvCxnSpPr>
          <p:nvPr/>
        </p:nvCxnSpPr>
        <p:spPr>
          <a:xfrm flipV="1">
            <a:off x="6025348" y="726431"/>
            <a:ext cx="0" cy="9878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4069B6B-C238-564A-A471-926C6E0FE4A9}"/>
              </a:ext>
            </a:extLst>
          </p:cNvPr>
          <p:cNvPicPr>
            <a:picLocks noChangeAspect="1"/>
          </p:cNvPicPr>
          <p:nvPr/>
        </p:nvPicPr>
        <p:blipFill>
          <a:blip r:embed="rId6">
            <a:alphaModFix amt="15000"/>
          </a:blip>
          <a:stretch>
            <a:fillRect/>
          </a:stretch>
        </p:blipFill>
        <p:spPr>
          <a:xfrm>
            <a:off x="1145887" y="557347"/>
            <a:ext cx="707935" cy="1285461"/>
          </a:xfrm>
          <a:prstGeom prst="rect">
            <a:avLst/>
          </a:prstGeom>
        </p:spPr>
      </p:pic>
      <p:sp>
        <p:nvSpPr>
          <p:cNvPr id="19" name="Title 1">
            <a:extLst>
              <a:ext uri="{FF2B5EF4-FFF2-40B4-BE49-F238E27FC236}">
                <a16:creationId xmlns:a16="http://schemas.microsoft.com/office/drawing/2014/main" id="{2A258AD5-1F4A-4453-8082-E3C4DF09F043}"/>
              </a:ext>
            </a:extLst>
          </p:cNvPr>
          <p:cNvSpPr>
            <a:spLocks noGrp="1"/>
          </p:cNvSpPr>
          <p:nvPr>
            <p:ph type="title"/>
          </p:nvPr>
        </p:nvSpPr>
        <p:spPr>
          <a:xfrm>
            <a:off x="1694519" y="703573"/>
            <a:ext cx="4062369" cy="1033534"/>
          </a:xfrm>
        </p:spPr>
        <p:txBody>
          <a:bodyPr/>
          <a:lstStyle/>
          <a:p>
            <a:r>
              <a:rPr lang="en-US" sz="1800" dirty="0">
                <a:latin typeface="Arial"/>
                <a:cs typeface="Arial"/>
              </a:rPr>
              <a:t>WHEN ASKED ABOUT BARRIERS </a:t>
            </a:r>
            <a:br>
              <a:rPr lang="en-US" sz="1800" dirty="0">
                <a:latin typeface="Arial"/>
                <a:cs typeface="Arial"/>
              </a:rPr>
            </a:br>
            <a:r>
              <a:rPr lang="en-US" sz="1800" dirty="0">
                <a:latin typeface="Arial"/>
                <a:cs typeface="Arial"/>
              </a:rPr>
              <a:t>TO UPSKILLING EMPLOYEES, ONLY 22% OF EMPLOYERS SAID FUNDING WAS THE BIGGEST FACTOR</a:t>
            </a:r>
            <a:endParaRPr lang="en-US" sz="1800" dirty="0"/>
          </a:p>
        </p:txBody>
      </p:sp>
      <p:pic>
        <p:nvPicPr>
          <p:cNvPr id="9" name="Picture 8">
            <a:extLst>
              <a:ext uri="{FF2B5EF4-FFF2-40B4-BE49-F238E27FC236}">
                <a16:creationId xmlns:a16="http://schemas.microsoft.com/office/drawing/2014/main" id="{66DE5832-BA0E-4846-8347-BABF4B07ECD6}"/>
              </a:ext>
            </a:extLst>
          </p:cNvPr>
          <p:cNvPicPr>
            <a:picLocks noChangeAspect="1"/>
          </p:cNvPicPr>
          <p:nvPr/>
        </p:nvPicPr>
        <p:blipFill>
          <a:blip r:embed="rId7">
            <a:alphaModFix amt="50000"/>
          </a:blip>
          <a:stretch>
            <a:fillRect/>
          </a:stretch>
        </p:blipFill>
        <p:spPr>
          <a:xfrm>
            <a:off x="855358" y="680712"/>
            <a:ext cx="513974" cy="1033535"/>
          </a:xfrm>
          <a:prstGeom prst="rect">
            <a:avLst/>
          </a:prstGeom>
        </p:spPr>
      </p:pic>
    </p:spTree>
    <p:extLst>
      <p:ext uri="{BB962C8B-B14F-4D97-AF65-F5344CB8AC3E}">
        <p14:creationId xmlns:p14="http://schemas.microsoft.com/office/powerpoint/2010/main" val="2508111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5852B120-1EA9-F24A-84B7-33CC083F011D}"/>
              </a:ext>
            </a:extLst>
          </p:cNvPr>
          <p:cNvPicPr>
            <a:picLocks noChangeAspect="1"/>
          </p:cNvPicPr>
          <p:nvPr/>
        </p:nvPicPr>
        <p:blipFill>
          <a:blip r:embed="rId4"/>
          <a:stretch>
            <a:fillRect/>
          </a:stretch>
        </p:blipFill>
        <p:spPr>
          <a:xfrm>
            <a:off x="2919903" y="2133001"/>
            <a:ext cx="3920253" cy="2072261"/>
          </a:xfrm>
          <a:prstGeom prst="rect">
            <a:avLst/>
          </a:prstGeom>
        </p:spPr>
      </p:pic>
      <p:graphicFrame>
        <p:nvGraphicFramePr>
          <p:cNvPr id="51" name="Chart 50" descr="7766c914-54dd-42b1-b80b-7692bce23391 Q4 What is the biggest barrier that your organization faces when it comes to its ability to scale (increase) upskilling programs">
            <a:extLst>
              <a:ext uri="{FF2B5EF4-FFF2-40B4-BE49-F238E27FC236}">
                <a16:creationId xmlns:a16="http://schemas.microsoft.com/office/drawing/2014/main" id="{64ECBB9F-E7BB-AB4E-A6BB-6C71ABFA3EE5}"/>
              </a:ext>
            </a:extLst>
          </p:cNvPr>
          <p:cNvGraphicFramePr/>
          <p:nvPr>
            <p:custDataLst>
              <p:tags r:id="rId1"/>
            </p:custDataLst>
            <p:extLst>
              <p:ext uri="{D42A27DB-BD31-4B8C-83A1-F6EECF244321}">
                <p14:modId xmlns:p14="http://schemas.microsoft.com/office/powerpoint/2010/main" val="2485180858"/>
              </p:ext>
            </p:extLst>
          </p:nvPr>
        </p:nvGraphicFramePr>
        <p:xfrm>
          <a:off x="1330413" y="1103866"/>
          <a:ext cx="5418064" cy="4039634"/>
        </p:xfrm>
        <a:graphic>
          <a:graphicData uri="http://schemas.openxmlformats.org/drawingml/2006/chart">
            <c:chart xmlns:c="http://schemas.openxmlformats.org/drawingml/2006/chart" xmlns:r="http://schemas.openxmlformats.org/officeDocument/2006/relationships" r:id="rId5"/>
          </a:graphicData>
        </a:graphic>
      </p:graphicFrame>
      <p:sp>
        <p:nvSpPr>
          <p:cNvPr id="22" name="Title 1">
            <a:extLst>
              <a:ext uri="{FF2B5EF4-FFF2-40B4-BE49-F238E27FC236}">
                <a16:creationId xmlns:a16="http://schemas.microsoft.com/office/drawing/2014/main" id="{39E9CEE5-D845-2444-A3F1-DFA4BDF5CC74}"/>
              </a:ext>
            </a:extLst>
          </p:cNvPr>
          <p:cNvSpPr>
            <a:spLocks noGrp="1"/>
          </p:cNvSpPr>
          <p:nvPr>
            <p:ph type="title"/>
          </p:nvPr>
        </p:nvSpPr>
        <p:spPr>
          <a:xfrm>
            <a:off x="457201" y="410607"/>
            <a:ext cx="8229599" cy="843658"/>
          </a:xfrm>
        </p:spPr>
        <p:txBody>
          <a:bodyPr/>
          <a:lstStyle/>
          <a:p>
            <a:r>
              <a:rPr lang="en-US" sz="2000" dirty="0">
                <a:latin typeface="Arial"/>
                <a:cs typeface="Arial"/>
              </a:rPr>
              <a:t>It takes many internal &amp; external stakeholders to improve access to upskilling programs – Barriers to upskilling employees </a:t>
            </a:r>
            <a:endParaRPr lang="en-US" dirty="0">
              <a:latin typeface="Arial"/>
              <a:cs typeface="Arial"/>
            </a:endParaRPr>
          </a:p>
        </p:txBody>
      </p:sp>
      <p:sp>
        <p:nvSpPr>
          <p:cNvPr id="52" name="TextBox 51">
            <a:extLst>
              <a:ext uri="{FF2B5EF4-FFF2-40B4-BE49-F238E27FC236}">
                <a16:creationId xmlns:a16="http://schemas.microsoft.com/office/drawing/2014/main" id="{3F8198A6-BFA5-0147-8494-7EDAA8AF2AA1}"/>
              </a:ext>
            </a:extLst>
          </p:cNvPr>
          <p:cNvSpPr txBox="1"/>
          <p:nvPr/>
        </p:nvSpPr>
        <p:spPr>
          <a:xfrm>
            <a:off x="807900" y="2194749"/>
            <a:ext cx="1706957" cy="276999"/>
          </a:xfrm>
          <a:prstGeom prst="rect">
            <a:avLst/>
          </a:prstGeom>
          <a:noFill/>
        </p:spPr>
        <p:txBody>
          <a:bodyPr wrap="square" lIns="0" tIns="0" rIns="0" bIns="0" rtlCol="0">
            <a:spAutoFit/>
          </a:bodyPr>
          <a:lstStyle/>
          <a:p>
            <a:pPr algn="r"/>
            <a:r>
              <a:rPr lang="en-US" sz="900" dirty="0">
                <a:solidFill>
                  <a:schemeClr val="accent4"/>
                </a:solidFill>
              </a:rPr>
              <a:t>Knowledge or Strategy on What Areas to Skill Workforce</a:t>
            </a:r>
          </a:p>
        </p:txBody>
      </p:sp>
      <p:sp>
        <p:nvSpPr>
          <p:cNvPr id="53" name="TextBox 52">
            <a:extLst>
              <a:ext uri="{FF2B5EF4-FFF2-40B4-BE49-F238E27FC236}">
                <a16:creationId xmlns:a16="http://schemas.microsoft.com/office/drawing/2014/main" id="{44328DD2-50C5-B84C-86F9-8E55CAB6FFA2}"/>
              </a:ext>
            </a:extLst>
          </p:cNvPr>
          <p:cNvSpPr txBox="1"/>
          <p:nvPr/>
        </p:nvSpPr>
        <p:spPr>
          <a:xfrm>
            <a:off x="1213184" y="1461328"/>
            <a:ext cx="1301676" cy="138499"/>
          </a:xfrm>
          <a:prstGeom prst="rect">
            <a:avLst/>
          </a:prstGeom>
          <a:noFill/>
        </p:spPr>
        <p:txBody>
          <a:bodyPr wrap="square" lIns="0" tIns="0" rIns="0" bIns="0" rtlCol="0">
            <a:spAutoFit/>
          </a:bodyPr>
          <a:lstStyle/>
          <a:p>
            <a:pPr algn="r"/>
            <a:r>
              <a:rPr lang="en-US" sz="900">
                <a:solidFill>
                  <a:schemeClr val="accent4"/>
                </a:solidFill>
              </a:rPr>
              <a:t>Money</a:t>
            </a:r>
          </a:p>
        </p:txBody>
      </p:sp>
      <p:sp>
        <p:nvSpPr>
          <p:cNvPr id="54" name="TextBox 53">
            <a:extLst>
              <a:ext uri="{FF2B5EF4-FFF2-40B4-BE49-F238E27FC236}">
                <a16:creationId xmlns:a16="http://schemas.microsoft.com/office/drawing/2014/main" id="{E1454E81-ED27-3245-90AE-F8BB0F9DF412}"/>
              </a:ext>
            </a:extLst>
          </p:cNvPr>
          <p:cNvSpPr txBox="1"/>
          <p:nvPr/>
        </p:nvSpPr>
        <p:spPr>
          <a:xfrm>
            <a:off x="1213184" y="1878274"/>
            <a:ext cx="1301676" cy="138499"/>
          </a:xfrm>
          <a:prstGeom prst="rect">
            <a:avLst/>
          </a:prstGeom>
          <a:noFill/>
        </p:spPr>
        <p:txBody>
          <a:bodyPr wrap="square" lIns="0" tIns="0" rIns="0" bIns="0" rtlCol="0">
            <a:spAutoFit/>
          </a:bodyPr>
          <a:lstStyle/>
          <a:p>
            <a:pPr algn="r"/>
            <a:r>
              <a:rPr lang="en-US" sz="900">
                <a:solidFill>
                  <a:schemeClr val="accent4"/>
                </a:solidFill>
              </a:rPr>
              <a:t>Time</a:t>
            </a:r>
          </a:p>
        </p:txBody>
      </p:sp>
      <p:sp>
        <p:nvSpPr>
          <p:cNvPr id="55" name="TextBox 54">
            <a:extLst>
              <a:ext uri="{FF2B5EF4-FFF2-40B4-BE49-F238E27FC236}">
                <a16:creationId xmlns:a16="http://schemas.microsoft.com/office/drawing/2014/main" id="{35BD2956-4149-0C48-BEE7-C3A7EE914D43}"/>
              </a:ext>
            </a:extLst>
          </p:cNvPr>
          <p:cNvSpPr txBox="1"/>
          <p:nvPr/>
        </p:nvSpPr>
        <p:spPr>
          <a:xfrm>
            <a:off x="857983" y="2625866"/>
            <a:ext cx="1656875" cy="276999"/>
          </a:xfrm>
          <a:prstGeom prst="rect">
            <a:avLst/>
          </a:prstGeom>
          <a:noFill/>
        </p:spPr>
        <p:txBody>
          <a:bodyPr wrap="square" lIns="0" tIns="0" rIns="0" bIns="0" rtlCol="0">
            <a:spAutoFit/>
          </a:bodyPr>
          <a:lstStyle/>
          <a:p>
            <a:pPr algn="r"/>
            <a:r>
              <a:rPr lang="en-US" sz="900" dirty="0">
                <a:solidFill>
                  <a:schemeClr val="accent4"/>
                </a:solidFill>
              </a:rPr>
              <a:t>Lack of Desire to Increase Upskilling Programs</a:t>
            </a:r>
          </a:p>
        </p:txBody>
      </p:sp>
      <p:sp>
        <p:nvSpPr>
          <p:cNvPr id="56" name="TextBox 55">
            <a:extLst>
              <a:ext uri="{FF2B5EF4-FFF2-40B4-BE49-F238E27FC236}">
                <a16:creationId xmlns:a16="http://schemas.microsoft.com/office/drawing/2014/main" id="{61F2ACB1-F067-2842-95B6-8741E625C445}"/>
              </a:ext>
            </a:extLst>
          </p:cNvPr>
          <p:cNvSpPr txBox="1"/>
          <p:nvPr/>
        </p:nvSpPr>
        <p:spPr>
          <a:xfrm>
            <a:off x="857983" y="3033176"/>
            <a:ext cx="1656877" cy="276999"/>
          </a:xfrm>
          <a:prstGeom prst="rect">
            <a:avLst/>
          </a:prstGeom>
          <a:noFill/>
        </p:spPr>
        <p:txBody>
          <a:bodyPr wrap="square" lIns="0" tIns="0" rIns="0" bIns="0" rtlCol="0">
            <a:spAutoFit/>
          </a:bodyPr>
          <a:lstStyle/>
          <a:p>
            <a:pPr algn="r"/>
            <a:r>
              <a:rPr lang="en-US" sz="900" dirty="0">
                <a:solidFill>
                  <a:schemeClr val="accent4"/>
                </a:solidFill>
              </a:rPr>
              <a:t>Access to the Right Upskilling/Training Partners</a:t>
            </a:r>
          </a:p>
        </p:txBody>
      </p:sp>
      <p:sp>
        <p:nvSpPr>
          <p:cNvPr id="57" name="TextBox 56">
            <a:extLst>
              <a:ext uri="{FF2B5EF4-FFF2-40B4-BE49-F238E27FC236}">
                <a16:creationId xmlns:a16="http://schemas.microsoft.com/office/drawing/2014/main" id="{60EDB10D-6158-7E45-8333-309F0AFA4C68}"/>
              </a:ext>
            </a:extLst>
          </p:cNvPr>
          <p:cNvSpPr txBox="1"/>
          <p:nvPr/>
        </p:nvSpPr>
        <p:spPr>
          <a:xfrm>
            <a:off x="629449" y="3444417"/>
            <a:ext cx="1885410" cy="276999"/>
          </a:xfrm>
          <a:prstGeom prst="rect">
            <a:avLst/>
          </a:prstGeom>
          <a:noFill/>
        </p:spPr>
        <p:txBody>
          <a:bodyPr wrap="square" lIns="0" tIns="0" rIns="0" bIns="0" rtlCol="0">
            <a:spAutoFit/>
          </a:bodyPr>
          <a:lstStyle/>
          <a:p>
            <a:pPr algn="r"/>
            <a:r>
              <a:rPr lang="en-US" sz="900" dirty="0">
                <a:solidFill>
                  <a:schemeClr val="accent4"/>
                </a:solidFill>
              </a:rPr>
              <a:t>Lack of Understanding of Upskilling Needs Within our HR Team</a:t>
            </a:r>
          </a:p>
        </p:txBody>
      </p:sp>
      <p:sp>
        <p:nvSpPr>
          <p:cNvPr id="58" name="TextBox 57">
            <a:extLst>
              <a:ext uri="{FF2B5EF4-FFF2-40B4-BE49-F238E27FC236}">
                <a16:creationId xmlns:a16="http://schemas.microsoft.com/office/drawing/2014/main" id="{DAC79B84-747F-8F48-A0BE-2DDD1F687DAD}"/>
              </a:ext>
            </a:extLst>
          </p:cNvPr>
          <p:cNvSpPr txBox="1"/>
          <p:nvPr/>
        </p:nvSpPr>
        <p:spPr>
          <a:xfrm>
            <a:off x="562707" y="3908731"/>
            <a:ext cx="1952150" cy="138499"/>
          </a:xfrm>
          <a:prstGeom prst="rect">
            <a:avLst/>
          </a:prstGeom>
          <a:noFill/>
        </p:spPr>
        <p:txBody>
          <a:bodyPr wrap="square" lIns="0" tIns="0" rIns="0" bIns="0" rtlCol="0">
            <a:spAutoFit/>
          </a:bodyPr>
          <a:lstStyle/>
          <a:p>
            <a:pPr algn="r"/>
            <a:r>
              <a:rPr lang="en-US" sz="900" dirty="0">
                <a:solidFill>
                  <a:schemeClr val="accent4"/>
                </a:solidFill>
              </a:rPr>
              <a:t>Leadership Commitment</a:t>
            </a:r>
          </a:p>
        </p:txBody>
      </p:sp>
      <p:sp>
        <p:nvSpPr>
          <p:cNvPr id="59" name="TextBox 58">
            <a:extLst>
              <a:ext uri="{FF2B5EF4-FFF2-40B4-BE49-F238E27FC236}">
                <a16:creationId xmlns:a16="http://schemas.microsoft.com/office/drawing/2014/main" id="{00FACDFE-AD42-5642-AA79-47FAB3F6E974}"/>
              </a:ext>
            </a:extLst>
          </p:cNvPr>
          <p:cNvSpPr txBox="1"/>
          <p:nvPr/>
        </p:nvSpPr>
        <p:spPr>
          <a:xfrm>
            <a:off x="857983" y="4330500"/>
            <a:ext cx="1656875" cy="138499"/>
          </a:xfrm>
          <a:prstGeom prst="rect">
            <a:avLst/>
          </a:prstGeom>
          <a:noFill/>
        </p:spPr>
        <p:txBody>
          <a:bodyPr wrap="square" lIns="0" tIns="0" rIns="0" bIns="0" rtlCol="0">
            <a:spAutoFit/>
          </a:bodyPr>
          <a:lstStyle/>
          <a:p>
            <a:pPr algn="r"/>
            <a:r>
              <a:rPr lang="en-US" sz="900" dirty="0">
                <a:solidFill>
                  <a:schemeClr val="accent4"/>
                </a:solidFill>
              </a:rPr>
              <a:t>Other Barriers/Don’t Know</a:t>
            </a:r>
          </a:p>
        </p:txBody>
      </p:sp>
      <p:sp>
        <p:nvSpPr>
          <p:cNvPr id="61" name="TextBox 60">
            <a:extLst>
              <a:ext uri="{FF2B5EF4-FFF2-40B4-BE49-F238E27FC236}">
                <a16:creationId xmlns:a16="http://schemas.microsoft.com/office/drawing/2014/main" id="{9150E602-9B13-BD4C-9370-A20A4A279292}"/>
              </a:ext>
            </a:extLst>
          </p:cNvPr>
          <p:cNvSpPr txBox="1"/>
          <p:nvPr/>
        </p:nvSpPr>
        <p:spPr>
          <a:xfrm>
            <a:off x="6991568" y="2887829"/>
            <a:ext cx="1195799" cy="523220"/>
          </a:xfrm>
          <a:prstGeom prst="rect">
            <a:avLst/>
          </a:prstGeom>
          <a:noFill/>
        </p:spPr>
        <p:txBody>
          <a:bodyPr wrap="square" lIns="0" tIns="0" rIns="0" bIns="0" rtlCol="0">
            <a:spAutoFit/>
          </a:bodyPr>
          <a:lstStyle/>
          <a:p>
            <a:r>
              <a:rPr lang="en-GB" sz="1000" b="1" dirty="0">
                <a:solidFill>
                  <a:schemeClr val="tx2"/>
                </a:solidFill>
                <a:latin typeface="Arial" panose="020B0604020202020204" pitchFamily="34" charset="0"/>
                <a:ea typeface="Source Sans Pro"/>
                <a:cs typeface="Arial" panose="020B0604020202020204" pitchFamily="34" charset="0"/>
              </a:rPr>
              <a:t>53% </a:t>
            </a:r>
            <a:r>
              <a:rPr lang="en-GB" sz="800" b="1" dirty="0">
                <a:solidFill>
                  <a:schemeClr val="tx2"/>
                </a:solidFill>
                <a:latin typeface="Arial" panose="020B0604020202020204" pitchFamily="34" charset="0"/>
                <a:ea typeface="Source Sans Pro"/>
                <a:cs typeface="Arial" panose="020B0604020202020204" pitchFamily="34" charset="0"/>
              </a:rPr>
              <a:t>Upskilling barriers are due to a breakdown in what and how to fulfil employee needs</a:t>
            </a:r>
          </a:p>
        </p:txBody>
      </p:sp>
      <p:graphicFrame>
        <p:nvGraphicFramePr>
          <p:cNvPr id="66" name="Chart 65">
            <a:extLst>
              <a:ext uri="{FF2B5EF4-FFF2-40B4-BE49-F238E27FC236}">
                <a16:creationId xmlns:a16="http://schemas.microsoft.com/office/drawing/2014/main" id="{737B5496-CFFB-8E42-85A8-A344E3E7DAB5}"/>
              </a:ext>
            </a:extLst>
          </p:cNvPr>
          <p:cNvGraphicFramePr/>
          <p:nvPr>
            <p:extLst>
              <p:ext uri="{D42A27DB-BD31-4B8C-83A1-F6EECF244321}">
                <p14:modId xmlns:p14="http://schemas.microsoft.com/office/powerpoint/2010/main" val="738248011"/>
              </p:ext>
            </p:extLst>
          </p:nvPr>
        </p:nvGraphicFramePr>
        <p:xfrm>
          <a:off x="6525744" y="3577561"/>
          <a:ext cx="905295" cy="90316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45872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31CC4E-0C12-4284-AE82-EB15B42736E5}"/>
              </a:ext>
            </a:extLst>
          </p:cNvPr>
          <p:cNvPicPr>
            <a:picLocks noChangeAspect="1"/>
          </p:cNvPicPr>
          <p:nvPr/>
        </p:nvPicPr>
        <p:blipFill>
          <a:blip r:embed="rId3"/>
          <a:srcRect/>
          <a:stretch/>
        </p:blipFill>
        <p:spPr>
          <a:xfrm>
            <a:off x="0" y="0"/>
            <a:ext cx="9143833" cy="4724314"/>
          </a:xfrm>
          <a:prstGeom prst="rect">
            <a:avLst/>
          </a:prstGeom>
        </p:spPr>
      </p:pic>
      <p:sp>
        <p:nvSpPr>
          <p:cNvPr id="7" name="Round Same Side Corner Rectangle 10">
            <a:extLst>
              <a:ext uri="{FF2B5EF4-FFF2-40B4-BE49-F238E27FC236}">
                <a16:creationId xmlns:a16="http://schemas.microsoft.com/office/drawing/2014/main" id="{EDDF90A1-AD7C-4271-B20D-B1A4ADFF6E50}"/>
              </a:ext>
            </a:extLst>
          </p:cNvPr>
          <p:cNvSpPr/>
          <p:nvPr/>
        </p:nvSpPr>
        <p:spPr>
          <a:xfrm rot="10800000">
            <a:off x="602975" y="-2"/>
            <a:ext cx="4117069" cy="3779522"/>
          </a:xfrm>
          <a:prstGeom prst="round2SameRect">
            <a:avLst>
              <a:gd name="adj1" fmla="val 3335"/>
              <a:gd name="adj2" fmla="val 0"/>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Single Corner Rectangle 11">
            <a:extLst>
              <a:ext uri="{FF2B5EF4-FFF2-40B4-BE49-F238E27FC236}">
                <a16:creationId xmlns:a16="http://schemas.microsoft.com/office/drawing/2014/main" id="{DF1E93A4-893C-4585-9F41-3FB0DF3FB626}"/>
              </a:ext>
            </a:extLst>
          </p:cNvPr>
          <p:cNvSpPr/>
          <p:nvPr/>
        </p:nvSpPr>
        <p:spPr>
          <a:xfrm rot="10800000">
            <a:off x="4215236" y="-3705"/>
            <a:ext cx="504809" cy="504809"/>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827CEC67-662F-483B-91DC-FB37AB947F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07195" y="88254"/>
            <a:ext cx="320889" cy="320889"/>
          </a:xfrm>
          <a:prstGeom prst="rect">
            <a:avLst/>
          </a:prstGeom>
        </p:spPr>
      </p:pic>
      <p:sp>
        <p:nvSpPr>
          <p:cNvPr id="17" name="Title 1">
            <a:extLst>
              <a:ext uri="{FF2B5EF4-FFF2-40B4-BE49-F238E27FC236}">
                <a16:creationId xmlns:a16="http://schemas.microsoft.com/office/drawing/2014/main" id="{E741462F-CEBD-4BEC-BD31-E8714E0B23CF}"/>
              </a:ext>
            </a:extLst>
          </p:cNvPr>
          <p:cNvSpPr>
            <a:spLocks noGrp="1"/>
          </p:cNvSpPr>
          <p:nvPr>
            <p:ph type="title"/>
          </p:nvPr>
        </p:nvSpPr>
        <p:spPr>
          <a:xfrm>
            <a:off x="902664" y="261285"/>
            <a:ext cx="3701437" cy="1341606"/>
          </a:xfrm>
        </p:spPr>
        <p:txBody>
          <a:bodyPr/>
          <a:lstStyle/>
          <a:p>
            <a:r>
              <a:rPr lang="en-US" sz="2000" dirty="0">
                <a:latin typeface="Arial"/>
                <a:cs typeface="Arial"/>
              </a:rPr>
              <a:t>BELGIUM EMPLOYERS </a:t>
            </a:r>
            <a:br>
              <a:rPr lang="en-US" sz="2000" dirty="0">
                <a:latin typeface="Arial"/>
                <a:cs typeface="Arial"/>
              </a:rPr>
            </a:br>
            <a:r>
              <a:rPr lang="en-US" sz="2000" dirty="0">
                <a:latin typeface="Arial"/>
                <a:cs typeface="Arial"/>
              </a:rPr>
              <a:t>HAVE MIXED FEELINGS ABOUT THE CONTINUATION OF REMOTE WORKING </a:t>
            </a:r>
            <a:endParaRPr lang="en-US" sz="2000" dirty="0"/>
          </a:p>
        </p:txBody>
      </p:sp>
      <p:sp>
        <p:nvSpPr>
          <p:cNvPr id="19" name="Rectangle 18">
            <a:extLst>
              <a:ext uri="{FF2B5EF4-FFF2-40B4-BE49-F238E27FC236}">
                <a16:creationId xmlns:a16="http://schemas.microsoft.com/office/drawing/2014/main" id="{D70EFED5-DCC7-4570-A8C6-0176EAE00FC7}"/>
              </a:ext>
            </a:extLst>
          </p:cNvPr>
          <p:cNvSpPr/>
          <p:nvPr/>
        </p:nvSpPr>
        <p:spPr>
          <a:xfrm>
            <a:off x="2322303" y="2166514"/>
            <a:ext cx="2004357" cy="116252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1300" dirty="0">
                <a:solidFill>
                  <a:schemeClr val="accent4"/>
                </a:solidFill>
              </a:rPr>
              <a:t>Not more than 50% of Belgian employers perceive their managers are feeling </a:t>
            </a:r>
            <a:r>
              <a:rPr lang="en-US" sz="1300" b="1" dirty="0">
                <a:solidFill>
                  <a:schemeClr val="accent4"/>
                </a:solidFill>
              </a:rPr>
              <a:t>positive, resilient, unconcerned or energized in response to remote working.</a:t>
            </a:r>
            <a:endParaRPr lang="en-US" sz="1300" b="1" dirty="0">
              <a:solidFill>
                <a:schemeClr val="accent4"/>
              </a:solidFill>
              <a:cs typeface="Arial"/>
            </a:endParaRPr>
          </a:p>
        </p:txBody>
      </p:sp>
      <p:cxnSp>
        <p:nvCxnSpPr>
          <p:cNvPr id="8" name="Straight Connector 7">
            <a:extLst>
              <a:ext uri="{FF2B5EF4-FFF2-40B4-BE49-F238E27FC236}">
                <a16:creationId xmlns:a16="http://schemas.microsoft.com/office/drawing/2014/main" id="{B7DFD300-04BF-DB4D-BC15-E9530369E4FB}"/>
              </a:ext>
            </a:extLst>
          </p:cNvPr>
          <p:cNvCxnSpPr>
            <a:cxnSpLocks/>
          </p:cNvCxnSpPr>
          <p:nvPr/>
        </p:nvCxnSpPr>
        <p:spPr>
          <a:xfrm>
            <a:off x="902664" y="1894509"/>
            <a:ext cx="34980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Chart 10">
            <a:extLst>
              <a:ext uri="{FF2B5EF4-FFF2-40B4-BE49-F238E27FC236}">
                <a16:creationId xmlns:a16="http://schemas.microsoft.com/office/drawing/2014/main" id="{C23B63F9-F46D-E34D-A914-5685DF902BEC}"/>
              </a:ext>
            </a:extLst>
          </p:cNvPr>
          <p:cNvGraphicFramePr/>
          <p:nvPr>
            <p:extLst>
              <p:ext uri="{D42A27DB-BD31-4B8C-83A1-F6EECF244321}">
                <p14:modId xmlns:p14="http://schemas.microsoft.com/office/powerpoint/2010/main" val="209136059"/>
              </p:ext>
            </p:extLst>
          </p:nvPr>
        </p:nvGraphicFramePr>
        <p:xfrm>
          <a:off x="801070" y="2050475"/>
          <a:ext cx="1490722" cy="1487208"/>
        </p:xfrm>
        <a:graphic>
          <a:graphicData uri="http://schemas.openxmlformats.org/drawingml/2006/chart">
            <c:chart xmlns:c="http://schemas.openxmlformats.org/drawingml/2006/chart" xmlns:r="http://schemas.openxmlformats.org/officeDocument/2006/relationships" r:id="rId6"/>
          </a:graphicData>
        </a:graphic>
      </p:graphicFrame>
      <p:sp>
        <p:nvSpPr>
          <p:cNvPr id="12" name="Oval 11">
            <a:extLst>
              <a:ext uri="{FF2B5EF4-FFF2-40B4-BE49-F238E27FC236}">
                <a16:creationId xmlns:a16="http://schemas.microsoft.com/office/drawing/2014/main" id="{736671F5-7D1D-6E4C-95F7-085B6685F944}"/>
              </a:ext>
            </a:extLst>
          </p:cNvPr>
          <p:cNvSpPr/>
          <p:nvPr/>
        </p:nvSpPr>
        <p:spPr>
          <a:xfrm>
            <a:off x="1095597" y="2343245"/>
            <a:ext cx="901668" cy="901668"/>
          </a:xfrm>
          <a:prstGeom prst="ellipse">
            <a:avLst/>
          </a:prstGeom>
          <a:solidFill>
            <a:schemeClr val="bg1"/>
          </a:solidFill>
          <a:ln>
            <a:noFill/>
          </a:ln>
          <a:effectLst>
            <a:outerShdw blurRad="50800" dist="38100" dir="2700000" algn="tl" rotWithShape="0">
              <a:prstClr val="black">
                <a:alpha val="15477"/>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449E8EC-DDF0-5548-8887-8C85AABDFBA7}"/>
              </a:ext>
            </a:extLst>
          </p:cNvPr>
          <p:cNvPicPr>
            <a:picLocks noChangeAspect="1"/>
          </p:cNvPicPr>
          <p:nvPr/>
        </p:nvPicPr>
        <p:blipFill>
          <a:blip r:embed="rId7"/>
          <a:stretch>
            <a:fillRect/>
          </a:stretch>
        </p:blipFill>
        <p:spPr>
          <a:xfrm>
            <a:off x="1299782" y="2549735"/>
            <a:ext cx="493298" cy="488687"/>
          </a:xfrm>
          <a:prstGeom prst="rect">
            <a:avLst/>
          </a:prstGeom>
        </p:spPr>
      </p:pic>
    </p:spTree>
    <p:extLst>
      <p:ext uri="{BB962C8B-B14F-4D97-AF65-F5344CB8AC3E}">
        <p14:creationId xmlns:p14="http://schemas.microsoft.com/office/powerpoint/2010/main" val="3514534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58D5D-235A-4640-85BC-64C4C5976096}"/>
              </a:ext>
            </a:extLst>
          </p:cNvPr>
          <p:cNvSpPr>
            <a:spLocks noGrp="1"/>
          </p:cNvSpPr>
          <p:nvPr>
            <p:ph type="title"/>
          </p:nvPr>
        </p:nvSpPr>
        <p:spPr>
          <a:xfrm>
            <a:off x="457201" y="410607"/>
            <a:ext cx="8229599" cy="787912"/>
          </a:xfrm>
        </p:spPr>
        <p:txBody>
          <a:bodyPr/>
          <a:lstStyle/>
          <a:p>
            <a:r>
              <a:rPr lang="en-US" dirty="0">
                <a:latin typeface="Arial"/>
                <a:cs typeface="Arial"/>
              </a:rPr>
              <a:t>Belgian employers have mixed feelings about the continuation of remote working</a:t>
            </a:r>
          </a:p>
        </p:txBody>
      </p:sp>
      <p:graphicFrame>
        <p:nvGraphicFramePr>
          <p:cNvPr id="17" name="Chart 16">
            <a:extLst>
              <a:ext uri="{FF2B5EF4-FFF2-40B4-BE49-F238E27FC236}">
                <a16:creationId xmlns:a16="http://schemas.microsoft.com/office/drawing/2014/main" id="{8566B436-1203-D349-B144-C8F4A6BDF50B}"/>
              </a:ext>
            </a:extLst>
          </p:cNvPr>
          <p:cNvGraphicFramePr/>
          <p:nvPr>
            <p:extLst>
              <p:ext uri="{D42A27DB-BD31-4B8C-83A1-F6EECF244321}">
                <p14:modId xmlns:p14="http://schemas.microsoft.com/office/powerpoint/2010/main" val="497826885"/>
              </p:ext>
            </p:extLst>
          </p:nvPr>
        </p:nvGraphicFramePr>
        <p:xfrm>
          <a:off x="483326" y="2975747"/>
          <a:ext cx="1729715" cy="17256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a:extLst>
              <a:ext uri="{FF2B5EF4-FFF2-40B4-BE49-F238E27FC236}">
                <a16:creationId xmlns:a16="http://schemas.microsoft.com/office/drawing/2014/main" id="{3167B594-C97E-DB41-9073-91780FE5BFA1}"/>
              </a:ext>
            </a:extLst>
          </p:cNvPr>
          <p:cNvGraphicFramePr/>
          <p:nvPr>
            <p:extLst>
              <p:ext uri="{D42A27DB-BD31-4B8C-83A1-F6EECF244321}">
                <p14:modId xmlns:p14="http://schemas.microsoft.com/office/powerpoint/2010/main" val="1265124654"/>
              </p:ext>
            </p:extLst>
          </p:nvPr>
        </p:nvGraphicFramePr>
        <p:xfrm>
          <a:off x="2619622" y="2975747"/>
          <a:ext cx="1729715" cy="1725638"/>
        </p:xfrm>
        <a:graphic>
          <a:graphicData uri="http://schemas.openxmlformats.org/drawingml/2006/chart">
            <c:chart xmlns:c="http://schemas.openxmlformats.org/drawingml/2006/chart" xmlns:r="http://schemas.openxmlformats.org/officeDocument/2006/relationships" r:id="rId5"/>
          </a:graphicData>
        </a:graphic>
      </p:graphicFrame>
      <p:sp>
        <p:nvSpPr>
          <p:cNvPr id="3" name="Content Placeholder 2">
            <a:extLst>
              <a:ext uri="{FF2B5EF4-FFF2-40B4-BE49-F238E27FC236}">
                <a16:creationId xmlns:a16="http://schemas.microsoft.com/office/drawing/2014/main" id="{BB26A29F-4D83-F74A-BDA6-E1326C4368C6}"/>
              </a:ext>
            </a:extLst>
          </p:cNvPr>
          <p:cNvSpPr>
            <a:spLocks noGrp="1"/>
          </p:cNvSpPr>
          <p:nvPr>
            <p:ph idx="1"/>
          </p:nvPr>
        </p:nvSpPr>
        <p:spPr>
          <a:xfrm>
            <a:off x="457200" y="1426783"/>
            <a:ext cx="4182009" cy="1479748"/>
          </a:xfrm>
        </p:spPr>
        <p:txBody>
          <a:bodyPr vert="horz" lIns="0" tIns="0" rIns="0" bIns="0" rtlCol="0" anchor="t">
            <a:noAutofit/>
          </a:bodyPr>
          <a:lstStyle/>
          <a:p>
            <a:pPr marL="0" indent="0">
              <a:buNone/>
            </a:pPr>
            <a:endParaRPr lang="en-US" sz="1400" dirty="0">
              <a:latin typeface="Arial"/>
              <a:cs typeface="Arial"/>
            </a:endParaRPr>
          </a:p>
          <a:p>
            <a:pPr marL="0" indent="0">
              <a:buNone/>
            </a:pPr>
            <a:r>
              <a:rPr lang="en-US" sz="1400" dirty="0">
                <a:latin typeface="Arial"/>
                <a:cs typeface="Arial"/>
              </a:rPr>
              <a:t>As hybrid and remote work continue to be the norm, despite the pandemic easing in many markets, Belgian employers report </a:t>
            </a:r>
            <a:r>
              <a:rPr lang="en-US" sz="1400" b="1" dirty="0">
                <a:latin typeface="Arial"/>
                <a:cs typeface="Arial"/>
              </a:rPr>
              <a:t>differing moods </a:t>
            </a:r>
            <a:r>
              <a:rPr lang="en-US" sz="1400" dirty="0">
                <a:latin typeface="Arial"/>
                <a:cs typeface="Arial"/>
              </a:rPr>
              <a:t>from their senior managers.</a:t>
            </a:r>
          </a:p>
          <a:p>
            <a:pPr marL="0" indent="0">
              <a:buNone/>
            </a:pPr>
            <a:endParaRPr lang="en-US" sz="1400" dirty="0">
              <a:latin typeface="Arial"/>
              <a:cs typeface="Arial"/>
            </a:endParaRPr>
          </a:p>
          <a:p>
            <a:pPr marL="0" indent="0">
              <a:buNone/>
            </a:pPr>
            <a:endParaRPr lang="en-US" sz="1400" dirty="0">
              <a:latin typeface="Arial"/>
              <a:cs typeface="Arial"/>
            </a:endParaRPr>
          </a:p>
          <a:p>
            <a:pPr marL="0" indent="0">
              <a:buNone/>
            </a:pPr>
            <a:r>
              <a:rPr lang="en-US" dirty="0">
                <a:latin typeface="Arial"/>
                <a:cs typeface="Arial"/>
              </a:rPr>
              <a:t>.</a:t>
            </a:r>
            <a:endParaRPr lang="en-US" dirty="0"/>
          </a:p>
        </p:txBody>
      </p:sp>
      <p:graphicFrame>
        <p:nvGraphicFramePr>
          <p:cNvPr id="4" name="Chart 3" descr="972ec6c1-37ce-4238-ad79-3d339be77de5 Q7 As remote working continues as a result of the COVID-19 pandemic; how would you describe the overall 'mood' felt by your mid to senior managers? ">
            <a:extLst>
              <a:ext uri="{FF2B5EF4-FFF2-40B4-BE49-F238E27FC236}">
                <a16:creationId xmlns:a16="http://schemas.microsoft.com/office/drawing/2014/main" id="{4A956583-796D-7E44-9A93-748ED1BB4665}"/>
              </a:ext>
            </a:extLst>
          </p:cNvPr>
          <p:cNvGraphicFramePr/>
          <p:nvPr>
            <p:custDataLst>
              <p:tags r:id="rId1"/>
            </p:custDataLst>
            <p:extLst>
              <p:ext uri="{D42A27DB-BD31-4B8C-83A1-F6EECF244321}">
                <p14:modId xmlns:p14="http://schemas.microsoft.com/office/powerpoint/2010/main" val="1775345757"/>
              </p:ext>
            </p:extLst>
          </p:nvPr>
        </p:nvGraphicFramePr>
        <p:xfrm>
          <a:off x="6142619" y="1120625"/>
          <a:ext cx="2644122" cy="3910162"/>
        </p:xfrm>
        <a:graphic>
          <a:graphicData uri="http://schemas.openxmlformats.org/drawingml/2006/chart">
            <c:chart xmlns:c="http://schemas.openxmlformats.org/drawingml/2006/chart" xmlns:r="http://schemas.openxmlformats.org/officeDocument/2006/relationships" r:id="rId6"/>
          </a:graphicData>
        </a:graphic>
      </p:graphicFrame>
      <p:cxnSp>
        <p:nvCxnSpPr>
          <p:cNvPr id="5" name="Straight Connector 4">
            <a:extLst>
              <a:ext uri="{FF2B5EF4-FFF2-40B4-BE49-F238E27FC236}">
                <a16:creationId xmlns:a16="http://schemas.microsoft.com/office/drawing/2014/main" id="{DE2E3B3A-2C47-E841-ACAE-021F7CCAA03D}"/>
              </a:ext>
            </a:extLst>
          </p:cNvPr>
          <p:cNvCxnSpPr>
            <a:cxnSpLocks/>
          </p:cNvCxnSpPr>
          <p:nvPr/>
        </p:nvCxnSpPr>
        <p:spPr>
          <a:xfrm>
            <a:off x="4938404" y="1434426"/>
            <a:ext cx="21381" cy="315748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1FDB834-E59B-1A43-AFD2-D6A795F24C23}"/>
              </a:ext>
            </a:extLst>
          </p:cNvPr>
          <p:cNvSpPr txBox="1"/>
          <p:nvPr/>
        </p:nvSpPr>
        <p:spPr>
          <a:xfrm>
            <a:off x="4938405" y="1434426"/>
            <a:ext cx="1136999" cy="138499"/>
          </a:xfrm>
          <a:prstGeom prst="rect">
            <a:avLst/>
          </a:prstGeom>
          <a:noFill/>
        </p:spPr>
        <p:txBody>
          <a:bodyPr wrap="square" lIns="0" tIns="0" rIns="0" bIns="0" rtlCol="0">
            <a:spAutoFit/>
          </a:bodyPr>
          <a:lstStyle/>
          <a:p>
            <a:pPr algn="r"/>
            <a:r>
              <a:rPr lang="en-US" sz="900" dirty="0">
                <a:solidFill>
                  <a:schemeClr val="accent4"/>
                </a:solidFill>
              </a:rPr>
              <a:t>Positive</a:t>
            </a:r>
          </a:p>
        </p:txBody>
      </p:sp>
      <p:sp>
        <p:nvSpPr>
          <p:cNvPr id="7" name="TextBox 6">
            <a:extLst>
              <a:ext uri="{FF2B5EF4-FFF2-40B4-BE49-F238E27FC236}">
                <a16:creationId xmlns:a16="http://schemas.microsoft.com/office/drawing/2014/main" id="{DFFEE43A-0464-7C49-BA59-08D8B376E50A}"/>
              </a:ext>
            </a:extLst>
          </p:cNvPr>
          <p:cNvSpPr txBox="1"/>
          <p:nvPr/>
        </p:nvSpPr>
        <p:spPr>
          <a:xfrm>
            <a:off x="4938405" y="1720464"/>
            <a:ext cx="1136999" cy="138499"/>
          </a:xfrm>
          <a:prstGeom prst="rect">
            <a:avLst/>
          </a:prstGeom>
          <a:noFill/>
        </p:spPr>
        <p:txBody>
          <a:bodyPr wrap="square" lIns="0" tIns="0" rIns="0" bIns="0" rtlCol="0">
            <a:spAutoFit/>
          </a:bodyPr>
          <a:lstStyle/>
          <a:p>
            <a:pPr algn="r"/>
            <a:r>
              <a:rPr lang="en-US" sz="900" dirty="0">
                <a:solidFill>
                  <a:schemeClr val="accent4"/>
                </a:solidFill>
              </a:rPr>
              <a:t>Stressed</a:t>
            </a:r>
          </a:p>
        </p:txBody>
      </p:sp>
      <p:sp>
        <p:nvSpPr>
          <p:cNvPr id="8" name="TextBox 7">
            <a:extLst>
              <a:ext uri="{FF2B5EF4-FFF2-40B4-BE49-F238E27FC236}">
                <a16:creationId xmlns:a16="http://schemas.microsoft.com/office/drawing/2014/main" id="{35FE9E49-EB5F-6944-926B-ABB9DB721C40}"/>
              </a:ext>
            </a:extLst>
          </p:cNvPr>
          <p:cNvSpPr txBox="1"/>
          <p:nvPr/>
        </p:nvSpPr>
        <p:spPr>
          <a:xfrm>
            <a:off x="4938405" y="2028158"/>
            <a:ext cx="1136999" cy="138499"/>
          </a:xfrm>
          <a:prstGeom prst="rect">
            <a:avLst/>
          </a:prstGeom>
          <a:noFill/>
        </p:spPr>
        <p:txBody>
          <a:bodyPr wrap="square" lIns="0" tIns="0" rIns="0" bIns="0" rtlCol="0">
            <a:spAutoFit/>
          </a:bodyPr>
          <a:lstStyle/>
          <a:p>
            <a:pPr algn="r"/>
            <a:r>
              <a:rPr lang="en-US" sz="900" dirty="0">
                <a:solidFill>
                  <a:schemeClr val="accent4"/>
                </a:solidFill>
              </a:rPr>
              <a:t>Resilient</a:t>
            </a:r>
          </a:p>
        </p:txBody>
      </p:sp>
      <p:sp>
        <p:nvSpPr>
          <p:cNvPr id="9" name="TextBox 8">
            <a:extLst>
              <a:ext uri="{FF2B5EF4-FFF2-40B4-BE49-F238E27FC236}">
                <a16:creationId xmlns:a16="http://schemas.microsoft.com/office/drawing/2014/main" id="{4C3E6A6F-43E3-D94B-9E20-8C2DA2494F1C}"/>
              </a:ext>
            </a:extLst>
          </p:cNvPr>
          <p:cNvSpPr txBox="1"/>
          <p:nvPr/>
        </p:nvSpPr>
        <p:spPr>
          <a:xfrm>
            <a:off x="4950675" y="2330698"/>
            <a:ext cx="1136999" cy="138499"/>
          </a:xfrm>
          <a:prstGeom prst="rect">
            <a:avLst/>
          </a:prstGeom>
          <a:noFill/>
        </p:spPr>
        <p:txBody>
          <a:bodyPr wrap="square" lIns="0" tIns="0" rIns="0" bIns="0" rtlCol="0">
            <a:spAutoFit/>
          </a:bodyPr>
          <a:lstStyle/>
          <a:p>
            <a:pPr algn="r"/>
            <a:r>
              <a:rPr lang="en-US" sz="900" dirty="0">
                <a:solidFill>
                  <a:schemeClr val="accent4"/>
                </a:solidFill>
              </a:rPr>
              <a:t>Isolated</a:t>
            </a:r>
          </a:p>
        </p:txBody>
      </p:sp>
      <p:sp>
        <p:nvSpPr>
          <p:cNvPr id="10" name="TextBox 9">
            <a:extLst>
              <a:ext uri="{FF2B5EF4-FFF2-40B4-BE49-F238E27FC236}">
                <a16:creationId xmlns:a16="http://schemas.microsoft.com/office/drawing/2014/main" id="{0D31BFFB-F8CA-474A-81F0-E93916F9C3AA}"/>
              </a:ext>
            </a:extLst>
          </p:cNvPr>
          <p:cNvSpPr txBox="1"/>
          <p:nvPr/>
        </p:nvSpPr>
        <p:spPr>
          <a:xfrm>
            <a:off x="4938405" y="2625777"/>
            <a:ext cx="1136999" cy="138499"/>
          </a:xfrm>
          <a:prstGeom prst="rect">
            <a:avLst/>
          </a:prstGeom>
          <a:noFill/>
        </p:spPr>
        <p:txBody>
          <a:bodyPr wrap="square" lIns="0" tIns="0" rIns="0" bIns="0" rtlCol="0">
            <a:spAutoFit/>
          </a:bodyPr>
          <a:lstStyle/>
          <a:p>
            <a:pPr algn="r"/>
            <a:r>
              <a:rPr lang="en-US" sz="900" dirty="0">
                <a:solidFill>
                  <a:schemeClr val="accent4"/>
                </a:solidFill>
              </a:rPr>
              <a:t>Burned Out</a:t>
            </a:r>
          </a:p>
        </p:txBody>
      </p:sp>
      <p:sp>
        <p:nvSpPr>
          <p:cNvPr id="11" name="TextBox 10">
            <a:extLst>
              <a:ext uri="{FF2B5EF4-FFF2-40B4-BE49-F238E27FC236}">
                <a16:creationId xmlns:a16="http://schemas.microsoft.com/office/drawing/2014/main" id="{32918F01-80DD-294D-8DC5-8CB76A77EE20}"/>
              </a:ext>
            </a:extLst>
          </p:cNvPr>
          <p:cNvSpPr txBox="1"/>
          <p:nvPr/>
        </p:nvSpPr>
        <p:spPr>
          <a:xfrm>
            <a:off x="4938405" y="2919002"/>
            <a:ext cx="1136999" cy="138499"/>
          </a:xfrm>
          <a:prstGeom prst="rect">
            <a:avLst/>
          </a:prstGeom>
          <a:noFill/>
        </p:spPr>
        <p:txBody>
          <a:bodyPr wrap="square" lIns="0" tIns="0" rIns="0" bIns="0" rtlCol="0">
            <a:spAutoFit/>
          </a:bodyPr>
          <a:lstStyle/>
          <a:p>
            <a:pPr algn="r"/>
            <a:r>
              <a:rPr lang="en-US" sz="900" dirty="0">
                <a:solidFill>
                  <a:schemeClr val="accent4"/>
                </a:solidFill>
              </a:rPr>
              <a:t>Anxious</a:t>
            </a:r>
          </a:p>
        </p:txBody>
      </p:sp>
      <p:sp>
        <p:nvSpPr>
          <p:cNvPr id="12" name="TextBox 11">
            <a:extLst>
              <a:ext uri="{FF2B5EF4-FFF2-40B4-BE49-F238E27FC236}">
                <a16:creationId xmlns:a16="http://schemas.microsoft.com/office/drawing/2014/main" id="{1A154EA5-9F5F-FD4B-BFC3-7A034CFBC589}"/>
              </a:ext>
            </a:extLst>
          </p:cNvPr>
          <p:cNvSpPr txBox="1"/>
          <p:nvPr/>
        </p:nvSpPr>
        <p:spPr>
          <a:xfrm>
            <a:off x="4938405" y="3236948"/>
            <a:ext cx="1136999" cy="138499"/>
          </a:xfrm>
          <a:prstGeom prst="rect">
            <a:avLst/>
          </a:prstGeom>
          <a:noFill/>
        </p:spPr>
        <p:txBody>
          <a:bodyPr wrap="square" lIns="0" tIns="0" rIns="0" bIns="0" rtlCol="0">
            <a:spAutoFit/>
          </a:bodyPr>
          <a:lstStyle/>
          <a:p>
            <a:pPr algn="r"/>
            <a:r>
              <a:rPr lang="en-US" sz="900" dirty="0">
                <a:solidFill>
                  <a:schemeClr val="accent4"/>
                </a:solidFill>
              </a:rPr>
              <a:t>Energized</a:t>
            </a:r>
          </a:p>
        </p:txBody>
      </p:sp>
      <p:sp>
        <p:nvSpPr>
          <p:cNvPr id="13" name="TextBox 12">
            <a:extLst>
              <a:ext uri="{FF2B5EF4-FFF2-40B4-BE49-F238E27FC236}">
                <a16:creationId xmlns:a16="http://schemas.microsoft.com/office/drawing/2014/main" id="{7939638B-D6F3-D94F-A4FA-CA2023B54664}"/>
              </a:ext>
            </a:extLst>
          </p:cNvPr>
          <p:cNvSpPr txBox="1"/>
          <p:nvPr/>
        </p:nvSpPr>
        <p:spPr>
          <a:xfrm>
            <a:off x="4938405" y="3537887"/>
            <a:ext cx="1136999" cy="138499"/>
          </a:xfrm>
          <a:prstGeom prst="rect">
            <a:avLst/>
          </a:prstGeom>
          <a:noFill/>
        </p:spPr>
        <p:txBody>
          <a:bodyPr wrap="square" lIns="0" tIns="0" rIns="0" bIns="0" rtlCol="0">
            <a:spAutoFit/>
          </a:bodyPr>
          <a:lstStyle/>
          <a:p>
            <a:pPr algn="r"/>
            <a:r>
              <a:rPr lang="en-US" sz="900" dirty="0">
                <a:solidFill>
                  <a:schemeClr val="accent4"/>
                </a:solidFill>
              </a:rPr>
              <a:t>Unconcerned</a:t>
            </a:r>
          </a:p>
        </p:txBody>
      </p:sp>
      <p:sp>
        <p:nvSpPr>
          <p:cNvPr id="14" name="TextBox 13">
            <a:extLst>
              <a:ext uri="{FF2B5EF4-FFF2-40B4-BE49-F238E27FC236}">
                <a16:creationId xmlns:a16="http://schemas.microsoft.com/office/drawing/2014/main" id="{2F26B453-1CAB-3748-B878-64F3109B6848}"/>
              </a:ext>
            </a:extLst>
          </p:cNvPr>
          <p:cNvSpPr txBox="1"/>
          <p:nvPr/>
        </p:nvSpPr>
        <p:spPr>
          <a:xfrm>
            <a:off x="4938405" y="3838566"/>
            <a:ext cx="1136999" cy="138499"/>
          </a:xfrm>
          <a:prstGeom prst="rect">
            <a:avLst/>
          </a:prstGeom>
          <a:noFill/>
        </p:spPr>
        <p:txBody>
          <a:bodyPr wrap="square" lIns="0" tIns="0" rIns="0" bIns="0" rtlCol="0">
            <a:spAutoFit/>
          </a:bodyPr>
          <a:lstStyle/>
          <a:p>
            <a:pPr algn="r"/>
            <a:r>
              <a:rPr lang="en-US" sz="900" dirty="0">
                <a:solidFill>
                  <a:schemeClr val="accent4"/>
                </a:solidFill>
              </a:rPr>
              <a:t>Depressed</a:t>
            </a:r>
          </a:p>
        </p:txBody>
      </p:sp>
      <p:sp>
        <p:nvSpPr>
          <p:cNvPr id="15" name="TextBox 14">
            <a:extLst>
              <a:ext uri="{FF2B5EF4-FFF2-40B4-BE49-F238E27FC236}">
                <a16:creationId xmlns:a16="http://schemas.microsoft.com/office/drawing/2014/main" id="{DF8F3A4F-47EC-5B4E-8132-3B6DFC80ADDE}"/>
              </a:ext>
            </a:extLst>
          </p:cNvPr>
          <p:cNvSpPr txBox="1"/>
          <p:nvPr/>
        </p:nvSpPr>
        <p:spPr>
          <a:xfrm>
            <a:off x="4938405" y="4141083"/>
            <a:ext cx="1136999" cy="138499"/>
          </a:xfrm>
          <a:prstGeom prst="rect">
            <a:avLst/>
          </a:prstGeom>
          <a:noFill/>
        </p:spPr>
        <p:txBody>
          <a:bodyPr wrap="square" lIns="0" tIns="0" rIns="0" bIns="0" rtlCol="0">
            <a:spAutoFit/>
          </a:bodyPr>
          <a:lstStyle/>
          <a:p>
            <a:pPr algn="r"/>
            <a:r>
              <a:rPr lang="en-US" sz="900" dirty="0">
                <a:solidFill>
                  <a:schemeClr val="accent4"/>
                </a:solidFill>
              </a:rPr>
              <a:t>Fearful</a:t>
            </a:r>
          </a:p>
        </p:txBody>
      </p:sp>
      <p:sp>
        <p:nvSpPr>
          <p:cNvPr id="16" name="TextBox 15">
            <a:extLst>
              <a:ext uri="{FF2B5EF4-FFF2-40B4-BE49-F238E27FC236}">
                <a16:creationId xmlns:a16="http://schemas.microsoft.com/office/drawing/2014/main" id="{6DA00A1F-780A-3A43-BDD0-6DFAC91ED239}"/>
              </a:ext>
            </a:extLst>
          </p:cNvPr>
          <p:cNvSpPr txBox="1"/>
          <p:nvPr/>
        </p:nvSpPr>
        <p:spPr>
          <a:xfrm>
            <a:off x="4938404" y="4381833"/>
            <a:ext cx="1137000" cy="276999"/>
          </a:xfrm>
          <a:prstGeom prst="rect">
            <a:avLst/>
          </a:prstGeom>
          <a:noFill/>
        </p:spPr>
        <p:txBody>
          <a:bodyPr wrap="square" lIns="0" tIns="0" rIns="0" bIns="0" rtlCol="0">
            <a:spAutoFit/>
          </a:bodyPr>
          <a:lstStyle/>
          <a:p>
            <a:pPr algn="r"/>
            <a:r>
              <a:rPr lang="en-US" sz="900">
                <a:solidFill>
                  <a:schemeClr val="accent4"/>
                </a:solidFill>
              </a:rPr>
              <a:t>Something Else/</a:t>
            </a:r>
          </a:p>
          <a:p>
            <a:pPr algn="r"/>
            <a:r>
              <a:rPr lang="en-US" sz="900">
                <a:solidFill>
                  <a:schemeClr val="accent4"/>
                </a:solidFill>
              </a:rPr>
              <a:t>Don’t Know</a:t>
            </a:r>
          </a:p>
        </p:txBody>
      </p:sp>
      <p:sp>
        <p:nvSpPr>
          <p:cNvPr id="18" name="Oval 17">
            <a:extLst>
              <a:ext uri="{FF2B5EF4-FFF2-40B4-BE49-F238E27FC236}">
                <a16:creationId xmlns:a16="http://schemas.microsoft.com/office/drawing/2014/main" id="{5C5F3B04-4282-1F4B-8B95-09EC230B637C}"/>
              </a:ext>
            </a:extLst>
          </p:cNvPr>
          <p:cNvSpPr/>
          <p:nvPr/>
        </p:nvSpPr>
        <p:spPr>
          <a:xfrm>
            <a:off x="798542" y="3285878"/>
            <a:ext cx="1095955" cy="1095955"/>
          </a:xfrm>
          <a:prstGeom prst="ellipse">
            <a:avLst/>
          </a:prstGeom>
          <a:solidFill>
            <a:schemeClr val="bg1"/>
          </a:solidFill>
          <a:ln>
            <a:noFill/>
          </a:ln>
          <a:effectLst>
            <a:outerShdw blurRad="50800" dist="38100" dir="2700000" algn="tl" rotWithShape="0">
              <a:prstClr val="black">
                <a:alpha val="15477"/>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a:solidFill>
                <a:schemeClr val="accent4"/>
              </a:solidFill>
            </a:endParaRPr>
          </a:p>
        </p:txBody>
      </p:sp>
      <p:sp>
        <p:nvSpPr>
          <p:cNvPr id="20" name="TextBox 19">
            <a:extLst>
              <a:ext uri="{FF2B5EF4-FFF2-40B4-BE49-F238E27FC236}">
                <a16:creationId xmlns:a16="http://schemas.microsoft.com/office/drawing/2014/main" id="{463B4316-7F81-9A40-9E29-6B80B04ED872}"/>
              </a:ext>
            </a:extLst>
          </p:cNvPr>
          <p:cNvSpPr txBox="1"/>
          <p:nvPr/>
        </p:nvSpPr>
        <p:spPr>
          <a:xfrm>
            <a:off x="898483" y="3315224"/>
            <a:ext cx="907977" cy="1046440"/>
          </a:xfrm>
          <a:prstGeom prst="rect">
            <a:avLst/>
          </a:prstGeom>
          <a:noFill/>
        </p:spPr>
        <p:txBody>
          <a:bodyPr wrap="square" rtlCol="0">
            <a:spAutoFit/>
          </a:bodyPr>
          <a:lstStyle/>
          <a:p>
            <a:pPr algn="ctr"/>
            <a:r>
              <a:rPr lang="en-US" sz="2500" b="1" dirty="0">
                <a:solidFill>
                  <a:schemeClr val="tx2"/>
                </a:solidFill>
              </a:rPr>
              <a:t>50% </a:t>
            </a:r>
          </a:p>
          <a:p>
            <a:pPr algn="ctr"/>
            <a:r>
              <a:rPr lang="en-US" sz="700" dirty="0">
                <a:solidFill>
                  <a:schemeClr val="tx2"/>
                </a:solidFill>
              </a:rPr>
              <a:t>are feeling </a:t>
            </a:r>
            <a:br>
              <a:rPr lang="en-US" sz="700" dirty="0">
                <a:solidFill>
                  <a:schemeClr val="tx2"/>
                </a:solidFill>
              </a:rPr>
            </a:br>
            <a:r>
              <a:rPr lang="en-US" sz="700" dirty="0">
                <a:solidFill>
                  <a:schemeClr val="tx2"/>
                </a:solidFill>
              </a:rPr>
              <a:t>positive, resilient, energized or unconcerned</a:t>
            </a:r>
            <a:br>
              <a:rPr lang="en-US" sz="700" dirty="0">
                <a:solidFill>
                  <a:schemeClr val="tx2"/>
                </a:solidFill>
              </a:rPr>
            </a:br>
            <a:r>
              <a:rPr lang="en-US" sz="700" dirty="0">
                <a:solidFill>
                  <a:schemeClr val="tx2"/>
                </a:solidFill>
              </a:rPr>
              <a:t>(NET</a:t>
            </a:r>
            <a:r>
              <a:rPr lang="en-US" sz="900" dirty="0">
                <a:solidFill>
                  <a:schemeClr val="tx2"/>
                </a:solidFill>
              </a:rPr>
              <a:t>)</a:t>
            </a:r>
            <a:endParaRPr lang="en-US" sz="700" dirty="0">
              <a:solidFill>
                <a:schemeClr val="tx2"/>
              </a:solidFill>
              <a:latin typeface="Source Sans Pro" panose="020B0503030403020204" pitchFamily="34" charset="0"/>
              <a:ea typeface="Source Sans Pro" panose="020B0503030403020204" pitchFamily="34" charset="0"/>
            </a:endParaRPr>
          </a:p>
        </p:txBody>
      </p:sp>
      <p:sp>
        <p:nvSpPr>
          <p:cNvPr id="27" name="Oval 26">
            <a:extLst>
              <a:ext uri="{FF2B5EF4-FFF2-40B4-BE49-F238E27FC236}">
                <a16:creationId xmlns:a16="http://schemas.microsoft.com/office/drawing/2014/main" id="{90CE768F-042C-BC41-9D53-471370C707DD}"/>
              </a:ext>
            </a:extLst>
          </p:cNvPr>
          <p:cNvSpPr/>
          <p:nvPr/>
        </p:nvSpPr>
        <p:spPr>
          <a:xfrm>
            <a:off x="2940510" y="3285878"/>
            <a:ext cx="1095955" cy="1095955"/>
          </a:xfrm>
          <a:prstGeom prst="ellipse">
            <a:avLst/>
          </a:prstGeom>
          <a:solidFill>
            <a:schemeClr val="bg1"/>
          </a:solidFill>
          <a:ln>
            <a:noFill/>
          </a:ln>
          <a:effectLst>
            <a:outerShdw blurRad="50800" dist="38100" dir="2700000" algn="tl" rotWithShape="0">
              <a:prstClr val="black">
                <a:alpha val="15477"/>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a:solidFill>
                <a:schemeClr val="accent4"/>
              </a:solidFill>
            </a:endParaRPr>
          </a:p>
        </p:txBody>
      </p:sp>
      <p:pic>
        <p:nvPicPr>
          <p:cNvPr id="28" name="Picture 27">
            <a:extLst>
              <a:ext uri="{FF2B5EF4-FFF2-40B4-BE49-F238E27FC236}">
                <a16:creationId xmlns:a16="http://schemas.microsoft.com/office/drawing/2014/main" id="{6C3C65A4-AE33-2B4C-80A7-D0B435DD971E}"/>
              </a:ext>
            </a:extLst>
          </p:cNvPr>
          <p:cNvPicPr>
            <a:picLocks noChangeAspect="1"/>
          </p:cNvPicPr>
          <p:nvPr/>
        </p:nvPicPr>
        <p:blipFill>
          <a:blip r:embed="rId7"/>
          <a:stretch>
            <a:fillRect/>
          </a:stretch>
        </p:blipFill>
        <p:spPr>
          <a:xfrm>
            <a:off x="2017748" y="3411019"/>
            <a:ext cx="928244" cy="1151311"/>
          </a:xfrm>
          <a:prstGeom prst="rect">
            <a:avLst/>
          </a:prstGeom>
        </p:spPr>
      </p:pic>
      <p:sp>
        <p:nvSpPr>
          <p:cNvPr id="23" name="TextBox 22">
            <a:extLst>
              <a:ext uri="{FF2B5EF4-FFF2-40B4-BE49-F238E27FC236}">
                <a16:creationId xmlns:a16="http://schemas.microsoft.com/office/drawing/2014/main" id="{68DEC60E-EE19-5642-A259-AB0E04AECAB3}"/>
              </a:ext>
            </a:extLst>
          </p:cNvPr>
          <p:cNvSpPr txBox="1"/>
          <p:nvPr/>
        </p:nvSpPr>
        <p:spPr>
          <a:xfrm>
            <a:off x="2980126" y="3306197"/>
            <a:ext cx="1025939" cy="1015663"/>
          </a:xfrm>
          <a:prstGeom prst="rect">
            <a:avLst/>
          </a:prstGeom>
          <a:noFill/>
        </p:spPr>
        <p:txBody>
          <a:bodyPr wrap="square" rtlCol="0">
            <a:spAutoFit/>
          </a:bodyPr>
          <a:lstStyle/>
          <a:p>
            <a:pPr algn="ctr"/>
            <a:r>
              <a:rPr lang="en-US" sz="2500" b="1" dirty="0">
                <a:solidFill>
                  <a:schemeClr val="accent3"/>
                </a:solidFill>
              </a:rPr>
              <a:t>48% </a:t>
            </a:r>
          </a:p>
          <a:p>
            <a:pPr algn="ctr"/>
            <a:r>
              <a:rPr lang="en-US" sz="700" dirty="0">
                <a:solidFill>
                  <a:schemeClr val="accent3"/>
                </a:solidFill>
              </a:rPr>
              <a:t>are feeling stressed, isolated, burned out, anxious, depressed or fearful</a:t>
            </a:r>
            <a:br>
              <a:rPr lang="en-US" sz="700" dirty="0">
                <a:solidFill>
                  <a:schemeClr val="accent3"/>
                </a:solidFill>
              </a:rPr>
            </a:br>
            <a:r>
              <a:rPr lang="en-US" sz="700" dirty="0">
                <a:solidFill>
                  <a:schemeClr val="accent3"/>
                </a:solidFill>
              </a:rPr>
              <a:t>(NET)</a:t>
            </a:r>
            <a:endParaRPr lang="en-US" sz="700" dirty="0">
              <a:solidFill>
                <a:schemeClr val="accent3"/>
              </a:solidFill>
              <a:latin typeface="Source Sans Pro" panose="020B0503030403020204" pitchFamily="34" charset="0"/>
              <a:ea typeface="Source Sans Pro" panose="020B0503030403020204" pitchFamily="34" charset="0"/>
            </a:endParaRPr>
          </a:p>
        </p:txBody>
      </p:sp>
      <p:sp>
        <p:nvSpPr>
          <p:cNvPr id="19" name="TextBox 18">
            <a:extLst>
              <a:ext uri="{FF2B5EF4-FFF2-40B4-BE49-F238E27FC236}">
                <a16:creationId xmlns:a16="http://schemas.microsoft.com/office/drawing/2014/main" id="{79E85FBB-75E2-CF4C-B34C-ECFF92DB9616}"/>
              </a:ext>
            </a:extLst>
          </p:cNvPr>
          <p:cNvSpPr txBox="1"/>
          <p:nvPr/>
        </p:nvSpPr>
        <p:spPr>
          <a:xfrm>
            <a:off x="-273831" y="391187"/>
            <a:ext cx="184731" cy="369332"/>
          </a:xfrm>
          <a:prstGeom prst="rect">
            <a:avLst/>
          </a:prstGeom>
          <a:noFill/>
        </p:spPr>
        <p:txBody>
          <a:bodyPr wrap="none" rtlCol="0">
            <a:spAutoFit/>
          </a:bodyPr>
          <a:lstStyle/>
          <a:p>
            <a:endParaRPr lang="en-BE" dirty="0"/>
          </a:p>
        </p:txBody>
      </p:sp>
    </p:spTree>
    <p:extLst>
      <p:ext uri="{BB962C8B-B14F-4D97-AF65-F5344CB8AC3E}">
        <p14:creationId xmlns:p14="http://schemas.microsoft.com/office/powerpoint/2010/main" val="1442315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9656A9-B7E5-4307-BE6D-494479E58806}"/>
              </a:ext>
            </a:extLst>
          </p:cNvPr>
          <p:cNvPicPr>
            <a:picLocks noChangeAspect="1"/>
          </p:cNvPicPr>
          <p:nvPr/>
        </p:nvPicPr>
        <p:blipFill>
          <a:blip r:embed="rId3"/>
          <a:srcRect/>
          <a:stretch/>
        </p:blipFill>
        <p:spPr>
          <a:xfrm>
            <a:off x="1181" y="8019"/>
            <a:ext cx="9141472" cy="4723093"/>
          </a:xfrm>
          <a:prstGeom prst="rect">
            <a:avLst/>
          </a:prstGeom>
        </p:spPr>
      </p:pic>
      <p:sp>
        <p:nvSpPr>
          <p:cNvPr id="7" name="Round Same Side Corner Rectangle 6">
            <a:extLst>
              <a:ext uri="{FF2B5EF4-FFF2-40B4-BE49-F238E27FC236}">
                <a16:creationId xmlns:a16="http://schemas.microsoft.com/office/drawing/2014/main" id="{32BD0A69-07B2-49EB-9F1A-852BF6364C9C}"/>
              </a:ext>
            </a:extLst>
          </p:cNvPr>
          <p:cNvSpPr/>
          <p:nvPr/>
        </p:nvSpPr>
        <p:spPr>
          <a:xfrm rot="16200000">
            <a:off x="6301827" y="-907529"/>
            <a:ext cx="1520914" cy="4160749"/>
          </a:xfrm>
          <a:prstGeom prst="round2SameRect">
            <a:avLst>
              <a:gd name="adj1" fmla="val 3335"/>
              <a:gd name="adj2" fmla="val 0"/>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ingle Corner Rectangle 12">
            <a:extLst>
              <a:ext uri="{FF2B5EF4-FFF2-40B4-BE49-F238E27FC236}">
                <a16:creationId xmlns:a16="http://schemas.microsoft.com/office/drawing/2014/main" id="{E7BD205E-FF24-4840-A09E-0C38FDDFED7A}"/>
              </a:ext>
            </a:extLst>
          </p:cNvPr>
          <p:cNvSpPr/>
          <p:nvPr/>
        </p:nvSpPr>
        <p:spPr>
          <a:xfrm rot="10800000">
            <a:off x="8661315" y="417326"/>
            <a:ext cx="504809" cy="504809"/>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CA27996A-0538-4EB0-9C96-07CA328387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53274" y="509285"/>
            <a:ext cx="320889" cy="320889"/>
          </a:xfrm>
          <a:prstGeom prst="rect">
            <a:avLst/>
          </a:prstGeom>
        </p:spPr>
      </p:pic>
      <p:pic>
        <p:nvPicPr>
          <p:cNvPr id="6" name="Picture 5">
            <a:extLst>
              <a:ext uri="{FF2B5EF4-FFF2-40B4-BE49-F238E27FC236}">
                <a16:creationId xmlns:a16="http://schemas.microsoft.com/office/drawing/2014/main" id="{624E1E83-A23E-3A4E-A97F-AFEC0D1EAE6A}"/>
              </a:ext>
            </a:extLst>
          </p:cNvPr>
          <p:cNvPicPr>
            <a:picLocks noChangeAspect="1"/>
          </p:cNvPicPr>
          <p:nvPr/>
        </p:nvPicPr>
        <p:blipFill>
          <a:blip r:embed="rId6">
            <a:alphaModFix amt="50000"/>
          </a:blip>
          <a:stretch>
            <a:fillRect/>
          </a:stretch>
        </p:blipFill>
        <p:spPr>
          <a:xfrm rot="10800000">
            <a:off x="4885798" y="412387"/>
            <a:ext cx="1377112" cy="1520916"/>
          </a:xfrm>
          <a:prstGeom prst="rect">
            <a:avLst/>
          </a:prstGeom>
        </p:spPr>
      </p:pic>
      <p:sp>
        <p:nvSpPr>
          <p:cNvPr id="3" name="Content Placeholder 2">
            <a:extLst>
              <a:ext uri="{FF2B5EF4-FFF2-40B4-BE49-F238E27FC236}">
                <a16:creationId xmlns:a16="http://schemas.microsoft.com/office/drawing/2014/main" id="{B05AE200-9429-496C-A2DF-357A34378757}"/>
              </a:ext>
            </a:extLst>
          </p:cNvPr>
          <p:cNvSpPr>
            <a:spLocks noGrp="1"/>
          </p:cNvSpPr>
          <p:nvPr>
            <p:ph idx="1"/>
          </p:nvPr>
        </p:nvSpPr>
        <p:spPr>
          <a:xfrm>
            <a:off x="5436688" y="760395"/>
            <a:ext cx="3054846" cy="902375"/>
          </a:xfrm>
        </p:spPr>
        <p:txBody>
          <a:bodyPr vert="horz" lIns="0" tIns="0" rIns="0" bIns="0" rtlCol="0" anchor="t">
            <a:noAutofit/>
          </a:bodyPr>
          <a:lstStyle/>
          <a:p>
            <a:pPr>
              <a:spcBef>
                <a:spcPts val="0"/>
              </a:spcBef>
            </a:pPr>
            <a:r>
              <a:rPr lang="en-US" sz="2000" b="1">
                <a:solidFill>
                  <a:schemeClr val="tx1"/>
                </a:solidFill>
                <a:latin typeface="+mn-lt"/>
                <a:cs typeface="Arial"/>
              </a:rPr>
              <a:t>THE MANPOWERGROUP EMPLOYMENT OUTLOOK SURVEY</a:t>
            </a:r>
            <a:endParaRPr lang="en-US" sz="900">
              <a:solidFill>
                <a:schemeClr val="tx1"/>
              </a:solidFill>
              <a:latin typeface="+mn-lt"/>
              <a:cs typeface="Arial"/>
            </a:endParaRPr>
          </a:p>
          <a:p>
            <a:pPr>
              <a:lnSpc>
                <a:spcPct val="120000"/>
              </a:lnSpc>
            </a:pPr>
            <a:endParaRPr lang="en-US" sz="1200"/>
          </a:p>
        </p:txBody>
      </p:sp>
    </p:spTree>
    <p:extLst>
      <p:ext uri="{BB962C8B-B14F-4D97-AF65-F5344CB8AC3E}">
        <p14:creationId xmlns:p14="http://schemas.microsoft.com/office/powerpoint/2010/main" val="2722045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A08E7C-B89A-4816-A13F-4CDD0DE6FA03}"/>
              </a:ext>
            </a:extLst>
          </p:cNvPr>
          <p:cNvPicPr>
            <a:picLocks noChangeAspect="1"/>
          </p:cNvPicPr>
          <p:nvPr/>
        </p:nvPicPr>
        <p:blipFill>
          <a:blip r:embed="rId3"/>
          <a:srcRect/>
          <a:stretch/>
        </p:blipFill>
        <p:spPr>
          <a:xfrm>
            <a:off x="-697" y="7408"/>
            <a:ext cx="9143833" cy="4724313"/>
          </a:xfrm>
          <a:prstGeom prst="rect">
            <a:avLst/>
          </a:prstGeom>
        </p:spPr>
      </p:pic>
      <p:sp>
        <p:nvSpPr>
          <p:cNvPr id="6" name="Round Same Side Corner Rectangle 10">
            <a:extLst>
              <a:ext uri="{FF2B5EF4-FFF2-40B4-BE49-F238E27FC236}">
                <a16:creationId xmlns:a16="http://schemas.microsoft.com/office/drawing/2014/main" id="{E87D4E33-3EFC-4A42-A995-1E86DFF45B3B}"/>
              </a:ext>
            </a:extLst>
          </p:cNvPr>
          <p:cNvSpPr/>
          <p:nvPr/>
        </p:nvSpPr>
        <p:spPr>
          <a:xfrm rot="16200000">
            <a:off x="6531764" y="-363025"/>
            <a:ext cx="1103435" cy="4119320"/>
          </a:xfrm>
          <a:prstGeom prst="round2SameRect">
            <a:avLst>
              <a:gd name="adj1" fmla="val 3335"/>
              <a:gd name="adj2" fmla="val 0"/>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Single Corner Rectangle 11">
            <a:extLst>
              <a:ext uri="{FF2B5EF4-FFF2-40B4-BE49-F238E27FC236}">
                <a16:creationId xmlns:a16="http://schemas.microsoft.com/office/drawing/2014/main" id="{B80A8DFA-DDB2-4AFB-ABF6-FACAD825791C}"/>
              </a:ext>
            </a:extLst>
          </p:cNvPr>
          <p:cNvSpPr/>
          <p:nvPr/>
        </p:nvSpPr>
        <p:spPr>
          <a:xfrm rot="10800000">
            <a:off x="8639195" y="1144921"/>
            <a:ext cx="504809" cy="504809"/>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FC40682B-6B83-460C-AFA3-191B403CEE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31154" y="1236880"/>
            <a:ext cx="320889" cy="320889"/>
          </a:xfrm>
          <a:prstGeom prst="rect">
            <a:avLst/>
          </a:prstGeom>
        </p:spPr>
      </p:pic>
      <p:sp>
        <p:nvSpPr>
          <p:cNvPr id="12" name="Title 1">
            <a:extLst>
              <a:ext uri="{FF2B5EF4-FFF2-40B4-BE49-F238E27FC236}">
                <a16:creationId xmlns:a16="http://schemas.microsoft.com/office/drawing/2014/main" id="{DAEA4E6A-9F87-422B-A77D-1D60CF44DBD1}"/>
              </a:ext>
            </a:extLst>
          </p:cNvPr>
          <p:cNvSpPr txBox="1">
            <a:spLocks/>
          </p:cNvSpPr>
          <p:nvPr/>
        </p:nvSpPr>
        <p:spPr>
          <a:xfrm>
            <a:off x="5246088" y="1512300"/>
            <a:ext cx="3170841" cy="368669"/>
          </a:xfrm>
          <a:prstGeom prst="rect">
            <a:avLst/>
          </a:prstGeom>
        </p:spPr>
        <p:txBody>
          <a:bodyPr vert="horz" lIns="0" tIns="0" rIns="0" bIns="0" rtlCol="0" anchor="ctr" anchorCtr="0">
            <a:noAutofit/>
          </a:bodyPr>
          <a:lstStyle>
            <a:lvl1pPr algn="l" defTabSz="914400" rtl="0" eaLnBrk="1" latinLnBrk="0" hangingPunct="1">
              <a:spcBef>
                <a:spcPct val="0"/>
              </a:spcBef>
              <a:buNone/>
              <a:defRPr sz="2400" b="1" kern="1200">
                <a:solidFill>
                  <a:schemeClr val="tx1"/>
                </a:solidFill>
                <a:latin typeface="Arial" pitchFamily="34" charset="0"/>
                <a:ea typeface="+mj-ea"/>
                <a:cs typeface="Arial" pitchFamily="34" charset="0"/>
              </a:defRPr>
            </a:lvl1pPr>
          </a:lstStyle>
          <a:p>
            <a:r>
              <a:rPr lang="en-US" sz="3000" dirty="0">
                <a:latin typeface="Arial"/>
                <a:cs typeface="Arial"/>
              </a:rPr>
              <a:t>LABOR MARKET TRENDS</a:t>
            </a:r>
            <a:endParaRPr lang="en-US" sz="3000" dirty="0"/>
          </a:p>
        </p:txBody>
      </p:sp>
    </p:spTree>
    <p:extLst>
      <p:ext uri="{BB962C8B-B14F-4D97-AF65-F5344CB8AC3E}">
        <p14:creationId xmlns:p14="http://schemas.microsoft.com/office/powerpoint/2010/main" val="1729572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A7E6201-B8A7-854F-B7D0-5E2B00279A1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8758" t="5508" r="-11863" b="-18220"/>
          <a:stretch/>
        </p:blipFill>
        <p:spPr>
          <a:xfrm>
            <a:off x="0" y="0"/>
            <a:ext cx="1310869" cy="1245326"/>
          </a:xfrm>
          <a:prstGeom prst="rect">
            <a:avLst/>
          </a:prstGeom>
        </p:spPr>
      </p:pic>
      <p:sp>
        <p:nvSpPr>
          <p:cNvPr id="18" name="Rounded Rectangle 17">
            <a:extLst>
              <a:ext uri="{FF2B5EF4-FFF2-40B4-BE49-F238E27FC236}">
                <a16:creationId xmlns:a16="http://schemas.microsoft.com/office/drawing/2014/main" id="{9EAB70F8-2B0B-2D40-BE96-8E66A0256AB3}"/>
              </a:ext>
            </a:extLst>
          </p:cNvPr>
          <p:cNvSpPr/>
          <p:nvPr/>
        </p:nvSpPr>
        <p:spPr>
          <a:xfrm>
            <a:off x="453009" y="1329267"/>
            <a:ext cx="5898893" cy="2805648"/>
          </a:xfrm>
          <a:prstGeom prst="roundRect">
            <a:avLst>
              <a:gd name="adj" fmla="val 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b="1" dirty="0">
                <a:solidFill>
                  <a:schemeClr val="tx1"/>
                </a:solidFill>
              </a:rPr>
              <a:t>Change in the Survey Methodology in Q4 2021</a:t>
            </a:r>
          </a:p>
          <a:p>
            <a:pPr lvl="0">
              <a:defRPr/>
            </a:pPr>
            <a:endParaRPr lang="en-US" sz="1600" dirty="0">
              <a:solidFill>
                <a:schemeClr val="accent4"/>
              </a:solidFill>
            </a:endParaRPr>
          </a:p>
          <a:p>
            <a:pPr lvl="0">
              <a:defRPr/>
            </a:pPr>
            <a:r>
              <a:rPr lang="en-US" sz="1500" dirty="0">
                <a:solidFill>
                  <a:schemeClr val="accent4"/>
                </a:solidFill>
              </a:rPr>
              <a:t>The </a:t>
            </a:r>
            <a:r>
              <a:rPr lang="en-US" sz="1500" b="1" dirty="0">
                <a:solidFill>
                  <a:schemeClr val="accent4"/>
                </a:solidFill>
              </a:rPr>
              <a:t>methodology</a:t>
            </a:r>
            <a:r>
              <a:rPr lang="en-US" sz="1500" dirty="0">
                <a:solidFill>
                  <a:schemeClr val="accent4"/>
                </a:solidFill>
              </a:rPr>
              <a:t> used to collect the data for the Employment Outlook changed for [Q4 2021 / Q1 2022]. Respondents in prior quarters were contacted via telephone. </a:t>
            </a:r>
          </a:p>
          <a:p>
            <a:pPr lvl="0">
              <a:defRPr/>
            </a:pPr>
            <a:endParaRPr lang="en-US" dirty="0">
              <a:solidFill>
                <a:schemeClr val="accent4"/>
              </a:solidFill>
            </a:endParaRPr>
          </a:p>
          <a:p>
            <a:pPr lvl="0">
              <a:defRPr/>
            </a:pPr>
            <a:r>
              <a:rPr lang="en-US" sz="1500" b="1" dirty="0">
                <a:solidFill>
                  <a:schemeClr val="accent4"/>
                </a:solidFill>
              </a:rPr>
              <a:t>With the shift to remote working and much higher reliance on the internet, survey responses are now being collected online. </a:t>
            </a:r>
          </a:p>
          <a:p>
            <a:pPr lvl="0">
              <a:defRPr/>
            </a:pPr>
            <a:r>
              <a:rPr lang="en-US" sz="1500" dirty="0">
                <a:solidFill>
                  <a:schemeClr val="accent4"/>
                </a:solidFill>
              </a:rPr>
              <a:t>Respondents are members of double opt-in online panels and are incentivized to complete the survey. </a:t>
            </a:r>
          </a:p>
          <a:p>
            <a:pPr lvl="0">
              <a:defRPr/>
            </a:pPr>
            <a:endParaRPr lang="en-US" dirty="0">
              <a:solidFill>
                <a:schemeClr val="accent4"/>
              </a:solidFill>
            </a:endParaRPr>
          </a:p>
          <a:p>
            <a:pPr lvl="0">
              <a:defRPr/>
            </a:pPr>
            <a:r>
              <a:rPr lang="en-US" sz="1500" dirty="0">
                <a:solidFill>
                  <a:schemeClr val="accent4"/>
                </a:solidFill>
              </a:rPr>
              <a:t>The </a:t>
            </a:r>
            <a:r>
              <a:rPr lang="en-US" sz="1500" b="1" dirty="0">
                <a:solidFill>
                  <a:schemeClr val="accent4"/>
                </a:solidFill>
              </a:rPr>
              <a:t>question asked </a:t>
            </a:r>
            <a:r>
              <a:rPr lang="en-US" sz="1500" dirty="0">
                <a:solidFill>
                  <a:schemeClr val="accent4"/>
                </a:solidFill>
              </a:rPr>
              <a:t>and the respondent profile remains unchanged. </a:t>
            </a:r>
            <a:r>
              <a:rPr lang="en-US" sz="1500" b="1" dirty="0">
                <a:solidFill>
                  <a:schemeClr val="accent4"/>
                </a:solidFill>
              </a:rPr>
              <a:t>Size of organization and sector are standardized </a:t>
            </a:r>
            <a:r>
              <a:rPr lang="en-US" sz="1500" dirty="0">
                <a:solidFill>
                  <a:schemeClr val="accent4"/>
                </a:solidFill>
              </a:rPr>
              <a:t>across all countries to allow international comparisons.</a:t>
            </a:r>
            <a:endParaRPr lang="en-US" sz="1500" dirty="0">
              <a:solidFill>
                <a:schemeClr val="accent4"/>
              </a:solidFill>
              <a:cs typeface="Arial"/>
            </a:endParaRPr>
          </a:p>
        </p:txBody>
      </p:sp>
      <p:sp>
        <p:nvSpPr>
          <p:cNvPr id="2" name="Title 1">
            <a:extLst>
              <a:ext uri="{FF2B5EF4-FFF2-40B4-BE49-F238E27FC236}">
                <a16:creationId xmlns:a16="http://schemas.microsoft.com/office/drawing/2014/main" id="{3F94C4C1-3542-4EB3-AC31-5CD79A893D3B}"/>
              </a:ext>
            </a:extLst>
          </p:cNvPr>
          <p:cNvSpPr>
            <a:spLocks noGrp="1"/>
          </p:cNvSpPr>
          <p:nvPr>
            <p:ph type="title"/>
          </p:nvPr>
        </p:nvSpPr>
        <p:spPr>
          <a:xfrm>
            <a:off x="554999" y="410607"/>
            <a:ext cx="8229599" cy="499966"/>
          </a:xfrm>
        </p:spPr>
        <p:txBody>
          <a:bodyPr/>
          <a:lstStyle/>
          <a:p>
            <a:r>
              <a:rPr lang="en-US" dirty="0"/>
              <a:t>About the ManpowerGroup Employment Outlook Survey</a:t>
            </a:r>
          </a:p>
        </p:txBody>
      </p:sp>
      <p:pic>
        <p:nvPicPr>
          <p:cNvPr id="8" name="Graphic 7" descr="Laptop with phone and calculator">
            <a:extLst>
              <a:ext uri="{FF2B5EF4-FFF2-40B4-BE49-F238E27FC236}">
                <a16:creationId xmlns:a16="http://schemas.microsoft.com/office/drawing/2014/main" id="{0EEE904F-C10F-694D-B0FA-E5908542DD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47869" y="745114"/>
            <a:ext cx="2396612" cy="2396612"/>
          </a:xfrm>
          <a:prstGeom prst="rect">
            <a:avLst/>
          </a:prstGeom>
        </p:spPr>
      </p:pic>
      <p:sp>
        <p:nvSpPr>
          <p:cNvPr id="13" name="Rounded Rectangle 12">
            <a:extLst>
              <a:ext uri="{FF2B5EF4-FFF2-40B4-BE49-F238E27FC236}">
                <a16:creationId xmlns:a16="http://schemas.microsoft.com/office/drawing/2014/main" id="{E2B31E84-E7E7-7F43-8257-DA353CC83A35}"/>
              </a:ext>
            </a:extLst>
          </p:cNvPr>
          <p:cNvSpPr/>
          <p:nvPr/>
        </p:nvSpPr>
        <p:spPr>
          <a:xfrm>
            <a:off x="466395" y="1510082"/>
            <a:ext cx="5885507" cy="837042"/>
          </a:xfrm>
          <a:prstGeom prst="roundRect">
            <a:avLst>
              <a:gd name="adj" fmla="val 6835"/>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506686FF-41B3-FC41-9ADC-BCC57B349B45}"/>
              </a:ext>
            </a:extLst>
          </p:cNvPr>
          <p:cNvSpPr/>
          <p:nvPr/>
        </p:nvSpPr>
        <p:spPr>
          <a:xfrm>
            <a:off x="466395" y="2449596"/>
            <a:ext cx="5885507" cy="1088374"/>
          </a:xfrm>
          <a:prstGeom prst="roundRect">
            <a:avLst>
              <a:gd name="adj" fmla="val 6835"/>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57E843C2-4C68-BE40-B235-75643B8387D5}"/>
              </a:ext>
            </a:extLst>
          </p:cNvPr>
          <p:cNvSpPr/>
          <p:nvPr/>
        </p:nvSpPr>
        <p:spPr>
          <a:xfrm>
            <a:off x="466395" y="3640442"/>
            <a:ext cx="5885507" cy="872880"/>
          </a:xfrm>
          <a:prstGeom prst="roundRect">
            <a:avLst>
              <a:gd name="adj" fmla="val 6835"/>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6575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A7E6201-B8A7-854F-B7D0-5E2B00279A1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8758" t="5508" r="-11863" b="-18220"/>
          <a:stretch/>
        </p:blipFill>
        <p:spPr>
          <a:xfrm>
            <a:off x="0" y="0"/>
            <a:ext cx="1310869" cy="1245326"/>
          </a:xfrm>
          <a:prstGeom prst="rect">
            <a:avLst/>
          </a:prstGeom>
        </p:spPr>
      </p:pic>
      <p:sp>
        <p:nvSpPr>
          <p:cNvPr id="18" name="Rounded Rectangle 17">
            <a:extLst>
              <a:ext uri="{FF2B5EF4-FFF2-40B4-BE49-F238E27FC236}">
                <a16:creationId xmlns:a16="http://schemas.microsoft.com/office/drawing/2014/main" id="{9EAB70F8-2B0B-2D40-BE96-8E66A0256AB3}"/>
              </a:ext>
            </a:extLst>
          </p:cNvPr>
          <p:cNvSpPr/>
          <p:nvPr/>
        </p:nvSpPr>
        <p:spPr>
          <a:xfrm>
            <a:off x="5865802" y="1988103"/>
            <a:ext cx="2820996" cy="2521151"/>
          </a:xfrm>
          <a:prstGeom prst="roundRect">
            <a:avLst>
              <a:gd name="adj" fmla="val 2092"/>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226BDAE0-C6D0-C542-AF45-AEDA0A3614CA}"/>
              </a:ext>
            </a:extLst>
          </p:cNvPr>
          <p:cNvSpPr/>
          <p:nvPr/>
        </p:nvSpPr>
        <p:spPr>
          <a:xfrm>
            <a:off x="478717" y="1988104"/>
            <a:ext cx="5158800" cy="372841"/>
          </a:xfrm>
          <a:prstGeom prst="roundRect">
            <a:avLst>
              <a:gd name="adj" fmla="val 6835"/>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44848248-4557-D646-A96F-E7D3CF70BF68}"/>
              </a:ext>
            </a:extLst>
          </p:cNvPr>
          <p:cNvSpPr/>
          <p:nvPr/>
        </p:nvSpPr>
        <p:spPr>
          <a:xfrm>
            <a:off x="478717" y="2898834"/>
            <a:ext cx="5158800" cy="462565"/>
          </a:xfrm>
          <a:prstGeom prst="roundRect">
            <a:avLst>
              <a:gd name="adj" fmla="val 6513"/>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3C666B28-CECD-C343-AD3C-7B665AF535BE}"/>
              </a:ext>
            </a:extLst>
          </p:cNvPr>
          <p:cNvSpPr/>
          <p:nvPr/>
        </p:nvSpPr>
        <p:spPr>
          <a:xfrm>
            <a:off x="478717" y="3416705"/>
            <a:ext cx="5158800" cy="664955"/>
          </a:xfrm>
          <a:prstGeom prst="roundRect">
            <a:avLst>
              <a:gd name="adj" fmla="val 5021"/>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94C4C1-3542-4EB3-AC31-5CD79A893D3B}"/>
              </a:ext>
            </a:extLst>
          </p:cNvPr>
          <p:cNvSpPr>
            <a:spLocks noGrp="1"/>
          </p:cNvSpPr>
          <p:nvPr>
            <p:ph type="title"/>
          </p:nvPr>
        </p:nvSpPr>
        <p:spPr/>
        <p:txBody>
          <a:bodyPr/>
          <a:lstStyle/>
          <a:p>
            <a:r>
              <a:rPr lang="en-US"/>
              <a:t>About the ManpowerGroup Employment Outlook Survey</a:t>
            </a:r>
          </a:p>
        </p:txBody>
      </p:sp>
      <p:sp>
        <p:nvSpPr>
          <p:cNvPr id="3" name="Content Placeholder 2">
            <a:extLst>
              <a:ext uri="{FF2B5EF4-FFF2-40B4-BE49-F238E27FC236}">
                <a16:creationId xmlns:a16="http://schemas.microsoft.com/office/drawing/2014/main" id="{DB934375-9AE1-D84F-A3C2-47F4F7F441E5}"/>
              </a:ext>
            </a:extLst>
          </p:cNvPr>
          <p:cNvSpPr>
            <a:spLocks noGrp="1"/>
          </p:cNvSpPr>
          <p:nvPr>
            <p:ph idx="1"/>
          </p:nvPr>
        </p:nvSpPr>
        <p:spPr>
          <a:xfrm>
            <a:off x="457200" y="1095755"/>
            <a:ext cx="8229600" cy="707166"/>
          </a:xfrm>
        </p:spPr>
        <p:txBody>
          <a:bodyPr/>
          <a:lstStyle/>
          <a:p>
            <a:pPr marL="0" indent="0">
              <a:buNone/>
            </a:pPr>
            <a:r>
              <a:rPr lang="en-US" sz="1100" b="1" dirty="0">
                <a:latin typeface="Arial" panose="020B0604020202020204"/>
              </a:rPr>
              <a:t>The ManpowerGroup Employment Outlook Survey is conducted quarterly to measure employers’ intentions to increase or decrease the number of employees in their workforces during the next quarter. ManpowerGroup’s comprehensive forecast of employer hiring plans has been running since 1962 and is one of the most trusted surveys of employment activity in the world. Various factors underpin the success of the ManpowerGroup Employment Outlook Survey:</a:t>
            </a:r>
          </a:p>
          <a:p>
            <a:pPr marL="0" indent="0">
              <a:buNone/>
            </a:pPr>
            <a:endParaRPr lang="en-US" sz="1100" b="1" dirty="0"/>
          </a:p>
        </p:txBody>
      </p:sp>
      <p:sp>
        <p:nvSpPr>
          <p:cNvPr id="4" name="TextBox 3">
            <a:extLst>
              <a:ext uri="{FF2B5EF4-FFF2-40B4-BE49-F238E27FC236}">
                <a16:creationId xmlns:a16="http://schemas.microsoft.com/office/drawing/2014/main" id="{195B2115-2869-9145-97A1-ED7EB0F7124F}"/>
              </a:ext>
            </a:extLst>
          </p:cNvPr>
          <p:cNvSpPr txBox="1"/>
          <p:nvPr/>
        </p:nvSpPr>
        <p:spPr>
          <a:xfrm>
            <a:off x="6114632" y="2156071"/>
            <a:ext cx="2323335" cy="2185214"/>
          </a:xfrm>
          <a:prstGeom prst="rect">
            <a:avLst/>
          </a:prstGeom>
          <a:noFill/>
        </p:spPr>
        <p:txBody>
          <a:bodyPr wrap="square" lIns="0" tIns="0" rIns="0" bIns="0" rtlCol="0" anchor="t">
            <a:spAutoFit/>
          </a:bodyPr>
          <a:lstStyle/>
          <a:p>
            <a:pPr lvl="0">
              <a:defRPr/>
            </a:pPr>
            <a:r>
              <a:rPr lang="en-US" sz="900" b="1" dirty="0"/>
              <a:t>Survey Methodology</a:t>
            </a:r>
          </a:p>
          <a:p>
            <a:pPr lvl="0">
              <a:defRPr/>
            </a:pPr>
            <a:r>
              <a:rPr lang="en-US" sz="700" dirty="0">
                <a:solidFill>
                  <a:schemeClr val="accent4"/>
                </a:solidFill>
              </a:rPr>
              <a:t>The ManpowerGroup Employment Outlook Survey is conducted using a validated methodology, in accordance with the highest standards in market research. The survey has been structured to be representative of each national economy. The margin of error for almost all national, regional and global data is not greater than +/- 5%. </a:t>
            </a:r>
            <a:br>
              <a:rPr lang="en-US" sz="700" dirty="0"/>
            </a:br>
            <a:endParaRPr lang="en-US" sz="700" dirty="0">
              <a:solidFill>
                <a:schemeClr val="accent4"/>
              </a:solidFill>
              <a:cs typeface="Arial"/>
            </a:endParaRPr>
          </a:p>
          <a:p>
            <a:pPr>
              <a:defRPr/>
            </a:pPr>
            <a:r>
              <a:rPr lang="en-US" sz="700" dirty="0">
                <a:solidFill>
                  <a:schemeClr val="accent4"/>
                </a:solidFill>
              </a:rPr>
              <a:t>Throughout this report, we use the term </a:t>
            </a:r>
            <a:r>
              <a:rPr lang="en-US" sz="700" b="1" dirty="0">
                <a:solidFill>
                  <a:schemeClr val="accent4"/>
                </a:solidFill>
              </a:rPr>
              <a:t>“Net Employment Outlook.</a:t>
            </a:r>
            <a:r>
              <a:rPr lang="en-US" sz="700" dirty="0">
                <a:solidFill>
                  <a:schemeClr val="accent4"/>
                </a:solidFill>
              </a:rPr>
              <a:t>” This figure is derived by taking the percentage of employers anticipating an increase in hiring activity and subtracting from this the percentage of employers expecting to see a decrease in employment at their location in the next quarter. The result of this calculation is the Net Employment Outlook. Net Employment Outlooks for countries and territories that have accumulated at least 17 quarters of data are reported in a seasonally adjusted format unless otherwise stated. Seasonal adjustments have been applied to the data for all participating countries except Croatia. </a:t>
            </a:r>
            <a:endParaRPr lang="en-US" sz="700" dirty="0">
              <a:solidFill>
                <a:schemeClr val="accent4"/>
              </a:solidFill>
              <a:cs typeface="Arial"/>
            </a:endParaRPr>
          </a:p>
        </p:txBody>
      </p:sp>
      <p:sp>
        <p:nvSpPr>
          <p:cNvPr id="9" name="TextBox 8">
            <a:extLst>
              <a:ext uri="{FF2B5EF4-FFF2-40B4-BE49-F238E27FC236}">
                <a16:creationId xmlns:a16="http://schemas.microsoft.com/office/drawing/2014/main" id="{8B6525BB-FA07-5549-B5C9-1E916AFEBB5D}"/>
              </a:ext>
            </a:extLst>
          </p:cNvPr>
          <p:cNvSpPr txBox="1"/>
          <p:nvPr/>
        </p:nvSpPr>
        <p:spPr>
          <a:xfrm>
            <a:off x="599356" y="2056625"/>
            <a:ext cx="4975062" cy="2600712"/>
          </a:xfrm>
          <a:prstGeom prst="rect">
            <a:avLst/>
          </a:prstGeom>
          <a:noFill/>
        </p:spPr>
        <p:txBody>
          <a:bodyPr wrap="square" lIns="0" tIns="0" rIns="0" bIns="0" rtlCol="0">
            <a:spAutoFit/>
          </a:bodyPr>
          <a:lstStyle/>
          <a:p>
            <a:pPr lvl="0">
              <a:defRPr/>
            </a:pPr>
            <a:r>
              <a:rPr lang="en-US" sz="900" b="1" dirty="0"/>
              <a:t>Unique</a:t>
            </a:r>
            <a:r>
              <a:rPr lang="en-US" sz="700" b="1" dirty="0"/>
              <a:t> </a:t>
            </a:r>
          </a:p>
          <a:p>
            <a:pPr lvl="0">
              <a:defRPr/>
            </a:pPr>
            <a:r>
              <a:rPr lang="en-US" sz="700" dirty="0">
                <a:solidFill>
                  <a:schemeClr val="accent4"/>
                </a:solidFill>
              </a:rPr>
              <a:t>It is unparalleled in its size, scope, longevity and area of focus. </a:t>
            </a:r>
          </a:p>
          <a:p>
            <a:pPr lvl="0">
              <a:defRPr/>
            </a:pPr>
            <a:endParaRPr lang="en-US" sz="1000" b="1" dirty="0">
              <a:solidFill>
                <a:schemeClr val="accent4"/>
              </a:solidFill>
            </a:endParaRPr>
          </a:p>
          <a:p>
            <a:pPr lvl="0">
              <a:defRPr/>
            </a:pPr>
            <a:r>
              <a:rPr lang="en-US" sz="900" b="1" dirty="0"/>
              <a:t>Projective: </a:t>
            </a:r>
            <a:r>
              <a:rPr lang="en-US" sz="700" dirty="0">
                <a:solidFill>
                  <a:schemeClr val="accent4"/>
                </a:solidFill>
              </a:rPr>
              <a:t>The ManpowerGroup Employment Outlook Survey is the most extensive, forward-looking employment survey in the world, asking employers to forecast employment over the next quarter. In contrast, other surveys and studies focus on retrospective data to report on what occurred in the past. </a:t>
            </a:r>
          </a:p>
          <a:p>
            <a:pPr lvl="0">
              <a:defRPr/>
            </a:pPr>
            <a:endParaRPr lang="en-US" sz="1000" b="1" dirty="0">
              <a:solidFill>
                <a:schemeClr val="accent4"/>
              </a:solidFill>
            </a:endParaRPr>
          </a:p>
          <a:p>
            <a:pPr lvl="0">
              <a:defRPr/>
            </a:pPr>
            <a:r>
              <a:rPr lang="en-US" sz="900" b="1" dirty="0"/>
              <a:t>Independent</a:t>
            </a:r>
          </a:p>
          <a:p>
            <a:pPr lvl="0">
              <a:defRPr/>
            </a:pPr>
            <a:r>
              <a:rPr lang="en-US" sz="700" dirty="0">
                <a:solidFill>
                  <a:schemeClr val="accent4"/>
                </a:solidFill>
              </a:rPr>
              <a:t>The survey is conducted with a representative sample of employers from throughout the countries and territories in which it is conducted. The survey participants are not derived from ManpowerGroup’s customer base. </a:t>
            </a:r>
            <a:br>
              <a:rPr lang="en-US" sz="700" dirty="0">
                <a:solidFill>
                  <a:schemeClr val="accent4"/>
                </a:solidFill>
              </a:rPr>
            </a:br>
            <a:endParaRPr lang="en-US" sz="1000" b="1" dirty="0">
              <a:solidFill>
                <a:schemeClr val="accent4"/>
              </a:solidFill>
            </a:endParaRPr>
          </a:p>
          <a:p>
            <a:pPr lvl="0">
              <a:defRPr/>
            </a:pPr>
            <a:r>
              <a:rPr lang="en-US" sz="900" b="1" dirty="0"/>
              <a:t>Robust</a:t>
            </a:r>
          </a:p>
          <a:p>
            <a:pPr lvl="0">
              <a:defRPr/>
            </a:pPr>
            <a:r>
              <a:rPr lang="en-US" sz="700" dirty="0">
                <a:solidFill>
                  <a:schemeClr val="accent4"/>
                </a:solidFill>
              </a:rPr>
              <a:t>For Quarter 4 2021, sample sizes are smaller than other quarters, reflecting the impact of the global health emergency so total number of interviews is significantly lower than normal in some countries. The survey is based on interviews with over 45,000 public and private employers across 43 countries and territories to measure anticipated employment trends each quarter. This sample allows for analysis to be performed across specific sectors and regions to provide more detailed information. </a:t>
            </a:r>
            <a:br>
              <a:rPr lang="en-US" sz="700" dirty="0">
                <a:solidFill>
                  <a:schemeClr val="accent4"/>
                </a:solidFill>
              </a:rPr>
            </a:br>
            <a:endParaRPr lang="en-US" sz="1000" b="1" dirty="0">
              <a:solidFill>
                <a:schemeClr val="accent4"/>
              </a:solidFill>
            </a:endParaRPr>
          </a:p>
          <a:p>
            <a:pPr lvl="0">
              <a:defRPr/>
            </a:pPr>
            <a:r>
              <a:rPr lang="en-US" sz="900" b="1" dirty="0"/>
              <a:t>Focused</a:t>
            </a:r>
            <a:r>
              <a:rPr lang="en-US" sz="700" b="1" dirty="0">
                <a:solidFill>
                  <a:schemeClr val="accent4"/>
                </a:solidFill>
              </a:rPr>
              <a:t> </a:t>
            </a:r>
          </a:p>
          <a:p>
            <a:pPr lvl="0">
              <a:defRPr/>
            </a:pPr>
            <a:r>
              <a:rPr lang="en-US" sz="700" dirty="0">
                <a:solidFill>
                  <a:schemeClr val="accent4"/>
                </a:solidFill>
              </a:rPr>
              <a:t>For more than five decades the survey has derived all of its information from a single question: “How do you anticipate total employment at your location to change in the three months to the end of September 2021 as compared to the current quarter?” </a:t>
            </a:r>
          </a:p>
        </p:txBody>
      </p:sp>
      <p:sp>
        <p:nvSpPr>
          <p:cNvPr id="14" name="Rounded Rectangle 4">
            <a:extLst>
              <a:ext uri="{FF2B5EF4-FFF2-40B4-BE49-F238E27FC236}">
                <a16:creationId xmlns:a16="http://schemas.microsoft.com/office/drawing/2014/main" id="{70C2217D-6631-455E-9C4D-FCACDB3542B5}"/>
              </a:ext>
            </a:extLst>
          </p:cNvPr>
          <p:cNvSpPr/>
          <p:nvPr/>
        </p:nvSpPr>
        <p:spPr>
          <a:xfrm>
            <a:off x="478717" y="2416251"/>
            <a:ext cx="5159771" cy="427277"/>
          </a:xfrm>
          <a:prstGeom prst="roundRect">
            <a:avLst>
              <a:gd name="adj" fmla="val 6835"/>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D1941331-B2DB-3643-A7EE-75B085674D1C}"/>
              </a:ext>
            </a:extLst>
          </p:cNvPr>
          <p:cNvSpPr/>
          <p:nvPr/>
        </p:nvSpPr>
        <p:spPr>
          <a:xfrm>
            <a:off x="478717" y="4136966"/>
            <a:ext cx="5158800" cy="547128"/>
          </a:xfrm>
          <a:prstGeom prst="roundRect">
            <a:avLst>
              <a:gd name="adj" fmla="val 5021"/>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6555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FE4353-13C3-354F-BF70-1095910C7356}"/>
              </a:ext>
            </a:extLst>
          </p:cNvPr>
          <p:cNvPicPr>
            <a:picLocks noChangeAspect="1"/>
          </p:cNvPicPr>
          <p:nvPr/>
        </p:nvPicPr>
        <p:blipFill>
          <a:blip r:embed="rId3">
            <a:alphaModFix amt="40000"/>
          </a:blip>
          <a:stretch>
            <a:fillRect/>
          </a:stretch>
        </p:blipFill>
        <p:spPr>
          <a:xfrm>
            <a:off x="-18054" y="1372170"/>
            <a:ext cx="9162054" cy="3339717"/>
          </a:xfrm>
          <a:prstGeom prst="rect">
            <a:avLst/>
          </a:prstGeom>
        </p:spPr>
      </p:pic>
      <p:sp>
        <p:nvSpPr>
          <p:cNvPr id="22" name="Title 1">
            <a:extLst>
              <a:ext uri="{FF2B5EF4-FFF2-40B4-BE49-F238E27FC236}">
                <a16:creationId xmlns:a16="http://schemas.microsoft.com/office/drawing/2014/main" id="{39E9CEE5-D845-2444-A3F1-DFA4BDF5CC74}"/>
              </a:ext>
            </a:extLst>
          </p:cNvPr>
          <p:cNvSpPr>
            <a:spLocks noGrp="1"/>
          </p:cNvSpPr>
          <p:nvPr>
            <p:ph type="title"/>
          </p:nvPr>
        </p:nvSpPr>
        <p:spPr/>
        <p:txBody>
          <a:bodyPr/>
          <a:lstStyle/>
          <a:p>
            <a:r>
              <a:rPr lang="en-US" sz="2000" dirty="0"/>
              <a:t>A holistic Workforce Strategy includes Build, Buy, Borrow and Bridge</a:t>
            </a:r>
            <a:endParaRPr lang="en-US" dirty="0"/>
          </a:p>
        </p:txBody>
      </p:sp>
      <p:pic>
        <p:nvPicPr>
          <p:cNvPr id="9" name="Picture 8">
            <a:extLst>
              <a:ext uri="{FF2B5EF4-FFF2-40B4-BE49-F238E27FC236}">
                <a16:creationId xmlns:a16="http://schemas.microsoft.com/office/drawing/2014/main" id="{08AD33D6-47B8-E546-BC9F-1F2C28B2694B}"/>
              </a:ext>
            </a:extLst>
          </p:cNvPr>
          <p:cNvPicPr>
            <a:picLocks noChangeAspect="1"/>
          </p:cNvPicPr>
          <p:nvPr/>
        </p:nvPicPr>
        <p:blipFill rotWithShape="1">
          <a:blip r:embed="rId4"/>
          <a:srcRect t="19581" r="5171" b="19581"/>
          <a:stretch/>
        </p:blipFill>
        <p:spPr>
          <a:xfrm>
            <a:off x="251728" y="1367883"/>
            <a:ext cx="8869680" cy="1806673"/>
          </a:xfrm>
          <a:prstGeom prst="rect">
            <a:avLst/>
          </a:prstGeom>
        </p:spPr>
      </p:pic>
      <p:sp>
        <p:nvSpPr>
          <p:cNvPr id="36" name="TextBox 35">
            <a:extLst>
              <a:ext uri="{FF2B5EF4-FFF2-40B4-BE49-F238E27FC236}">
                <a16:creationId xmlns:a16="http://schemas.microsoft.com/office/drawing/2014/main" id="{7A09A071-A4AA-4449-BAA0-32B01DC551F8}"/>
              </a:ext>
            </a:extLst>
          </p:cNvPr>
          <p:cNvSpPr txBox="1"/>
          <p:nvPr/>
        </p:nvSpPr>
        <p:spPr>
          <a:xfrm>
            <a:off x="203587" y="3233150"/>
            <a:ext cx="1707012" cy="692497"/>
          </a:xfrm>
          <a:prstGeom prst="rect">
            <a:avLst/>
          </a:prstGeom>
          <a:noFill/>
        </p:spPr>
        <p:txBody>
          <a:bodyPr wrap="square" rtlCol="0">
            <a:spAutoFit/>
          </a:bodyPr>
          <a:lstStyle/>
          <a:p>
            <a:pPr algn="ctr"/>
            <a:r>
              <a:rPr lang="en-US" sz="1300">
                <a:solidFill>
                  <a:schemeClr val="tx2"/>
                </a:solidFill>
              </a:rPr>
              <a:t>Invest in learning and development to grow your pipeline</a:t>
            </a:r>
          </a:p>
        </p:txBody>
      </p:sp>
      <p:sp>
        <p:nvSpPr>
          <p:cNvPr id="10" name="Rectangle 9">
            <a:extLst>
              <a:ext uri="{FF2B5EF4-FFF2-40B4-BE49-F238E27FC236}">
                <a16:creationId xmlns:a16="http://schemas.microsoft.com/office/drawing/2014/main" id="{56BA05E9-F1BD-B047-9E15-F761C70909E6}"/>
              </a:ext>
            </a:extLst>
          </p:cNvPr>
          <p:cNvSpPr/>
          <p:nvPr/>
        </p:nvSpPr>
        <p:spPr>
          <a:xfrm>
            <a:off x="2303538" y="3233150"/>
            <a:ext cx="2149540" cy="692497"/>
          </a:xfrm>
          <a:prstGeom prst="rect">
            <a:avLst/>
          </a:prstGeom>
        </p:spPr>
        <p:txBody>
          <a:bodyPr wrap="square">
            <a:spAutoFit/>
          </a:bodyPr>
          <a:lstStyle/>
          <a:p>
            <a:pPr algn="ctr"/>
            <a:r>
              <a:rPr lang="en-US" sz="1300" dirty="0">
                <a:solidFill>
                  <a:schemeClr val="accent2"/>
                </a:solidFill>
              </a:rPr>
              <a:t>Go to the external market to attract the talent that cannot be built-in-house</a:t>
            </a:r>
          </a:p>
        </p:txBody>
      </p:sp>
      <p:sp>
        <p:nvSpPr>
          <p:cNvPr id="39" name="TextBox 38">
            <a:extLst>
              <a:ext uri="{FF2B5EF4-FFF2-40B4-BE49-F238E27FC236}">
                <a16:creationId xmlns:a16="http://schemas.microsoft.com/office/drawing/2014/main" id="{280F5310-6887-0C45-B467-6F7C45878F2A}"/>
              </a:ext>
            </a:extLst>
          </p:cNvPr>
          <p:cNvSpPr txBox="1"/>
          <p:nvPr/>
        </p:nvSpPr>
        <p:spPr>
          <a:xfrm>
            <a:off x="4732003" y="3233150"/>
            <a:ext cx="1828800" cy="692497"/>
          </a:xfrm>
          <a:prstGeom prst="rect">
            <a:avLst/>
          </a:prstGeom>
          <a:noFill/>
        </p:spPr>
        <p:txBody>
          <a:bodyPr wrap="square" rtlCol="0">
            <a:spAutoFit/>
          </a:bodyPr>
          <a:lstStyle/>
          <a:p>
            <a:pPr algn="ctr"/>
            <a:r>
              <a:rPr lang="en-US" sz="1300">
                <a:solidFill>
                  <a:schemeClr val="accent3"/>
                </a:solidFill>
              </a:rPr>
              <a:t>Cultivate communities of talent outside the organization</a:t>
            </a:r>
          </a:p>
        </p:txBody>
      </p:sp>
      <p:sp>
        <p:nvSpPr>
          <p:cNvPr id="40" name="TextBox 39">
            <a:extLst>
              <a:ext uri="{FF2B5EF4-FFF2-40B4-BE49-F238E27FC236}">
                <a16:creationId xmlns:a16="http://schemas.microsoft.com/office/drawing/2014/main" id="{259A9ED9-0366-084C-A2C5-C4AA29D8D69C}"/>
              </a:ext>
            </a:extLst>
          </p:cNvPr>
          <p:cNvSpPr txBox="1"/>
          <p:nvPr/>
        </p:nvSpPr>
        <p:spPr>
          <a:xfrm>
            <a:off x="6980688" y="3174556"/>
            <a:ext cx="1981178" cy="692497"/>
          </a:xfrm>
          <a:prstGeom prst="rect">
            <a:avLst/>
          </a:prstGeom>
          <a:noFill/>
        </p:spPr>
        <p:txBody>
          <a:bodyPr wrap="square" rtlCol="0">
            <a:spAutoFit/>
          </a:bodyPr>
          <a:lstStyle/>
          <a:p>
            <a:pPr algn="ctr"/>
            <a:r>
              <a:rPr lang="en-US" sz="1300">
                <a:solidFill>
                  <a:schemeClr val="accent1"/>
                </a:solidFill>
              </a:rPr>
              <a:t>Help people move on or move up to new roles within the organization</a:t>
            </a:r>
          </a:p>
        </p:txBody>
      </p:sp>
    </p:spTree>
    <p:extLst>
      <p:ext uri="{BB962C8B-B14F-4D97-AF65-F5344CB8AC3E}">
        <p14:creationId xmlns:p14="http://schemas.microsoft.com/office/powerpoint/2010/main" val="3259991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a:extLst>
              <a:ext uri="{FF2B5EF4-FFF2-40B4-BE49-F238E27FC236}">
                <a16:creationId xmlns:a16="http://schemas.microsoft.com/office/drawing/2014/main" id="{3761084B-0845-504C-A013-B31D27DD5AC0}"/>
              </a:ext>
            </a:extLst>
          </p:cNvPr>
          <p:cNvSpPr/>
          <p:nvPr/>
        </p:nvSpPr>
        <p:spPr>
          <a:xfrm>
            <a:off x="0" y="1087148"/>
            <a:ext cx="9143999" cy="3563230"/>
          </a:xfrm>
          <a:prstGeom prst="roundRect">
            <a:avLst>
              <a:gd name="adj" fmla="val 0"/>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62B61FC-0A90-FD4B-A0AE-C8C252580BA9}"/>
              </a:ext>
            </a:extLst>
          </p:cNvPr>
          <p:cNvSpPr/>
          <p:nvPr/>
        </p:nvSpPr>
        <p:spPr>
          <a:xfrm>
            <a:off x="6308183" y="1319129"/>
            <a:ext cx="1236269" cy="1158855"/>
          </a:xfrm>
          <a:prstGeom prst="rect">
            <a:avLst/>
          </a:prstGeom>
          <a:solidFill>
            <a:schemeClr val="tx2">
              <a:alpha val="35145"/>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EBBC6DC6-2ACC-D44E-A04F-ABF190956E39}"/>
              </a:ext>
            </a:extLst>
          </p:cNvPr>
          <p:cNvSpPr/>
          <p:nvPr/>
        </p:nvSpPr>
        <p:spPr>
          <a:xfrm>
            <a:off x="3925686" y="1318821"/>
            <a:ext cx="1236269" cy="1158855"/>
          </a:xfrm>
          <a:prstGeom prst="rect">
            <a:avLst/>
          </a:prstGeom>
          <a:solidFill>
            <a:schemeClr val="tx2">
              <a:alpha val="35145"/>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Rectangle 25">
            <a:extLst>
              <a:ext uri="{FF2B5EF4-FFF2-40B4-BE49-F238E27FC236}">
                <a16:creationId xmlns:a16="http://schemas.microsoft.com/office/drawing/2014/main" id="{C59C4EC1-6650-2F4C-964E-588D4F7D1549}"/>
              </a:ext>
            </a:extLst>
          </p:cNvPr>
          <p:cNvSpPr/>
          <p:nvPr/>
        </p:nvSpPr>
        <p:spPr>
          <a:xfrm>
            <a:off x="6308183" y="2991967"/>
            <a:ext cx="1236269" cy="1158855"/>
          </a:xfrm>
          <a:prstGeom prst="rect">
            <a:avLst/>
          </a:prstGeom>
          <a:solidFill>
            <a:schemeClr val="tx2">
              <a:alpha val="35145"/>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7" name="Rectangle 26">
            <a:extLst>
              <a:ext uri="{FF2B5EF4-FFF2-40B4-BE49-F238E27FC236}">
                <a16:creationId xmlns:a16="http://schemas.microsoft.com/office/drawing/2014/main" id="{C3C00A66-BC97-8247-9DC7-0C9F495CF270}"/>
              </a:ext>
            </a:extLst>
          </p:cNvPr>
          <p:cNvSpPr/>
          <p:nvPr/>
        </p:nvSpPr>
        <p:spPr>
          <a:xfrm>
            <a:off x="3922560" y="2991659"/>
            <a:ext cx="1236269" cy="1158855"/>
          </a:xfrm>
          <a:prstGeom prst="rect">
            <a:avLst/>
          </a:prstGeom>
          <a:solidFill>
            <a:schemeClr val="tx2">
              <a:alpha val="35145"/>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Rectangle 27">
            <a:extLst>
              <a:ext uri="{FF2B5EF4-FFF2-40B4-BE49-F238E27FC236}">
                <a16:creationId xmlns:a16="http://schemas.microsoft.com/office/drawing/2014/main" id="{62C5A108-3E03-5B47-940C-16544443B5BE}"/>
              </a:ext>
            </a:extLst>
          </p:cNvPr>
          <p:cNvSpPr/>
          <p:nvPr/>
        </p:nvSpPr>
        <p:spPr>
          <a:xfrm>
            <a:off x="1544118" y="2996338"/>
            <a:ext cx="1236269" cy="1158855"/>
          </a:xfrm>
          <a:prstGeom prst="rect">
            <a:avLst/>
          </a:prstGeom>
          <a:solidFill>
            <a:schemeClr val="tx2">
              <a:alpha val="35145"/>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D568D3E8-FC57-644C-88C0-D6C992210A40}"/>
              </a:ext>
            </a:extLst>
          </p:cNvPr>
          <p:cNvSpPr/>
          <p:nvPr/>
        </p:nvSpPr>
        <p:spPr>
          <a:xfrm>
            <a:off x="1544120" y="1323500"/>
            <a:ext cx="1236269" cy="1158855"/>
          </a:xfrm>
          <a:prstGeom prst="rect">
            <a:avLst/>
          </a:prstGeom>
          <a:solidFill>
            <a:schemeClr val="tx2">
              <a:alpha val="35145"/>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E607E270-1FF8-4123-AD82-1ED6FACA2FEF}"/>
              </a:ext>
            </a:extLst>
          </p:cNvPr>
          <p:cNvSpPr>
            <a:spLocks noGrp="1"/>
          </p:cNvSpPr>
          <p:nvPr>
            <p:ph type="title"/>
          </p:nvPr>
        </p:nvSpPr>
        <p:spPr/>
        <p:txBody>
          <a:bodyPr/>
          <a:lstStyle/>
          <a:p>
            <a:r>
              <a:rPr lang="en-US" dirty="0">
                <a:latin typeface="Arial"/>
                <a:cs typeface="Arial"/>
              </a:rPr>
              <a:t>ManpowerGroup provides Innovative Workforce Solutions across the entire Talent Life Cycle</a:t>
            </a:r>
          </a:p>
        </p:txBody>
      </p:sp>
      <p:sp>
        <p:nvSpPr>
          <p:cNvPr id="9" name="Text Placeholder 2">
            <a:extLst>
              <a:ext uri="{FF2B5EF4-FFF2-40B4-BE49-F238E27FC236}">
                <a16:creationId xmlns:a16="http://schemas.microsoft.com/office/drawing/2014/main" id="{255496F1-E4B9-4BD4-8894-EF3D7C35E6D4}"/>
              </a:ext>
            </a:extLst>
          </p:cNvPr>
          <p:cNvSpPr txBox="1">
            <a:spLocks/>
          </p:cNvSpPr>
          <p:nvPr/>
        </p:nvSpPr>
        <p:spPr>
          <a:xfrm>
            <a:off x="1237648" y="2572380"/>
            <a:ext cx="1849211" cy="184667"/>
          </a:xfrm>
          <a:prstGeom prst="rect">
            <a:avLst/>
          </a:prstGeom>
        </p:spPr>
        <p:txBody>
          <a:bodyPr vert="horz" lIns="0" tIns="0" rIns="0" bIns="0" rtlCol="0">
            <a:noAutofit/>
          </a:bodyPr>
          <a:lstStyle>
            <a:lvl1pPr marL="0" indent="0" algn="l" defTabSz="914400" rtl="0" eaLnBrk="1" latinLnBrk="0" hangingPunct="1">
              <a:lnSpc>
                <a:spcPts val="1920"/>
              </a:lnSpc>
              <a:spcBef>
                <a:spcPts val="1000"/>
              </a:spcBef>
              <a:buFont typeface="Arial"/>
              <a:buNone/>
              <a:defRPr sz="1600" kern="1200">
                <a:solidFill>
                  <a:schemeClr val="tx1">
                    <a:lumMod val="65000"/>
                    <a:lumOff val="3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1400"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200"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00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000" kern="1200">
                <a:solidFill>
                  <a:schemeClr val="tx1"/>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marL="0" marR="0" lvl="0" indent="0" algn="ctr" defTabSz="685800" rtl="0" eaLnBrk="1" fontAlgn="auto" latinLnBrk="0" hangingPunct="1">
              <a:lnSpc>
                <a:spcPts val="1440"/>
              </a:lnSpc>
              <a:spcBef>
                <a:spcPts val="750"/>
              </a:spcBef>
              <a:spcAft>
                <a:spcPts val="0"/>
              </a:spcAft>
              <a:buClrTx/>
              <a:buSzTx/>
              <a:buFont typeface="Arial"/>
              <a:buNone/>
              <a:tabLst/>
              <a:defRPr/>
            </a:pPr>
            <a:r>
              <a:rPr kumimoji="0" lang="en-US" sz="900" b="1" i="0" u="none" strike="noStrike" kern="1200" cap="none" spc="0" normalizeH="0" baseline="0" noProof="0">
                <a:ln>
                  <a:noFill/>
                </a:ln>
                <a:solidFill>
                  <a:schemeClr val="accent4"/>
                </a:solidFill>
                <a:effectLst/>
                <a:uLnTx/>
                <a:uFillTx/>
                <a:latin typeface="Arial" charset="0"/>
                <a:cs typeface="Arial" charset="0"/>
              </a:rPr>
              <a:t>Workforce Consulting &amp; Analytics</a:t>
            </a:r>
          </a:p>
        </p:txBody>
      </p:sp>
      <p:sp>
        <p:nvSpPr>
          <p:cNvPr id="13" name="Text Placeholder 6">
            <a:extLst>
              <a:ext uri="{FF2B5EF4-FFF2-40B4-BE49-F238E27FC236}">
                <a16:creationId xmlns:a16="http://schemas.microsoft.com/office/drawing/2014/main" id="{863AEBC2-80CD-4F10-A432-76B4700FB935}"/>
              </a:ext>
            </a:extLst>
          </p:cNvPr>
          <p:cNvSpPr txBox="1">
            <a:spLocks/>
          </p:cNvSpPr>
          <p:nvPr/>
        </p:nvSpPr>
        <p:spPr>
          <a:xfrm>
            <a:off x="3632307" y="2572388"/>
            <a:ext cx="1849212" cy="184667"/>
          </a:xfrm>
          <a:prstGeom prst="rect">
            <a:avLst/>
          </a:prstGeom>
        </p:spPr>
        <p:txBody>
          <a:bodyPr vert="horz" lIns="0" tIns="0" rIns="0" bIns="0" rtlCol="0">
            <a:noAutofit/>
          </a:bodyPr>
          <a:lstStyle>
            <a:lvl1pPr marL="0" indent="0" algn="l" defTabSz="914400" rtl="0" eaLnBrk="1" latinLnBrk="0" hangingPunct="1">
              <a:lnSpc>
                <a:spcPts val="1920"/>
              </a:lnSpc>
              <a:spcBef>
                <a:spcPts val="1000"/>
              </a:spcBef>
              <a:buFont typeface="Arial"/>
              <a:buNone/>
              <a:defRPr sz="1600" kern="1200">
                <a:solidFill>
                  <a:schemeClr val="tx1">
                    <a:lumMod val="65000"/>
                    <a:lumOff val="3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1400"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200"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00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000" kern="1200">
                <a:solidFill>
                  <a:schemeClr val="tx1"/>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marL="0" marR="0" lvl="0" indent="0" algn="ctr" defTabSz="685800" rtl="0" eaLnBrk="1" fontAlgn="auto" latinLnBrk="0" hangingPunct="1">
              <a:lnSpc>
                <a:spcPts val="1440"/>
              </a:lnSpc>
              <a:spcBef>
                <a:spcPts val="750"/>
              </a:spcBef>
              <a:spcAft>
                <a:spcPts val="0"/>
              </a:spcAft>
              <a:buClrTx/>
              <a:buSzTx/>
              <a:buFont typeface="Arial"/>
              <a:buNone/>
              <a:tabLst/>
              <a:defRPr/>
            </a:pPr>
            <a:r>
              <a:rPr kumimoji="0" lang="en-US" sz="900" b="1" i="0" u="none" strike="noStrike" kern="1200" cap="none" spc="0" normalizeH="0" baseline="0" noProof="0">
                <a:ln>
                  <a:noFill/>
                </a:ln>
                <a:solidFill>
                  <a:srgbClr val="67696F"/>
                </a:solidFill>
                <a:effectLst/>
                <a:uLnTx/>
                <a:uFillTx/>
                <a:latin typeface="Arial" charset="0"/>
                <a:cs typeface="Arial" charset="0"/>
              </a:rPr>
              <a:t>Workforce Management</a:t>
            </a:r>
          </a:p>
        </p:txBody>
      </p:sp>
      <p:pic>
        <p:nvPicPr>
          <p:cNvPr id="15" name="Picture Placeholder 5" descr="A person standing in front of a window&#10;&#10;Description automatically generated">
            <a:hlinkClick r:id="rId3"/>
            <a:extLst>
              <a:ext uri="{FF2B5EF4-FFF2-40B4-BE49-F238E27FC236}">
                <a16:creationId xmlns:a16="http://schemas.microsoft.com/office/drawing/2014/main" id="{821E7E2A-D3D7-40B0-84F8-C2F02547EB35}"/>
              </a:ext>
            </a:extLst>
          </p:cNvPr>
          <p:cNvPicPr>
            <a:picLocks noChangeAspect="1"/>
          </p:cNvPicPr>
          <p:nvPr/>
        </p:nvPicPr>
        <p:blipFill rotWithShape="1">
          <a:blip r:embed="rId4"/>
          <a:srcRect l="12664" r="52282"/>
          <a:stretch/>
        </p:blipFill>
        <p:spPr>
          <a:xfrm>
            <a:off x="6385351" y="3052547"/>
            <a:ext cx="1088187" cy="1034848"/>
          </a:xfrm>
          <a:prstGeom prst="rect">
            <a:avLst/>
          </a:prstGeom>
          <a:effectLst/>
        </p:spPr>
      </p:pic>
      <p:pic>
        <p:nvPicPr>
          <p:cNvPr id="18" name="Picture Placeholder 12" descr="A group of people looking at a phone&#10;&#10;Description automatically generated">
            <a:hlinkClick r:id="rId5"/>
            <a:extLst>
              <a:ext uri="{FF2B5EF4-FFF2-40B4-BE49-F238E27FC236}">
                <a16:creationId xmlns:a16="http://schemas.microsoft.com/office/drawing/2014/main" id="{460A6924-A13C-4E18-87C8-3AA96647B742}"/>
              </a:ext>
            </a:extLst>
          </p:cNvPr>
          <p:cNvPicPr>
            <a:picLocks noChangeAspect="1"/>
          </p:cNvPicPr>
          <p:nvPr/>
        </p:nvPicPr>
        <p:blipFill rotWithShape="1">
          <a:blip r:embed="rId6"/>
          <a:srcRect l="44145" r="1264"/>
          <a:stretch/>
        </p:blipFill>
        <p:spPr>
          <a:xfrm>
            <a:off x="3986700" y="3040220"/>
            <a:ext cx="1110434" cy="1048068"/>
          </a:xfrm>
          <a:prstGeom prst="rect">
            <a:avLst/>
          </a:prstGeom>
          <a:effectLst/>
        </p:spPr>
      </p:pic>
      <p:pic>
        <p:nvPicPr>
          <p:cNvPr id="19" name="Picture Placeholder 5">
            <a:hlinkClick r:id="rId7"/>
            <a:extLst>
              <a:ext uri="{FF2B5EF4-FFF2-40B4-BE49-F238E27FC236}">
                <a16:creationId xmlns:a16="http://schemas.microsoft.com/office/drawing/2014/main" id="{4D4331B4-E475-4E29-BA69-D64516FBD671}"/>
              </a:ext>
            </a:extLst>
          </p:cNvPr>
          <p:cNvPicPr>
            <a:picLocks noChangeAspect="1"/>
          </p:cNvPicPr>
          <p:nvPr/>
        </p:nvPicPr>
        <p:blipFill>
          <a:blip r:embed="rId8"/>
          <a:srcRect l="20423" r="20423"/>
          <a:stretch>
            <a:fillRect/>
          </a:stretch>
        </p:blipFill>
        <p:spPr>
          <a:xfrm>
            <a:off x="1629753" y="3072237"/>
            <a:ext cx="1067482" cy="1015158"/>
          </a:xfrm>
          <a:prstGeom prst="rect">
            <a:avLst/>
          </a:prstGeom>
          <a:effectLst/>
        </p:spPr>
      </p:pic>
      <p:pic>
        <p:nvPicPr>
          <p:cNvPr id="20" name="Marcador de posición de imagen 4">
            <a:hlinkClick r:id="rId9"/>
            <a:extLst>
              <a:ext uri="{FF2B5EF4-FFF2-40B4-BE49-F238E27FC236}">
                <a16:creationId xmlns:a16="http://schemas.microsoft.com/office/drawing/2014/main" id="{7D310D4F-9A88-4E56-8622-22CF028F372B}"/>
              </a:ext>
            </a:extLst>
          </p:cNvPr>
          <p:cNvPicPr>
            <a:picLocks noChangeAspect="1"/>
          </p:cNvPicPr>
          <p:nvPr/>
        </p:nvPicPr>
        <p:blipFill rotWithShape="1">
          <a:blip r:embed="rId10"/>
          <a:srcRect l="10733" t="11841" r="30903" b="4859"/>
          <a:stretch/>
        </p:blipFill>
        <p:spPr>
          <a:xfrm>
            <a:off x="6382225" y="1381195"/>
            <a:ext cx="1088187" cy="1034848"/>
          </a:xfrm>
          <a:prstGeom prst="rect">
            <a:avLst/>
          </a:prstGeom>
          <a:effectLst/>
        </p:spPr>
      </p:pic>
      <p:pic>
        <p:nvPicPr>
          <p:cNvPr id="21" name="Picture Placeholder 4" descr="A group of people sitting at a table&#10;&#10;Description automatically generated">
            <a:hlinkClick r:id="rId11"/>
            <a:extLst>
              <a:ext uri="{FF2B5EF4-FFF2-40B4-BE49-F238E27FC236}">
                <a16:creationId xmlns:a16="http://schemas.microsoft.com/office/drawing/2014/main" id="{2C536FB6-AA53-4693-9C2B-A177CD1BAE69}"/>
              </a:ext>
            </a:extLst>
          </p:cNvPr>
          <p:cNvPicPr>
            <a:picLocks noChangeAspect="1"/>
          </p:cNvPicPr>
          <p:nvPr/>
        </p:nvPicPr>
        <p:blipFill rotWithShape="1">
          <a:blip r:embed="rId12"/>
          <a:srcRect l="16062" r="25909"/>
          <a:stretch/>
        </p:blipFill>
        <p:spPr>
          <a:xfrm>
            <a:off x="1629753" y="1381195"/>
            <a:ext cx="1067482" cy="1034848"/>
          </a:xfrm>
          <a:prstGeom prst="rect">
            <a:avLst/>
          </a:prstGeom>
          <a:solidFill>
            <a:schemeClr val="bg1"/>
          </a:solidFill>
          <a:effectLst/>
        </p:spPr>
      </p:pic>
      <p:pic>
        <p:nvPicPr>
          <p:cNvPr id="22" name="Marcador de posición de imagen 14">
            <a:hlinkClick r:id="rId13"/>
            <a:extLst>
              <a:ext uri="{FF2B5EF4-FFF2-40B4-BE49-F238E27FC236}">
                <a16:creationId xmlns:a16="http://schemas.microsoft.com/office/drawing/2014/main" id="{A52C3AFC-CE4F-42A7-89E9-CD62600703C7}"/>
              </a:ext>
            </a:extLst>
          </p:cNvPr>
          <p:cNvPicPr>
            <a:picLocks noChangeAspect="1"/>
          </p:cNvPicPr>
          <p:nvPr/>
        </p:nvPicPr>
        <p:blipFill rotWithShape="1">
          <a:blip r:embed="rId14"/>
          <a:srcRect l="38706" r="2140"/>
          <a:stretch/>
        </p:blipFill>
        <p:spPr>
          <a:xfrm>
            <a:off x="4008947" y="1384508"/>
            <a:ext cx="1088187" cy="1034848"/>
          </a:xfrm>
          <a:prstGeom prst="rect">
            <a:avLst/>
          </a:prstGeom>
          <a:effectLst/>
        </p:spPr>
      </p:pic>
      <p:sp>
        <p:nvSpPr>
          <p:cNvPr id="23" name="Text Placeholder 6">
            <a:extLst>
              <a:ext uri="{FF2B5EF4-FFF2-40B4-BE49-F238E27FC236}">
                <a16:creationId xmlns:a16="http://schemas.microsoft.com/office/drawing/2014/main" id="{643E27E3-B58D-4747-A8FB-3831126F22D1}"/>
              </a:ext>
            </a:extLst>
          </p:cNvPr>
          <p:cNvSpPr txBox="1">
            <a:spLocks/>
          </p:cNvSpPr>
          <p:nvPr/>
        </p:nvSpPr>
        <p:spPr>
          <a:xfrm>
            <a:off x="6308183" y="2560997"/>
            <a:ext cx="1236269" cy="184667"/>
          </a:xfrm>
          <a:prstGeom prst="rect">
            <a:avLst/>
          </a:prstGeom>
        </p:spPr>
        <p:txBody>
          <a:bodyPr vert="horz" lIns="0" tIns="0" rIns="0" bIns="0" rtlCol="0">
            <a:noAutofit/>
          </a:bodyPr>
          <a:lstStyle>
            <a:lvl1pPr marL="0" indent="0" algn="l" defTabSz="914400" rtl="0" eaLnBrk="1" latinLnBrk="0" hangingPunct="1">
              <a:lnSpc>
                <a:spcPts val="1920"/>
              </a:lnSpc>
              <a:spcBef>
                <a:spcPts val="1000"/>
              </a:spcBef>
              <a:buFont typeface="Arial"/>
              <a:buNone/>
              <a:defRPr sz="1600" kern="1200">
                <a:solidFill>
                  <a:schemeClr val="tx1">
                    <a:lumMod val="65000"/>
                    <a:lumOff val="3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1400"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200"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00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000" kern="1200">
                <a:solidFill>
                  <a:schemeClr val="tx1"/>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marL="0" marR="0" lvl="0" indent="0" algn="ctr" defTabSz="685800" rtl="0" eaLnBrk="1" fontAlgn="auto" latinLnBrk="0" hangingPunct="1">
              <a:lnSpc>
                <a:spcPts val="1440"/>
              </a:lnSpc>
              <a:spcBef>
                <a:spcPts val="750"/>
              </a:spcBef>
              <a:spcAft>
                <a:spcPts val="0"/>
              </a:spcAft>
              <a:buClrTx/>
              <a:buSzTx/>
              <a:buFont typeface="Arial"/>
              <a:buNone/>
              <a:tabLst/>
              <a:defRPr/>
            </a:pPr>
            <a:r>
              <a:rPr kumimoji="0" lang="en-US" sz="900" b="1" i="0" u="none" strike="noStrike" kern="1200" cap="none" spc="0" normalizeH="0" baseline="0" noProof="0">
                <a:ln>
                  <a:noFill/>
                </a:ln>
                <a:solidFill>
                  <a:srgbClr val="67696F"/>
                </a:solidFill>
                <a:effectLst/>
                <a:uLnTx/>
                <a:uFillTx/>
                <a:latin typeface="Arial" charset="0"/>
                <a:cs typeface="Arial" charset="0"/>
              </a:rPr>
              <a:t>Talent Resourcing</a:t>
            </a:r>
          </a:p>
        </p:txBody>
      </p:sp>
      <p:sp>
        <p:nvSpPr>
          <p:cNvPr id="4" name="Rectangle 3">
            <a:extLst>
              <a:ext uri="{FF2B5EF4-FFF2-40B4-BE49-F238E27FC236}">
                <a16:creationId xmlns:a16="http://schemas.microsoft.com/office/drawing/2014/main" id="{2144A0F4-019A-4745-B746-04C31C73369E}"/>
              </a:ext>
            </a:extLst>
          </p:cNvPr>
          <p:cNvSpPr/>
          <p:nvPr/>
        </p:nvSpPr>
        <p:spPr>
          <a:xfrm>
            <a:off x="1247276" y="4244351"/>
            <a:ext cx="1829951" cy="138499"/>
          </a:xfrm>
          <a:prstGeom prst="rect">
            <a:avLst/>
          </a:prstGeom>
        </p:spPr>
        <p:txBody>
          <a:bodyPr wrap="square"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7696F"/>
                </a:solidFill>
                <a:effectLst/>
                <a:uLnTx/>
                <a:uFillTx/>
                <a:latin typeface="Arial" panose="020B0604020202020204"/>
                <a:ea typeface="+mn-ea"/>
                <a:cs typeface="+mn-cs"/>
              </a:rPr>
              <a:t>Career Management</a:t>
            </a:r>
          </a:p>
        </p:txBody>
      </p:sp>
      <p:sp>
        <p:nvSpPr>
          <p:cNvPr id="29" name="Rectangle 28">
            <a:extLst>
              <a:ext uri="{FF2B5EF4-FFF2-40B4-BE49-F238E27FC236}">
                <a16:creationId xmlns:a16="http://schemas.microsoft.com/office/drawing/2014/main" id="{FE12E97D-60CA-614B-9DF3-5996A00E6890}"/>
              </a:ext>
            </a:extLst>
          </p:cNvPr>
          <p:cNvSpPr/>
          <p:nvPr/>
        </p:nvSpPr>
        <p:spPr>
          <a:xfrm>
            <a:off x="3824337" y="4240913"/>
            <a:ext cx="1438969" cy="138499"/>
          </a:xfrm>
          <a:prstGeom prst="rect">
            <a:avLst/>
          </a:prstGeom>
        </p:spPr>
        <p:txBody>
          <a:bodyPr wrap="square"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7696F"/>
                </a:solidFill>
                <a:effectLst/>
                <a:uLnTx/>
                <a:uFillTx/>
                <a:latin typeface="Arial" panose="020B0604020202020204"/>
                <a:ea typeface="+mn-ea"/>
                <a:cs typeface="+mn-cs"/>
              </a:rPr>
              <a:t>Career Transition</a:t>
            </a:r>
          </a:p>
        </p:txBody>
      </p:sp>
      <p:sp>
        <p:nvSpPr>
          <p:cNvPr id="30" name="Rectangle 29">
            <a:extLst>
              <a:ext uri="{FF2B5EF4-FFF2-40B4-BE49-F238E27FC236}">
                <a16:creationId xmlns:a16="http://schemas.microsoft.com/office/drawing/2014/main" id="{EE681B3E-2A9D-3842-ABE1-DD6112B0D061}"/>
              </a:ext>
            </a:extLst>
          </p:cNvPr>
          <p:cNvSpPr/>
          <p:nvPr/>
        </p:nvSpPr>
        <p:spPr>
          <a:xfrm>
            <a:off x="6150354" y="4240913"/>
            <a:ext cx="1569987" cy="138499"/>
          </a:xfrm>
          <a:prstGeom prst="rect">
            <a:avLst/>
          </a:prstGeom>
        </p:spPr>
        <p:txBody>
          <a:bodyPr wrap="square"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7696F"/>
                </a:solidFill>
                <a:effectLst/>
                <a:uLnTx/>
                <a:uFillTx/>
                <a:latin typeface="Arial" panose="020B0604020202020204"/>
                <a:ea typeface="+mn-ea"/>
                <a:cs typeface="+mn-cs"/>
              </a:rPr>
              <a:t>Attracting Top Talent</a:t>
            </a:r>
          </a:p>
        </p:txBody>
      </p:sp>
    </p:spTree>
    <p:extLst>
      <p:ext uri="{BB962C8B-B14F-4D97-AF65-F5344CB8AC3E}">
        <p14:creationId xmlns:p14="http://schemas.microsoft.com/office/powerpoint/2010/main" val="4240865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 name="Title 2">
            <a:extLst>
              <a:ext uri="{FF2B5EF4-FFF2-40B4-BE49-F238E27FC236}">
                <a16:creationId xmlns:a16="http://schemas.microsoft.com/office/drawing/2014/main" id="{66F8DFE5-25B2-1045-839B-B3BB11EDC0FC}"/>
              </a:ext>
            </a:extLst>
          </p:cNvPr>
          <p:cNvSpPr>
            <a:spLocks noGrp="1"/>
          </p:cNvSpPr>
          <p:nvPr>
            <p:ph type="title"/>
          </p:nvPr>
        </p:nvSpPr>
        <p:spPr>
          <a:xfrm>
            <a:off x="458549" y="1828800"/>
            <a:ext cx="8226901" cy="1142776"/>
          </a:xfrm>
        </p:spPr>
        <p:txBody>
          <a:bodyPr/>
          <a:lstStyle/>
          <a:p>
            <a:pPr algn="ctr"/>
            <a:br>
              <a:rPr lang="en-US" sz="3500" dirty="0">
                <a:latin typeface="Arial"/>
                <a:cs typeface="Arial"/>
              </a:rPr>
            </a:br>
            <a:br>
              <a:rPr lang="en-US" sz="3500" dirty="0">
                <a:latin typeface="Arial"/>
                <a:cs typeface="Arial"/>
              </a:rPr>
            </a:br>
            <a:r>
              <a:rPr lang="en-US" sz="3500" dirty="0">
                <a:latin typeface="Arial"/>
                <a:cs typeface="Arial"/>
              </a:rPr>
              <a:t>EXPLORE THE DATA:</a:t>
            </a:r>
            <a:br>
              <a:rPr lang="en-US" dirty="0"/>
            </a:br>
            <a:br>
              <a:rPr lang="en-US" sz="1300" dirty="0"/>
            </a:br>
            <a:br>
              <a:rPr lang="en-US" sz="1800" b="0" u="sng" dirty="0">
                <a:latin typeface="Arial"/>
                <a:cs typeface="Arial"/>
              </a:rPr>
            </a:br>
            <a:r>
              <a:rPr lang="en-US" sz="1800" b="0" u="sng" dirty="0">
                <a:latin typeface="Arial"/>
                <a:cs typeface="Arial"/>
                <a:hlinkClick r:id="rId3">
                  <a:extLst>
                    <a:ext uri="{A12FA001-AC4F-418D-AE19-62706E023703}">
                      <ahyp:hlinkClr xmlns:ahyp="http://schemas.microsoft.com/office/drawing/2018/hyperlinkcolor" val="tx"/>
                    </a:ext>
                  </a:extLst>
                </a:hlinkClick>
              </a:rPr>
              <a:t>manpowergroup.be</a:t>
            </a:r>
            <a:br>
              <a:rPr lang="en-US" sz="1800" b="0" u="sng" dirty="0">
                <a:latin typeface="Arial"/>
                <a:cs typeface="Arial"/>
              </a:rPr>
            </a:br>
            <a:br>
              <a:rPr lang="en-US" sz="1800" b="0" u="sng" dirty="0">
                <a:latin typeface="Arial"/>
                <a:cs typeface="Arial"/>
              </a:rPr>
            </a:br>
            <a:r>
              <a:rPr lang="en-US" sz="1800" b="0" dirty="0">
                <a:latin typeface="Arial"/>
                <a:cs typeface="Arial"/>
                <a:hlinkClick r:id="rId4">
                  <a:extLst>
                    <a:ext uri="{A12FA001-AC4F-418D-AE19-62706E023703}">
                      <ahyp:hlinkClr xmlns:ahyp="http://schemas.microsoft.com/office/drawing/2018/hyperlinkcolor" val="tx"/>
                    </a:ext>
                  </a:extLst>
                </a:hlinkClick>
              </a:rPr>
              <a:t>manpowergroup.com/</a:t>
            </a:r>
            <a:r>
              <a:rPr lang="en-US" sz="1800" b="0" u="sng" dirty="0" err="1">
                <a:latin typeface="Arial"/>
                <a:cs typeface="Arial"/>
              </a:rPr>
              <a:t>meos</a:t>
            </a:r>
            <a:endParaRPr lang="en-US" sz="1800" b="0" dirty="0"/>
          </a:p>
        </p:txBody>
      </p:sp>
    </p:spTree>
    <p:extLst>
      <p:ext uri="{BB962C8B-B14F-4D97-AF65-F5344CB8AC3E}">
        <p14:creationId xmlns:p14="http://schemas.microsoft.com/office/powerpoint/2010/main" val="927157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F88B-7820-A948-929C-2DAF8A704A91}"/>
              </a:ext>
            </a:extLst>
          </p:cNvPr>
          <p:cNvSpPr>
            <a:spLocks noGrp="1"/>
          </p:cNvSpPr>
          <p:nvPr>
            <p:ph type="title"/>
          </p:nvPr>
        </p:nvSpPr>
        <p:spPr/>
        <p:txBody>
          <a:bodyPr/>
          <a:lstStyle/>
          <a:p>
            <a:r>
              <a:rPr lang="en-US" dirty="0"/>
              <a:t>Labor </a:t>
            </a:r>
            <a:r>
              <a:rPr lang="en-US"/>
              <a:t>Market Trends </a:t>
            </a:r>
            <a:endParaRPr lang="en-GB" dirty="0"/>
          </a:p>
        </p:txBody>
      </p:sp>
      <p:pic>
        <p:nvPicPr>
          <p:cNvPr id="17" name="Content Placeholder 16">
            <a:extLst>
              <a:ext uri="{FF2B5EF4-FFF2-40B4-BE49-F238E27FC236}">
                <a16:creationId xmlns:a16="http://schemas.microsoft.com/office/drawing/2014/main" id="{58919A46-E355-480A-BB31-AEF66A2288AE}"/>
              </a:ext>
            </a:extLst>
          </p:cNvPr>
          <p:cNvPicPr>
            <a:picLocks noGrp="1" noChangeAspect="1"/>
          </p:cNvPicPr>
          <p:nvPr>
            <p:ph idx="1"/>
          </p:nvPr>
        </p:nvPicPr>
        <p:blipFill>
          <a:blip r:embed="rId3"/>
          <a:stretch>
            <a:fillRect/>
          </a:stretch>
        </p:blipFill>
        <p:spPr>
          <a:xfrm>
            <a:off x="3924752" y="807367"/>
            <a:ext cx="1788058" cy="546018"/>
          </a:xfrm>
          <a:prstGeom prst="rect">
            <a:avLst/>
          </a:prstGeom>
        </p:spPr>
      </p:pic>
      <p:pic>
        <p:nvPicPr>
          <p:cNvPr id="18" name="Picture 17">
            <a:extLst>
              <a:ext uri="{FF2B5EF4-FFF2-40B4-BE49-F238E27FC236}">
                <a16:creationId xmlns:a16="http://schemas.microsoft.com/office/drawing/2014/main" id="{901A0777-F8BC-44DD-A92A-09180C87904C}"/>
              </a:ext>
            </a:extLst>
          </p:cNvPr>
          <p:cNvPicPr>
            <a:picLocks noChangeAspect="1"/>
          </p:cNvPicPr>
          <p:nvPr/>
        </p:nvPicPr>
        <p:blipFill>
          <a:blip r:embed="rId4"/>
          <a:stretch>
            <a:fillRect/>
          </a:stretch>
        </p:blipFill>
        <p:spPr>
          <a:xfrm>
            <a:off x="4225317" y="2647010"/>
            <a:ext cx="1186929" cy="571210"/>
          </a:xfrm>
          <a:prstGeom prst="rect">
            <a:avLst/>
          </a:prstGeom>
        </p:spPr>
      </p:pic>
      <p:pic>
        <p:nvPicPr>
          <p:cNvPr id="11" name="Picture 10">
            <a:extLst>
              <a:ext uri="{FF2B5EF4-FFF2-40B4-BE49-F238E27FC236}">
                <a16:creationId xmlns:a16="http://schemas.microsoft.com/office/drawing/2014/main" id="{5F24DE85-693A-44CF-AF7F-BBB15918DE64}"/>
              </a:ext>
            </a:extLst>
          </p:cNvPr>
          <p:cNvPicPr>
            <a:picLocks noChangeAspect="1"/>
          </p:cNvPicPr>
          <p:nvPr/>
        </p:nvPicPr>
        <p:blipFill>
          <a:blip r:embed="rId5"/>
          <a:stretch>
            <a:fillRect/>
          </a:stretch>
        </p:blipFill>
        <p:spPr>
          <a:xfrm>
            <a:off x="5479622" y="2768812"/>
            <a:ext cx="3321221" cy="368319"/>
          </a:xfrm>
          <a:prstGeom prst="rect">
            <a:avLst/>
          </a:prstGeom>
        </p:spPr>
      </p:pic>
      <p:pic>
        <p:nvPicPr>
          <p:cNvPr id="19" name="Picture 18">
            <a:extLst>
              <a:ext uri="{FF2B5EF4-FFF2-40B4-BE49-F238E27FC236}">
                <a16:creationId xmlns:a16="http://schemas.microsoft.com/office/drawing/2014/main" id="{68D1C030-3105-42B6-9B34-EB3F48EC56CA}"/>
              </a:ext>
            </a:extLst>
          </p:cNvPr>
          <p:cNvPicPr>
            <a:picLocks noChangeAspect="1"/>
          </p:cNvPicPr>
          <p:nvPr/>
        </p:nvPicPr>
        <p:blipFill>
          <a:blip r:embed="rId6"/>
          <a:stretch>
            <a:fillRect/>
          </a:stretch>
        </p:blipFill>
        <p:spPr>
          <a:xfrm>
            <a:off x="4225317" y="3424360"/>
            <a:ext cx="3626036" cy="292115"/>
          </a:xfrm>
          <a:prstGeom prst="rect">
            <a:avLst/>
          </a:prstGeom>
        </p:spPr>
      </p:pic>
      <p:pic>
        <p:nvPicPr>
          <p:cNvPr id="20" name="Picture 19">
            <a:extLst>
              <a:ext uri="{FF2B5EF4-FFF2-40B4-BE49-F238E27FC236}">
                <a16:creationId xmlns:a16="http://schemas.microsoft.com/office/drawing/2014/main" id="{F7D6E88F-0C1C-425D-AB21-BD4BD9FECBC4}"/>
              </a:ext>
            </a:extLst>
          </p:cNvPr>
          <p:cNvPicPr>
            <a:picLocks noChangeAspect="1"/>
          </p:cNvPicPr>
          <p:nvPr/>
        </p:nvPicPr>
        <p:blipFill>
          <a:blip r:embed="rId7"/>
          <a:stretch>
            <a:fillRect/>
          </a:stretch>
        </p:blipFill>
        <p:spPr>
          <a:xfrm>
            <a:off x="4272932" y="3943089"/>
            <a:ext cx="3794693" cy="789804"/>
          </a:xfrm>
          <a:prstGeom prst="rect">
            <a:avLst/>
          </a:prstGeom>
        </p:spPr>
      </p:pic>
      <p:pic>
        <p:nvPicPr>
          <p:cNvPr id="21" name="Picture 20">
            <a:extLst>
              <a:ext uri="{FF2B5EF4-FFF2-40B4-BE49-F238E27FC236}">
                <a16:creationId xmlns:a16="http://schemas.microsoft.com/office/drawing/2014/main" id="{49E646DF-4748-4A21-AD79-BA396B3D195A}"/>
              </a:ext>
            </a:extLst>
          </p:cNvPr>
          <p:cNvPicPr>
            <a:picLocks noChangeAspect="1"/>
          </p:cNvPicPr>
          <p:nvPr/>
        </p:nvPicPr>
        <p:blipFill>
          <a:blip r:embed="rId8"/>
          <a:stretch>
            <a:fillRect/>
          </a:stretch>
        </p:blipFill>
        <p:spPr>
          <a:xfrm>
            <a:off x="457201" y="2903000"/>
            <a:ext cx="3258355" cy="1829893"/>
          </a:xfrm>
          <a:prstGeom prst="rect">
            <a:avLst/>
          </a:prstGeom>
        </p:spPr>
      </p:pic>
      <p:pic>
        <p:nvPicPr>
          <p:cNvPr id="12" name="Picture 11">
            <a:extLst>
              <a:ext uri="{FF2B5EF4-FFF2-40B4-BE49-F238E27FC236}">
                <a16:creationId xmlns:a16="http://schemas.microsoft.com/office/drawing/2014/main" id="{72C41F8C-B01F-4919-9503-29C4FAB32DE5}"/>
              </a:ext>
            </a:extLst>
          </p:cNvPr>
          <p:cNvPicPr>
            <a:picLocks noChangeAspect="1"/>
          </p:cNvPicPr>
          <p:nvPr/>
        </p:nvPicPr>
        <p:blipFill>
          <a:blip r:embed="rId9"/>
          <a:stretch>
            <a:fillRect/>
          </a:stretch>
        </p:blipFill>
        <p:spPr>
          <a:xfrm>
            <a:off x="5813325" y="861337"/>
            <a:ext cx="2873474" cy="385701"/>
          </a:xfrm>
          <a:prstGeom prst="rect">
            <a:avLst/>
          </a:prstGeom>
        </p:spPr>
      </p:pic>
      <p:pic>
        <p:nvPicPr>
          <p:cNvPr id="13" name="Picture 12">
            <a:extLst>
              <a:ext uri="{FF2B5EF4-FFF2-40B4-BE49-F238E27FC236}">
                <a16:creationId xmlns:a16="http://schemas.microsoft.com/office/drawing/2014/main" id="{4992BAE4-2243-4A85-BE66-24D8629A1BF4}"/>
              </a:ext>
            </a:extLst>
          </p:cNvPr>
          <p:cNvPicPr>
            <a:picLocks noChangeAspect="1"/>
          </p:cNvPicPr>
          <p:nvPr/>
        </p:nvPicPr>
        <p:blipFill>
          <a:blip r:embed="rId10"/>
          <a:stretch>
            <a:fillRect/>
          </a:stretch>
        </p:blipFill>
        <p:spPr>
          <a:xfrm>
            <a:off x="4112590" y="1563590"/>
            <a:ext cx="4928078" cy="587893"/>
          </a:xfrm>
          <a:prstGeom prst="rect">
            <a:avLst/>
          </a:prstGeom>
        </p:spPr>
      </p:pic>
      <p:pic>
        <p:nvPicPr>
          <p:cNvPr id="3" name="Picture 2">
            <a:extLst>
              <a:ext uri="{FF2B5EF4-FFF2-40B4-BE49-F238E27FC236}">
                <a16:creationId xmlns:a16="http://schemas.microsoft.com/office/drawing/2014/main" id="{7E0F57FD-7958-4F82-94AD-673974FE895C}"/>
              </a:ext>
            </a:extLst>
          </p:cNvPr>
          <p:cNvPicPr>
            <a:picLocks noChangeAspect="1"/>
          </p:cNvPicPr>
          <p:nvPr/>
        </p:nvPicPr>
        <p:blipFill>
          <a:blip r:embed="rId11"/>
          <a:stretch>
            <a:fillRect/>
          </a:stretch>
        </p:blipFill>
        <p:spPr>
          <a:xfrm>
            <a:off x="283722" y="913498"/>
            <a:ext cx="3386150" cy="1733512"/>
          </a:xfrm>
          <a:prstGeom prst="rect">
            <a:avLst/>
          </a:prstGeom>
        </p:spPr>
      </p:pic>
    </p:spTree>
    <p:extLst>
      <p:ext uri="{BB962C8B-B14F-4D97-AF65-F5344CB8AC3E}">
        <p14:creationId xmlns:p14="http://schemas.microsoft.com/office/powerpoint/2010/main" val="648455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0193047-4E22-9A4B-B8D2-D7ADEF8592CA}"/>
              </a:ext>
            </a:extLst>
          </p:cNvPr>
          <p:cNvPicPr>
            <a:picLocks noChangeAspect="1"/>
          </p:cNvPicPr>
          <p:nvPr/>
        </p:nvPicPr>
        <p:blipFill>
          <a:blip r:embed="rId3"/>
          <a:srcRect/>
          <a:stretch/>
        </p:blipFill>
        <p:spPr>
          <a:xfrm>
            <a:off x="0" y="0"/>
            <a:ext cx="9143835" cy="4739268"/>
          </a:xfrm>
          <a:prstGeom prst="rect">
            <a:avLst/>
          </a:prstGeom>
        </p:spPr>
      </p:pic>
      <p:sp>
        <p:nvSpPr>
          <p:cNvPr id="7" name="Round Same Side Corner Rectangle 6">
            <a:extLst>
              <a:ext uri="{FF2B5EF4-FFF2-40B4-BE49-F238E27FC236}">
                <a16:creationId xmlns:a16="http://schemas.microsoft.com/office/drawing/2014/main" id="{3934154D-8294-BF48-AB99-97C30091A156}"/>
              </a:ext>
            </a:extLst>
          </p:cNvPr>
          <p:cNvSpPr/>
          <p:nvPr/>
        </p:nvSpPr>
        <p:spPr>
          <a:xfrm rot="10800000">
            <a:off x="5086829" y="299676"/>
            <a:ext cx="3142769" cy="4093903"/>
          </a:xfrm>
          <a:prstGeom prst="round2SameRect">
            <a:avLst>
              <a:gd name="adj1" fmla="val 3335"/>
              <a:gd name="adj2" fmla="val 0"/>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8667BF2-1853-E143-A891-9F8F627E023E}"/>
              </a:ext>
            </a:extLst>
          </p:cNvPr>
          <p:cNvPicPr>
            <a:picLocks noChangeAspect="1"/>
          </p:cNvPicPr>
          <p:nvPr/>
        </p:nvPicPr>
        <p:blipFill>
          <a:blip r:embed="rId4">
            <a:alphaModFix amt="15000"/>
          </a:blip>
          <a:stretch>
            <a:fillRect/>
          </a:stretch>
        </p:blipFill>
        <p:spPr>
          <a:xfrm>
            <a:off x="6909450" y="1157727"/>
            <a:ext cx="1087952" cy="1157055"/>
          </a:xfrm>
          <a:prstGeom prst="rect">
            <a:avLst/>
          </a:prstGeom>
        </p:spPr>
      </p:pic>
      <p:sp>
        <p:nvSpPr>
          <p:cNvPr id="11" name="Rectangle 10">
            <a:extLst>
              <a:ext uri="{FF2B5EF4-FFF2-40B4-BE49-F238E27FC236}">
                <a16:creationId xmlns:a16="http://schemas.microsoft.com/office/drawing/2014/main" id="{E05870E1-840E-844E-97B6-87E0A545A61A}"/>
              </a:ext>
            </a:extLst>
          </p:cNvPr>
          <p:cNvSpPr/>
          <p:nvPr/>
        </p:nvSpPr>
        <p:spPr>
          <a:xfrm>
            <a:off x="5259250" y="2719193"/>
            <a:ext cx="2613907" cy="145322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fontAlgn="base">
              <a:lnSpc>
                <a:spcPct val="100000"/>
              </a:lnSpc>
            </a:pPr>
            <a:r>
              <a:rPr lang="en-US" sz="1300" b="1" dirty="0">
                <a:solidFill>
                  <a:schemeClr val="accent4"/>
                </a:solidFill>
              </a:rPr>
              <a:t>We asked 520 employers about their hiring plans for Q4:</a:t>
            </a:r>
          </a:p>
          <a:p>
            <a:pPr fontAlgn="base">
              <a:lnSpc>
                <a:spcPct val="100000"/>
              </a:lnSpc>
            </a:pPr>
            <a:endParaRPr lang="en-US" sz="1300" b="1" dirty="0">
              <a:solidFill>
                <a:schemeClr val="accent4"/>
              </a:solidFill>
            </a:endParaRPr>
          </a:p>
          <a:p>
            <a:pPr fontAlgn="base"/>
            <a:r>
              <a:rPr lang="en-US" sz="1300" dirty="0">
                <a:solidFill>
                  <a:schemeClr val="accent4"/>
                </a:solidFill>
              </a:rPr>
              <a:t>​The recovery in the labor market is expected to accelerate significantly over the next three months in Belgium.</a:t>
            </a:r>
          </a:p>
        </p:txBody>
      </p:sp>
      <p:pic>
        <p:nvPicPr>
          <p:cNvPr id="12" name="Picture 11">
            <a:extLst>
              <a:ext uri="{FF2B5EF4-FFF2-40B4-BE49-F238E27FC236}">
                <a16:creationId xmlns:a16="http://schemas.microsoft.com/office/drawing/2014/main" id="{697B0404-BC8A-E740-AEEE-2AE8B94B8703}"/>
              </a:ext>
            </a:extLst>
          </p:cNvPr>
          <p:cNvPicPr>
            <a:picLocks noChangeAspect="1"/>
          </p:cNvPicPr>
          <p:nvPr/>
        </p:nvPicPr>
        <p:blipFill>
          <a:blip r:embed="rId4">
            <a:alphaModFix/>
          </a:blip>
          <a:stretch>
            <a:fillRect/>
          </a:stretch>
        </p:blipFill>
        <p:spPr>
          <a:xfrm>
            <a:off x="7204694" y="1736254"/>
            <a:ext cx="497463" cy="516323"/>
          </a:xfrm>
          <a:prstGeom prst="rect">
            <a:avLst/>
          </a:prstGeom>
        </p:spPr>
      </p:pic>
      <p:sp>
        <p:nvSpPr>
          <p:cNvPr id="13" name="Round Single Corner Rectangle 12">
            <a:extLst>
              <a:ext uri="{FF2B5EF4-FFF2-40B4-BE49-F238E27FC236}">
                <a16:creationId xmlns:a16="http://schemas.microsoft.com/office/drawing/2014/main" id="{6CF0ED24-B7AC-644B-8AF1-677876CF78D2}"/>
              </a:ext>
            </a:extLst>
          </p:cNvPr>
          <p:cNvSpPr/>
          <p:nvPr/>
        </p:nvSpPr>
        <p:spPr>
          <a:xfrm rot="5400000">
            <a:off x="4934525" y="-2198"/>
            <a:ext cx="504809" cy="504809"/>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05688D04-21F3-EB40-9FFE-C1EADAC096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05772" y="169049"/>
            <a:ext cx="241601" cy="241601"/>
          </a:xfrm>
          <a:prstGeom prst="rect">
            <a:avLst/>
          </a:prstGeom>
        </p:spPr>
      </p:pic>
      <p:sp>
        <p:nvSpPr>
          <p:cNvPr id="2" name="Title 1">
            <a:extLst>
              <a:ext uri="{FF2B5EF4-FFF2-40B4-BE49-F238E27FC236}">
                <a16:creationId xmlns:a16="http://schemas.microsoft.com/office/drawing/2014/main" id="{E9ADAEBD-F12C-5841-84D0-58DE0B85A193}"/>
              </a:ext>
            </a:extLst>
          </p:cNvPr>
          <p:cNvSpPr>
            <a:spLocks noGrp="1"/>
          </p:cNvSpPr>
          <p:nvPr>
            <p:ph type="title"/>
          </p:nvPr>
        </p:nvSpPr>
        <p:spPr>
          <a:xfrm>
            <a:off x="5259250" y="832718"/>
            <a:ext cx="2505956" cy="1028425"/>
          </a:xfrm>
        </p:spPr>
        <p:txBody>
          <a:bodyPr/>
          <a:lstStyle/>
          <a:p>
            <a:br>
              <a:rPr lang="en-US" dirty="0"/>
            </a:br>
            <a:br>
              <a:rPr lang="en-US" dirty="0"/>
            </a:br>
            <a:br>
              <a:rPr lang="en-US" dirty="0"/>
            </a:br>
            <a:r>
              <a:rPr lang="en-US" dirty="0"/>
              <a:t>OPTIMISM RETURNS TO THE BELGIAN LABOUR </a:t>
            </a:r>
            <a:br>
              <a:rPr lang="en-US" dirty="0"/>
            </a:br>
            <a:r>
              <a:rPr lang="en-US" dirty="0"/>
              <a:t>MARKET</a:t>
            </a:r>
            <a:br>
              <a:rPr lang="en-US" dirty="0"/>
            </a:br>
            <a:br>
              <a:rPr lang="en-US" dirty="0"/>
            </a:br>
            <a:endParaRPr lang="en-US" dirty="0"/>
          </a:p>
        </p:txBody>
      </p:sp>
      <p:cxnSp>
        <p:nvCxnSpPr>
          <p:cNvPr id="8" name="Straight Connector 7">
            <a:extLst>
              <a:ext uri="{FF2B5EF4-FFF2-40B4-BE49-F238E27FC236}">
                <a16:creationId xmlns:a16="http://schemas.microsoft.com/office/drawing/2014/main" id="{D1C647B9-EED5-9B4E-A082-D1D7799B0A45}"/>
              </a:ext>
            </a:extLst>
          </p:cNvPr>
          <p:cNvCxnSpPr>
            <a:cxnSpLocks/>
          </p:cNvCxnSpPr>
          <p:nvPr/>
        </p:nvCxnSpPr>
        <p:spPr>
          <a:xfrm>
            <a:off x="5182201" y="2571750"/>
            <a:ext cx="26909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133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93ED9E0D-8613-014F-A7AC-001AF291B2A9}"/>
              </a:ext>
            </a:extLst>
          </p:cNvPr>
          <p:cNvSpPr/>
          <p:nvPr/>
        </p:nvSpPr>
        <p:spPr>
          <a:xfrm>
            <a:off x="0" y="2004612"/>
            <a:ext cx="9144000" cy="2573834"/>
          </a:xfrm>
          <a:prstGeom prst="roundRect">
            <a:avLst>
              <a:gd name="adj" fmla="val 0"/>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text&#10;&#10;Description automatically generated">
            <a:extLst>
              <a:ext uri="{FF2B5EF4-FFF2-40B4-BE49-F238E27FC236}">
                <a16:creationId xmlns:a16="http://schemas.microsoft.com/office/drawing/2014/main" id="{091552FD-DDDB-534F-8E62-E30892D25825}"/>
              </a:ext>
            </a:extLst>
          </p:cNvPr>
          <p:cNvPicPr>
            <a:picLocks noChangeAspect="1"/>
          </p:cNvPicPr>
          <p:nvPr/>
        </p:nvPicPr>
        <p:blipFill>
          <a:blip r:embed="rId3">
            <a:alphaModFix amt="50000"/>
          </a:blip>
          <a:stretch>
            <a:fillRect/>
          </a:stretch>
        </p:blipFill>
        <p:spPr>
          <a:xfrm>
            <a:off x="1" y="2763879"/>
            <a:ext cx="9143999" cy="1814568"/>
          </a:xfrm>
          <a:prstGeom prst="rect">
            <a:avLst/>
          </a:prstGeom>
        </p:spPr>
      </p:pic>
      <p:sp>
        <p:nvSpPr>
          <p:cNvPr id="2" name="Title 1">
            <a:extLst>
              <a:ext uri="{FF2B5EF4-FFF2-40B4-BE49-F238E27FC236}">
                <a16:creationId xmlns:a16="http://schemas.microsoft.com/office/drawing/2014/main" id="{623FF88B-7820-A948-929C-2DAF8A704A91}"/>
              </a:ext>
            </a:extLst>
          </p:cNvPr>
          <p:cNvSpPr>
            <a:spLocks noGrp="1"/>
          </p:cNvSpPr>
          <p:nvPr>
            <p:ph type="title"/>
          </p:nvPr>
        </p:nvSpPr>
        <p:spPr>
          <a:xfrm>
            <a:off x="457201" y="410607"/>
            <a:ext cx="8168475" cy="499966"/>
          </a:xfrm>
        </p:spPr>
        <p:txBody>
          <a:bodyPr/>
          <a:lstStyle/>
          <a:p>
            <a:r>
              <a:rPr lang="en-US" dirty="0"/>
              <a:t>One in two employers in Belgium plans to strengthen its workforce by the end of the year</a:t>
            </a:r>
            <a:endParaRPr lang="en-GB" dirty="0"/>
          </a:p>
        </p:txBody>
      </p:sp>
      <p:sp>
        <p:nvSpPr>
          <p:cNvPr id="3" name="Content Placeholder 2">
            <a:extLst>
              <a:ext uri="{FF2B5EF4-FFF2-40B4-BE49-F238E27FC236}">
                <a16:creationId xmlns:a16="http://schemas.microsoft.com/office/drawing/2014/main" id="{6E7FDF51-D9E6-4244-9B45-0E1022CCA92C}"/>
              </a:ext>
            </a:extLst>
          </p:cNvPr>
          <p:cNvSpPr>
            <a:spLocks noGrp="1"/>
          </p:cNvSpPr>
          <p:nvPr>
            <p:ph idx="1"/>
          </p:nvPr>
        </p:nvSpPr>
        <p:spPr>
          <a:xfrm>
            <a:off x="457200" y="1095755"/>
            <a:ext cx="8229600" cy="723675"/>
          </a:xfrm>
        </p:spPr>
        <p:txBody>
          <a:bodyPr/>
          <a:lstStyle/>
          <a:p>
            <a:pPr marL="0" indent="0">
              <a:buNone/>
            </a:pPr>
            <a:r>
              <a:rPr lang="en-US" dirty="0"/>
              <a:t>Of the 520 Belgian employers surveyed by ManpowerGroup at the end of July, </a:t>
            </a:r>
            <a:r>
              <a:rPr lang="en-US" b="1" dirty="0"/>
              <a:t>one in two (50%) </a:t>
            </a:r>
            <a:r>
              <a:rPr lang="en-US" dirty="0"/>
              <a:t>plan to </a:t>
            </a:r>
            <a:r>
              <a:rPr lang="en-US" b="1" dirty="0"/>
              <a:t>increase</a:t>
            </a:r>
            <a:r>
              <a:rPr lang="en-US" dirty="0"/>
              <a:t> their workforce by the end of December 2021, while </a:t>
            </a:r>
            <a:r>
              <a:rPr lang="en-US" b="1" dirty="0"/>
              <a:t>one in five (20%) </a:t>
            </a:r>
            <a:r>
              <a:rPr lang="en-US" dirty="0"/>
              <a:t>plan to </a:t>
            </a:r>
            <a:r>
              <a:rPr lang="en-US" b="1" dirty="0"/>
              <a:t>reduce headcount</a:t>
            </a:r>
            <a:r>
              <a:rPr lang="en-US" dirty="0"/>
              <a:t>. </a:t>
            </a:r>
            <a:r>
              <a:rPr lang="en-US" b="1" dirty="0"/>
              <a:t>28%</a:t>
            </a:r>
            <a:r>
              <a:rPr lang="en-US" dirty="0"/>
              <a:t> of employers surveyed are forecasting </a:t>
            </a:r>
            <a:r>
              <a:rPr lang="en-US" b="1" dirty="0"/>
              <a:t>no change</a:t>
            </a:r>
            <a:r>
              <a:rPr lang="en-US" dirty="0"/>
              <a:t>. After seasonal adjustment, the </a:t>
            </a:r>
            <a:r>
              <a:rPr lang="en-US" b="1" dirty="0"/>
              <a:t>Net Employment Outlook</a:t>
            </a:r>
            <a:r>
              <a:rPr lang="en-US" dirty="0"/>
              <a:t> rises to a </a:t>
            </a:r>
            <a:r>
              <a:rPr lang="en-US" b="1" dirty="0"/>
              <a:t>very optimistic </a:t>
            </a:r>
            <a:r>
              <a:rPr lang="en-US" dirty="0"/>
              <a:t>value of </a:t>
            </a:r>
            <a:r>
              <a:rPr lang="en-US" b="1" dirty="0"/>
              <a:t>+30%, </a:t>
            </a:r>
            <a:r>
              <a:rPr lang="en-US" dirty="0"/>
              <a:t>the fifth consecutive quarterly increase.</a:t>
            </a:r>
          </a:p>
          <a:p>
            <a:pPr marL="0" indent="0">
              <a:buNone/>
            </a:pPr>
            <a:endParaRPr lang="en-US" dirty="0"/>
          </a:p>
          <a:p>
            <a:pPr marL="0" indent="0">
              <a:buNone/>
            </a:pPr>
            <a:endParaRPr lang="en-US" dirty="0"/>
          </a:p>
        </p:txBody>
      </p:sp>
      <p:graphicFrame>
        <p:nvGraphicFramePr>
          <p:cNvPr id="5" name="Chart 4">
            <a:extLst>
              <a:ext uri="{FF2B5EF4-FFF2-40B4-BE49-F238E27FC236}">
                <a16:creationId xmlns:a16="http://schemas.microsoft.com/office/drawing/2014/main" id="{1BA2612D-5358-A24C-9F23-BEA9C665EAD9}"/>
              </a:ext>
            </a:extLst>
          </p:cNvPr>
          <p:cNvGraphicFramePr/>
          <p:nvPr>
            <p:extLst>
              <p:ext uri="{D42A27DB-BD31-4B8C-83A1-F6EECF244321}">
                <p14:modId xmlns:p14="http://schemas.microsoft.com/office/powerpoint/2010/main" val="4263089882"/>
              </p:ext>
            </p:extLst>
          </p:nvPr>
        </p:nvGraphicFramePr>
        <p:xfrm>
          <a:off x="960619" y="2004612"/>
          <a:ext cx="3248722" cy="2536982"/>
        </p:xfrm>
        <a:graphic>
          <a:graphicData uri="http://schemas.openxmlformats.org/drawingml/2006/chart">
            <c:chart xmlns:c="http://schemas.openxmlformats.org/drawingml/2006/chart" xmlns:r="http://schemas.openxmlformats.org/officeDocument/2006/relationships" r:id="rId4"/>
          </a:graphicData>
        </a:graphic>
      </p:graphicFrame>
      <p:sp>
        <p:nvSpPr>
          <p:cNvPr id="7" name="Rounded Rectangle 6">
            <a:extLst>
              <a:ext uri="{FF2B5EF4-FFF2-40B4-BE49-F238E27FC236}">
                <a16:creationId xmlns:a16="http://schemas.microsoft.com/office/drawing/2014/main" id="{B5579A6C-04CF-544A-B8D6-B4061D125F76}"/>
              </a:ext>
            </a:extLst>
          </p:cNvPr>
          <p:cNvSpPr/>
          <p:nvPr/>
        </p:nvSpPr>
        <p:spPr>
          <a:xfrm>
            <a:off x="4016053" y="2371785"/>
            <a:ext cx="3520068" cy="399929"/>
          </a:xfrm>
          <a:prstGeom prst="round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b="1" dirty="0">
                <a:solidFill>
                  <a:schemeClr val="bg1"/>
                </a:solidFill>
              </a:rPr>
              <a:t>50% </a:t>
            </a:r>
            <a:r>
              <a:rPr lang="en-US" sz="900" b="1" dirty="0">
                <a:solidFill>
                  <a:schemeClr val="bg1"/>
                </a:solidFill>
              </a:rPr>
              <a:t>PLAN TO HIRE</a:t>
            </a:r>
          </a:p>
        </p:txBody>
      </p:sp>
      <p:sp>
        <p:nvSpPr>
          <p:cNvPr id="13" name="Rounded Rectangle 12">
            <a:extLst>
              <a:ext uri="{FF2B5EF4-FFF2-40B4-BE49-F238E27FC236}">
                <a16:creationId xmlns:a16="http://schemas.microsoft.com/office/drawing/2014/main" id="{BF27BF2A-6760-5A47-847E-11CEEC665139}"/>
              </a:ext>
            </a:extLst>
          </p:cNvPr>
          <p:cNvSpPr/>
          <p:nvPr/>
        </p:nvSpPr>
        <p:spPr>
          <a:xfrm>
            <a:off x="4016053" y="2840368"/>
            <a:ext cx="3520068" cy="399929"/>
          </a:xfrm>
          <a:prstGeom prst="round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b="1" dirty="0">
                <a:solidFill>
                  <a:schemeClr val="bg1"/>
                </a:solidFill>
              </a:rPr>
              <a:t>20% </a:t>
            </a:r>
            <a:r>
              <a:rPr lang="en-US" sz="900" b="1" dirty="0">
                <a:solidFill>
                  <a:schemeClr val="bg1"/>
                </a:solidFill>
              </a:rPr>
              <a:t>EXPECT TO LAY OFF WORKERS</a:t>
            </a:r>
          </a:p>
        </p:txBody>
      </p:sp>
      <p:sp>
        <p:nvSpPr>
          <p:cNvPr id="14" name="Rounded Rectangle 13">
            <a:extLst>
              <a:ext uri="{FF2B5EF4-FFF2-40B4-BE49-F238E27FC236}">
                <a16:creationId xmlns:a16="http://schemas.microsoft.com/office/drawing/2014/main" id="{6CDBA8B3-602B-AE4B-BA4D-94DEB35A1DF0}"/>
              </a:ext>
            </a:extLst>
          </p:cNvPr>
          <p:cNvSpPr/>
          <p:nvPr/>
        </p:nvSpPr>
        <p:spPr>
          <a:xfrm>
            <a:off x="4016053" y="3304832"/>
            <a:ext cx="3520068" cy="399929"/>
          </a:xfrm>
          <a:prstGeom prst="round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b="1" dirty="0">
                <a:solidFill>
                  <a:schemeClr val="bg1"/>
                </a:solidFill>
              </a:rPr>
              <a:t>28% </a:t>
            </a:r>
            <a:r>
              <a:rPr lang="en-US" sz="900" b="1" dirty="0">
                <a:solidFill>
                  <a:schemeClr val="bg1"/>
                </a:solidFill>
              </a:rPr>
              <a:t>PLAN TO KEEP WORKFORCE LEVELS STEADY</a:t>
            </a:r>
          </a:p>
        </p:txBody>
      </p:sp>
      <p:sp>
        <p:nvSpPr>
          <p:cNvPr id="15" name="Rounded Rectangle 14">
            <a:extLst>
              <a:ext uri="{FF2B5EF4-FFF2-40B4-BE49-F238E27FC236}">
                <a16:creationId xmlns:a16="http://schemas.microsoft.com/office/drawing/2014/main" id="{456B329E-BFC3-164B-9064-FAD137008AC8}"/>
              </a:ext>
            </a:extLst>
          </p:cNvPr>
          <p:cNvSpPr/>
          <p:nvPr/>
        </p:nvSpPr>
        <p:spPr>
          <a:xfrm>
            <a:off x="4016053" y="3779126"/>
            <a:ext cx="3520068" cy="399929"/>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b="1" dirty="0">
                <a:solidFill>
                  <a:schemeClr val="bg1"/>
                </a:solidFill>
              </a:rPr>
              <a:t>2% </a:t>
            </a:r>
            <a:r>
              <a:rPr lang="en-US" sz="900" b="1" dirty="0">
                <a:solidFill>
                  <a:schemeClr val="bg1"/>
                </a:solidFill>
              </a:rPr>
              <a:t>UNDECIDED</a:t>
            </a:r>
          </a:p>
        </p:txBody>
      </p:sp>
      <p:sp>
        <p:nvSpPr>
          <p:cNvPr id="12" name="Oval 11">
            <a:extLst>
              <a:ext uri="{FF2B5EF4-FFF2-40B4-BE49-F238E27FC236}">
                <a16:creationId xmlns:a16="http://schemas.microsoft.com/office/drawing/2014/main" id="{56529238-477C-A44C-98A7-32193E76AF48}"/>
              </a:ext>
            </a:extLst>
          </p:cNvPr>
          <p:cNvSpPr/>
          <p:nvPr/>
        </p:nvSpPr>
        <p:spPr>
          <a:xfrm>
            <a:off x="1857022" y="2563571"/>
            <a:ext cx="1455916" cy="1455916"/>
          </a:xfrm>
          <a:prstGeom prst="ellipse">
            <a:avLst/>
          </a:prstGeom>
          <a:solidFill>
            <a:schemeClr val="bg1"/>
          </a:solidFill>
          <a:ln>
            <a:noFill/>
          </a:ln>
          <a:effectLst>
            <a:outerShdw blurRad="50800" dist="38100" dir="2700000" algn="tl" rotWithShape="0">
              <a:prstClr val="black">
                <a:alpha val="15477"/>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5"/>
                </a:solidFill>
              </a:rPr>
              <a:t>+</a:t>
            </a:r>
            <a:r>
              <a:rPr lang="en-US" sz="3000" b="1" dirty="0">
                <a:solidFill>
                  <a:schemeClr val="accent5"/>
                </a:solidFill>
              </a:rPr>
              <a:t>30</a:t>
            </a:r>
            <a:r>
              <a:rPr lang="en-US" sz="2000" b="1" dirty="0">
                <a:solidFill>
                  <a:schemeClr val="accent5"/>
                </a:solidFill>
              </a:rPr>
              <a:t>%</a:t>
            </a:r>
            <a:br>
              <a:rPr lang="en-US" sz="2000" b="1" dirty="0">
                <a:solidFill>
                  <a:schemeClr val="accent5"/>
                </a:solidFill>
              </a:rPr>
            </a:br>
            <a:r>
              <a:rPr lang="en-US" sz="800" b="1" dirty="0">
                <a:solidFill>
                  <a:schemeClr val="accent5"/>
                </a:solidFill>
              </a:rPr>
              <a:t>NET EMPLOYMENT OUTLOOK</a:t>
            </a:r>
          </a:p>
        </p:txBody>
      </p:sp>
    </p:spTree>
    <p:extLst>
      <p:ext uri="{BB962C8B-B14F-4D97-AF65-F5344CB8AC3E}">
        <p14:creationId xmlns:p14="http://schemas.microsoft.com/office/powerpoint/2010/main" val="2421323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D5AFC-3174-472A-A69E-08B221C27446}"/>
              </a:ext>
            </a:extLst>
          </p:cNvPr>
          <p:cNvSpPr>
            <a:spLocks noGrp="1"/>
          </p:cNvSpPr>
          <p:nvPr>
            <p:ph type="title"/>
          </p:nvPr>
        </p:nvSpPr>
        <p:spPr/>
        <p:txBody>
          <a:bodyPr/>
          <a:lstStyle/>
          <a:p>
            <a:r>
              <a:rPr lang="en-US" dirty="0"/>
              <a:t>Optimism in all three regions</a:t>
            </a:r>
            <a:r>
              <a:rPr lang="en-BE" sz="2000" dirty="0"/>
              <a:t> </a:t>
            </a:r>
            <a:endParaRPr lang="en-US" sz="2080" dirty="0"/>
          </a:p>
        </p:txBody>
      </p:sp>
      <p:sp>
        <p:nvSpPr>
          <p:cNvPr id="5" name="Content Placeholder 4">
            <a:extLst>
              <a:ext uri="{FF2B5EF4-FFF2-40B4-BE49-F238E27FC236}">
                <a16:creationId xmlns:a16="http://schemas.microsoft.com/office/drawing/2014/main" id="{A7C23ED8-8713-D44A-8C7B-3E64C323E318}"/>
              </a:ext>
            </a:extLst>
          </p:cNvPr>
          <p:cNvSpPr>
            <a:spLocks noGrp="1"/>
          </p:cNvSpPr>
          <p:nvPr>
            <p:ph idx="1"/>
          </p:nvPr>
        </p:nvSpPr>
        <p:spPr/>
        <p:txBody>
          <a:bodyPr vert="horz" lIns="0" tIns="0" rIns="0" bIns="0" rtlCol="0" anchor="t">
            <a:noAutofit/>
          </a:bodyPr>
          <a:lstStyle/>
          <a:p>
            <a:pPr marL="0" indent="0">
              <a:buNone/>
            </a:pPr>
            <a:r>
              <a:rPr lang="en-US" dirty="0"/>
              <a:t>According to the survey results, employers in all three region anticipate </a:t>
            </a:r>
            <a:r>
              <a:rPr lang="en-US" b="1" dirty="0"/>
              <a:t>strong labor markets </a:t>
            </a:r>
            <a:r>
              <a:rPr lang="en-US" dirty="0"/>
              <a:t>and net employment growth over the next quarter: </a:t>
            </a:r>
            <a:r>
              <a:rPr lang="en-US" b="1" dirty="0"/>
              <a:t>+ 33% in Wallonia, + 32% in Flanders and + 27% in Brussels. </a:t>
            </a:r>
            <a:br>
              <a:rPr lang="en-US" dirty="0"/>
            </a:br>
            <a:r>
              <a:rPr lang="en-US" dirty="0"/>
              <a:t>Hiring plans are up sharply in all three regions,  both in comparison with the previous quarter and with the same period last year.</a:t>
            </a:r>
            <a:r>
              <a:rPr lang="en-US" baseline="30000" dirty="0"/>
              <a:t> </a:t>
            </a:r>
          </a:p>
          <a:p>
            <a:pPr marL="0" indent="0">
              <a:buNone/>
            </a:pPr>
            <a:r>
              <a:rPr lang="en-US" dirty="0"/>
              <a:t>                                      </a:t>
            </a:r>
          </a:p>
        </p:txBody>
      </p:sp>
      <p:pic>
        <p:nvPicPr>
          <p:cNvPr id="6" name="Picture 5">
            <a:extLst>
              <a:ext uri="{FF2B5EF4-FFF2-40B4-BE49-F238E27FC236}">
                <a16:creationId xmlns:a16="http://schemas.microsoft.com/office/drawing/2014/main" id="{5AB23635-0308-BF40-BDDB-D79925C7FD22}"/>
              </a:ext>
            </a:extLst>
          </p:cNvPr>
          <p:cNvPicPr>
            <a:picLocks noChangeAspect="1"/>
          </p:cNvPicPr>
          <p:nvPr/>
        </p:nvPicPr>
        <p:blipFill>
          <a:blip r:embed="rId3"/>
          <a:srcRect/>
          <a:stretch/>
        </p:blipFill>
        <p:spPr>
          <a:xfrm>
            <a:off x="474447" y="2296588"/>
            <a:ext cx="2477135" cy="2020359"/>
          </a:xfrm>
          <a:prstGeom prst="rect">
            <a:avLst/>
          </a:prstGeom>
        </p:spPr>
      </p:pic>
      <p:grpSp>
        <p:nvGrpSpPr>
          <p:cNvPr id="3" name="Group 2">
            <a:extLst>
              <a:ext uri="{FF2B5EF4-FFF2-40B4-BE49-F238E27FC236}">
                <a16:creationId xmlns:a16="http://schemas.microsoft.com/office/drawing/2014/main" id="{62E41046-410D-1843-8185-4F20935DB143}"/>
              </a:ext>
            </a:extLst>
          </p:cNvPr>
          <p:cNvGrpSpPr/>
          <p:nvPr/>
        </p:nvGrpSpPr>
        <p:grpSpPr>
          <a:xfrm>
            <a:off x="2910940" y="2571750"/>
            <a:ext cx="8686799" cy="1352723"/>
            <a:chOff x="3344489" y="2035054"/>
            <a:chExt cx="8686799" cy="1352723"/>
          </a:xfrm>
        </p:grpSpPr>
        <p:pic>
          <p:nvPicPr>
            <p:cNvPr id="44" name="Picture 43">
              <a:extLst>
                <a:ext uri="{FF2B5EF4-FFF2-40B4-BE49-F238E27FC236}">
                  <a16:creationId xmlns:a16="http://schemas.microsoft.com/office/drawing/2014/main" id="{DF76FCFB-4158-D541-B83C-FFAA822E3C08}"/>
                </a:ext>
              </a:extLst>
            </p:cNvPr>
            <p:cNvPicPr>
              <a:picLocks noChangeAspect="1"/>
            </p:cNvPicPr>
            <p:nvPr/>
          </p:nvPicPr>
          <p:blipFill rotWithShape="1">
            <a:blip r:embed="rId4"/>
            <a:srcRect r="33289" b="49389"/>
            <a:stretch/>
          </p:blipFill>
          <p:spPr>
            <a:xfrm>
              <a:off x="3650419" y="2035054"/>
              <a:ext cx="5490027" cy="1352723"/>
            </a:xfrm>
            <a:prstGeom prst="rect">
              <a:avLst/>
            </a:prstGeom>
          </p:spPr>
        </p:pic>
        <p:graphicFrame>
          <p:nvGraphicFramePr>
            <p:cNvPr id="45" name="Chart 44">
              <a:extLst>
                <a:ext uri="{FF2B5EF4-FFF2-40B4-BE49-F238E27FC236}">
                  <a16:creationId xmlns:a16="http://schemas.microsoft.com/office/drawing/2014/main" id="{26162AAD-EFF3-3A42-A305-1223714B5586}"/>
                </a:ext>
              </a:extLst>
            </p:cNvPr>
            <p:cNvGraphicFramePr/>
            <p:nvPr>
              <p:extLst>
                <p:ext uri="{D42A27DB-BD31-4B8C-83A1-F6EECF244321}">
                  <p14:modId xmlns:p14="http://schemas.microsoft.com/office/powerpoint/2010/main" val="2733263245"/>
                </p:ext>
              </p:extLst>
            </p:nvPr>
          </p:nvGraphicFramePr>
          <p:xfrm>
            <a:off x="3344489" y="2035054"/>
            <a:ext cx="8686799" cy="861243"/>
          </p:xfrm>
          <a:graphic>
            <a:graphicData uri="http://schemas.openxmlformats.org/drawingml/2006/chart">
              <c:chart xmlns:c="http://schemas.openxmlformats.org/drawingml/2006/chart" xmlns:r="http://schemas.openxmlformats.org/officeDocument/2006/relationships" r:id="rId5"/>
            </a:graphicData>
          </a:graphic>
        </p:graphicFrame>
        <p:sp>
          <p:nvSpPr>
            <p:cNvPr id="46" name="TextBox 45">
              <a:extLst>
                <a:ext uri="{FF2B5EF4-FFF2-40B4-BE49-F238E27FC236}">
                  <a16:creationId xmlns:a16="http://schemas.microsoft.com/office/drawing/2014/main" id="{C282969E-DE37-F84D-80CB-87F3681C40BE}"/>
                </a:ext>
              </a:extLst>
            </p:cNvPr>
            <p:cNvSpPr txBox="1"/>
            <p:nvPr/>
          </p:nvSpPr>
          <p:spPr>
            <a:xfrm>
              <a:off x="3650419" y="3056839"/>
              <a:ext cx="1236518" cy="107722"/>
            </a:xfrm>
            <a:prstGeom prst="rect">
              <a:avLst/>
            </a:prstGeom>
            <a:noFill/>
          </p:spPr>
          <p:txBody>
            <a:bodyPr wrap="square" lIns="0" tIns="0" rIns="0" bIns="0" rtlCol="0">
              <a:spAutoFit/>
            </a:bodyPr>
            <a:lstStyle/>
            <a:p>
              <a:pPr algn="ctr"/>
              <a:r>
                <a:rPr lang="en-US" sz="700" b="1" dirty="0">
                  <a:solidFill>
                    <a:schemeClr val="bg1"/>
                  </a:solidFill>
                </a:rPr>
                <a:t>BELGIUM</a:t>
              </a:r>
            </a:p>
          </p:txBody>
        </p:sp>
        <p:sp>
          <p:nvSpPr>
            <p:cNvPr id="47" name="TextBox 46">
              <a:extLst>
                <a:ext uri="{FF2B5EF4-FFF2-40B4-BE49-F238E27FC236}">
                  <a16:creationId xmlns:a16="http://schemas.microsoft.com/office/drawing/2014/main" id="{990FE3BC-44A3-224E-AD0F-198C51D1E965}"/>
                </a:ext>
              </a:extLst>
            </p:cNvPr>
            <p:cNvSpPr txBox="1"/>
            <p:nvPr/>
          </p:nvSpPr>
          <p:spPr>
            <a:xfrm>
              <a:off x="5050895" y="3056839"/>
              <a:ext cx="1236518" cy="107722"/>
            </a:xfrm>
            <a:prstGeom prst="rect">
              <a:avLst/>
            </a:prstGeom>
            <a:noFill/>
          </p:spPr>
          <p:txBody>
            <a:bodyPr wrap="square" lIns="0" tIns="0" rIns="0" bIns="0" rtlCol="0">
              <a:spAutoFit/>
            </a:bodyPr>
            <a:lstStyle/>
            <a:p>
              <a:pPr algn="ctr"/>
              <a:r>
                <a:rPr lang="en-US" sz="700" b="1" dirty="0">
                  <a:solidFill>
                    <a:schemeClr val="bg1"/>
                  </a:solidFill>
                </a:rPr>
                <a:t>FLANDERS</a:t>
              </a:r>
            </a:p>
          </p:txBody>
        </p:sp>
        <p:sp>
          <p:nvSpPr>
            <p:cNvPr id="48" name="TextBox 47">
              <a:extLst>
                <a:ext uri="{FF2B5EF4-FFF2-40B4-BE49-F238E27FC236}">
                  <a16:creationId xmlns:a16="http://schemas.microsoft.com/office/drawing/2014/main" id="{F1BDC869-901F-A743-A6FF-7F26618ECB4C}"/>
                </a:ext>
              </a:extLst>
            </p:cNvPr>
            <p:cNvSpPr txBox="1"/>
            <p:nvPr/>
          </p:nvSpPr>
          <p:spPr>
            <a:xfrm>
              <a:off x="6451371" y="3056839"/>
              <a:ext cx="1236518" cy="107722"/>
            </a:xfrm>
            <a:prstGeom prst="rect">
              <a:avLst/>
            </a:prstGeom>
            <a:noFill/>
          </p:spPr>
          <p:txBody>
            <a:bodyPr wrap="square" lIns="0" tIns="0" rIns="0" bIns="0" rtlCol="0">
              <a:spAutoFit/>
            </a:bodyPr>
            <a:lstStyle/>
            <a:p>
              <a:pPr algn="ctr"/>
              <a:r>
                <a:rPr lang="en-US" sz="700" b="1" dirty="0">
                  <a:solidFill>
                    <a:schemeClr val="bg1"/>
                  </a:solidFill>
                </a:rPr>
                <a:t>BRUSSELS</a:t>
              </a:r>
            </a:p>
          </p:txBody>
        </p:sp>
        <p:sp>
          <p:nvSpPr>
            <p:cNvPr id="50" name="TextBox 49">
              <a:extLst>
                <a:ext uri="{FF2B5EF4-FFF2-40B4-BE49-F238E27FC236}">
                  <a16:creationId xmlns:a16="http://schemas.microsoft.com/office/drawing/2014/main" id="{A2FA6F7E-F4CB-0A4B-A956-A774A9ECE17E}"/>
                </a:ext>
              </a:extLst>
            </p:cNvPr>
            <p:cNvSpPr txBox="1"/>
            <p:nvPr/>
          </p:nvSpPr>
          <p:spPr>
            <a:xfrm>
              <a:off x="3904879" y="2770072"/>
              <a:ext cx="339279" cy="107722"/>
            </a:xfrm>
            <a:prstGeom prst="rect">
              <a:avLst/>
            </a:prstGeom>
            <a:noFill/>
          </p:spPr>
          <p:txBody>
            <a:bodyPr wrap="square" lIns="0" tIns="0" rIns="0" bIns="0" rtlCol="0">
              <a:spAutoFit/>
            </a:bodyPr>
            <a:lstStyle/>
            <a:p>
              <a:pPr algn="ctr"/>
              <a:r>
                <a:rPr lang="en-US" sz="700" dirty="0">
                  <a:solidFill>
                    <a:schemeClr val="bg1"/>
                  </a:solidFill>
                </a:rPr>
                <a:t>Q4</a:t>
              </a:r>
            </a:p>
          </p:txBody>
        </p:sp>
        <p:sp>
          <p:nvSpPr>
            <p:cNvPr id="51" name="TextBox 50">
              <a:extLst>
                <a:ext uri="{FF2B5EF4-FFF2-40B4-BE49-F238E27FC236}">
                  <a16:creationId xmlns:a16="http://schemas.microsoft.com/office/drawing/2014/main" id="{BBEEB70F-B120-0B45-9D69-AF189C59F089}"/>
                </a:ext>
              </a:extLst>
            </p:cNvPr>
            <p:cNvSpPr txBox="1"/>
            <p:nvPr/>
          </p:nvSpPr>
          <p:spPr>
            <a:xfrm>
              <a:off x="4281397" y="2770072"/>
              <a:ext cx="339279" cy="107722"/>
            </a:xfrm>
            <a:prstGeom prst="rect">
              <a:avLst/>
            </a:prstGeom>
            <a:noFill/>
          </p:spPr>
          <p:txBody>
            <a:bodyPr wrap="square" lIns="0" tIns="0" rIns="0" bIns="0" rtlCol="0">
              <a:spAutoFit/>
            </a:bodyPr>
            <a:lstStyle/>
            <a:p>
              <a:pPr algn="ctr"/>
              <a:r>
                <a:rPr lang="en-US" sz="700">
                  <a:solidFill>
                    <a:schemeClr val="bg1"/>
                  </a:solidFill>
                </a:rPr>
                <a:t>Q3</a:t>
              </a:r>
            </a:p>
          </p:txBody>
        </p:sp>
        <p:sp>
          <p:nvSpPr>
            <p:cNvPr id="52" name="TextBox 51">
              <a:extLst>
                <a:ext uri="{FF2B5EF4-FFF2-40B4-BE49-F238E27FC236}">
                  <a16:creationId xmlns:a16="http://schemas.microsoft.com/office/drawing/2014/main" id="{23015F00-AB56-5C45-A5C5-B2A4ABE5F58B}"/>
                </a:ext>
              </a:extLst>
            </p:cNvPr>
            <p:cNvSpPr txBox="1"/>
            <p:nvPr/>
          </p:nvSpPr>
          <p:spPr>
            <a:xfrm>
              <a:off x="5307511" y="2770072"/>
              <a:ext cx="339279" cy="107722"/>
            </a:xfrm>
            <a:prstGeom prst="rect">
              <a:avLst/>
            </a:prstGeom>
            <a:noFill/>
          </p:spPr>
          <p:txBody>
            <a:bodyPr wrap="square" lIns="0" tIns="0" rIns="0" bIns="0" rtlCol="0">
              <a:spAutoFit/>
            </a:bodyPr>
            <a:lstStyle/>
            <a:p>
              <a:pPr algn="ctr"/>
              <a:r>
                <a:rPr lang="en-US" sz="700">
                  <a:solidFill>
                    <a:schemeClr val="bg1"/>
                  </a:solidFill>
                </a:rPr>
                <a:t>Q4</a:t>
              </a:r>
            </a:p>
          </p:txBody>
        </p:sp>
        <p:sp>
          <p:nvSpPr>
            <p:cNvPr id="53" name="TextBox 52">
              <a:extLst>
                <a:ext uri="{FF2B5EF4-FFF2-40B4-BE49-F238E27FC236}">
                  <a16:creationId xmlns:a16="http://schemas.microsoft.com/office/drawing/2014/main" id="{1EEC12D2-55E7-0D41-9054-50BF97AF5553}"/>
                </a:ext>
              </a:extLst>
            </p:cNvPr>
            <p:cNvSpPr txBox="1"/>
            <p:nvPr/>
          </p:nvSpPr>
          <p:spPr>
            <a:xfrm>
              <a:off x="5684029" y="2770072"/>
              <a:ext cx="339279" cy="107722"/>
            </a:xfrm>
            <a:prstGeom prst="rect">
              <a:avLst/>
            </a:prstGeom>
            <a:noFill/>
          </p:spPr>
          <p:txBody>
            <a:bodyPr wrap="square" lIns="0" tIns="0" rIns="0" bIns="0" rtlCol="0">
              <a:spAutoFit/>
            </a:bodyPr>
            <a:lstStyle/>
            <a:p>
              <a:pPr algn="ctr"/>
              <a:r>
                <a:rPr lang="en-US" sz="700">
                  <a:solidFill>
                    <a:schemeClr val="bg1"/>
                  </a:solidFill>
                </a:rPr>
                <a:t>Q3</a:t>
              </a:r>
            </a:p>
          </p:txBody>
        </p:sp>
        <p:sp>
          <p:nvSpPr>
            <p:cNvPr id="54" name="TextBox 53">
              <a:extLst>
                <a:ext uri="{FF2B5EF4-FFF2-40B4-BE49-F238E27FC236}">
                  <a16:creationId xmlns:a16="http://schemas.microsoft.com/office/drawing/2014/main" id="{1658A5D1-EFDC-B445-B263-D76FCB17A32B}"/>
                </a:ext>
              </a:extLst>
            </p:cNvPr>
            <p:cNvSpPr txBox="1"/>
            <p:nvPr/>
          </p:nvSpPr>
          <p:spPr>
            <a:xfrm>
              <a:off x="6710143" y="2770072"/>
              <a:ext cx="339279" cy="107722"/>
            </a:xfrm>
            <a:prstGeom prst="rect">
              <a:avLst/>
            </a:prstGeom>
            <a:noFill/>
          </p:spPr>
          <p:txBody>
            <a:bodyPr wrap="square" lIns="0" tIns="0" rIns="0" bIns="0" rtlCol="0">
              <a:spAutoFit/>
            </a:bodyPr>
            <a:lstStyle/>
            <a:p>
              <a:pPr algn="ctr"/>
              <a:r>
                <a:rPr lang="en-US" sz="700">
                  <a:solidFill>
                    <a:schemeClr val="bg1"/>
                  </a:solidFill>
                </a:rPr>
                <a:t>Q4</a:t>
              </a:r>
            </a:p>
          </p:txBody>
        </p:sp>
        <p:sp>
          <p:nvSpPr>
            <p:cNvPr id="55" name="TextBox 54">
              <a:extLst>
                <a:ext uri="{FF2B5EF4-FFF2-40B4-BE49-F238E27FC236}">
                  <a16:creationId xmlns:a16="http://schemas.microsoft.com/office/drawing/2014/main" id="{0BF3BB7C-D1DD-0E43-8BF0-341A0FA2380E}"/>
                </a:ext>
              </a:extLst>
            </p:cNvPr>
            <p:cNvSpPr txBox="1"/>
            <p:nvPr/>
          </p:nvSpPr>
          <p:spPr>
            <a:xfrm>
              <a:off x="7086661" y="2770072"/>
              <a:ext cx="339279" cy="107722"/>
            </a:xfrm>
            <a:prstGeom prst="rect">
              <a:avLst/>
            </a:prstGeom>
            <a:noFill/>
          </p:spPr>
          <p:txBody>
            <a:bodyPr wrap="square" lIns="0" tIns="0" rIns="0" bIns="0" rtlCol="0">
              <a:spAutoFit/>
            </a:bodyPr>
            <a:lstStyle/>
            <a:p>
              <a:pPr algn="ctr"/>
              <a:r>
                <a:rPr lang="en-US" sz="700">
                  <a:solidFill>
                    <a:schemeClr val="bg1"/>
                  </a:solidFill>
                </a:rPr>
                <a:t>Q3</a:t>
              </a:r>
            </a:p>
          </p:txBody>
        </p:sp>
        <p:sp>
          <p:nvSpPr>
            <p:cNvPr id="56" name="TextBox 55">
              <a:extLst>
                <a:ext uri="{FF2B5EF4-FFF2-40B4-BE49-F238E27FC236}">
                  <a16:creationId xmlns:a16="http://schemas.microsoft.com/office/drawing/2014/main" id="{85E68276-1E1F-D34E-B5C5-E46FEBB2E358}"/>
                </a:ext>
              </a:extLst>
            </p:cNvPr>
            <p:cNvSpPr txBox="1"/>
            <p:nvPr/>
          </p:nvSpPr>
          <p:spPr>
            <a:xfrm>
              <a:off x="8108637" y="2770072"/>
              <a:ext cx="339279" cy="107722"/>
            </a:xfrm>
            <a:prstGeom prst="rect">
              <a:avLst/>
            </a:prstGeom>
            <a:noFill/>
          </p:spPr>
          <p:txBody>
            <a:bodyPr wrap="square" lIns="0" tIns="0" rIns="0" bIns="0" rtlCol="0">
              <a:spAutoFit/>
            </a:bodyPr>
            <a:lstStyle/>
            <a:p>
              <a:pPr algn="ctr"/>
              <a:r>
                <a:rPr lang="en-US" sz="700">
                  <a:solidFill>
                    <a:schemeClr val="bg1"/>
                  </a:solidFill>
                </a:rPr>
                <a:t>Q4</a:t>
              </a:r>
            </a:p>
          </p:txBody>
        </p:sp>
        <p:sp>
          <p:nvSpPr>
            <p:cNvPr id="57" name="TextBox 56">
              <a:extLst>
                <a:ext uri="{FF2B5EF4-FFF2-40B4-BE49-F238E27FC236}">
                  <a16:creationId xmlns:a16="http://schemas.microsoft.com/office/drawing/2014/main" id="{81BC53B9-3627-D644-A840-73B700C2D2FA}"/>
                </a:ext>
              </a:extLst>
            </p:cNvPr>
            <p:cNvSpPr txBox="1"/>
            <p:nvPr/>
          </p:nvSpPr>
          <p:spPr>
            <a:xfrm>
              <a:off x="8485155" y="2770072"/>
              <a:ext cx="339279" cy="107722"/>
            </a:xfrm>
            <a:prstGeom prst="rect">
              <a:avLst/>
            </a:prstGeom>
            <a:noFill/>
          </p:spPr>
          <p:txBody>
            <a:bodyPr wrap="square" lIns="0" tIns="0" rIns="0" bIns="0" rtlCol="0">
              <a:spAutoFit/>
            </a:bodyPr>
            <a:lstStyle/>
            <a:p>
              <a:pPr algn="ctr"/>
              <a:r>
                <a:rPr lang="en-US" sz="700">
                  <a:solidFill>
                    <a:schemeClr val="bg1"/>
                  </a:solidFill>
                </a:rPr>
                <a:t>Q3</a:t>
              </a:r>
            </a:p>
          </p:txBody>
        </p:sp>
        <p:sp>
          <p:nvSpPr>
            <p:cNvPr id="19" name="TextBox 18">
              <a:extLst>
                <a:ext uri="{FF2B5EF4-FFF2-40B4-BE49-F238E27FC236}">
                  <a16:creationId xmlns:a16="http://schemas.microsoft.com/office/drawing/2014/main" id="{49D1D8FB-416E-7842-94D1-353001CA8A48}"/>
                </a:ext>
              </a:extLst>
            </p:cNvPr>
            <p:cNvSpPr txBox="1"/>
            <p:nvPr/>
          </p:nvSpPr>
          <p:spPr>
            <a:xfrm>
              <a:off x="7843067" y="3056839"/>
              <a:ext cx="1236518" cy="107722"/>
            </a:xfrm>
            <a:prstGeom prst="rect">
              <a:avLst/>
            </a:prstGeom>
            <a:noFill/>
          </p:spPr>
          <p:txBody>
            <a:bodyPr wrap="square" lIns="0" tIns="0" rIns="0" bIns="0" rtlCol="0">
              <a:spAutoFit/>
            </a:bodyPr>
            <a:lstStyle/>
            <a:p>
              <a:pPr algn="ctr"/>
              <a:r>
                <a:rPr lang="en-US" sz="700" b="1" dirty="0">
                  <a:solidFill>
                    <a:schemeClr val="bg1"/>
                  </a:solidFill>
                </a:rPr>
                <a:t>WALLONIA</a:t>
              </a:r>
            </a:p>
          </p:txBody>
        </p:sp>
      </p:grpSp>
    </p:spTree>
    <p:extLst>
      <p:ext uri="{BB962C8B-B14F-4D97-AF65-F5344CB8AC3E}">
        <p14:creationId xmlns:p14="http://schemas.microsoft.com/office/powerpoint/2010/main" val="2275433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E2B6BA-CC9B-DC4B-B49B-3A18C14EB9C2}"/>
              </a:ext>
            </a:extLst>
          </p:cNvPr>
          <p:cNvPicPr>
            <a:picLocks noChangeAspect="1"/>
          </p:cNvPicPr>
          <p:nvPr/>
        </p:nvPicPr>
        <p:blipFill rotWithShape="1">
          <a:blip r:embed="rId3"/>
          <a:srcRect r="33246"/>
          <a:stretch/>
        </p:blipFill>
        <p:spPr>
          <a:xfrm>
            <a:off x="457200" y="1924282"/>
            <a:ext cx="5493581" cy="2672805"/>
          </a:xfrm>
          <a:prstGeom prst="rect">
            <a:avLst/>
          </a:prstGeom>
        </p:spPr>
      </p:pic>
      <p:graphicFrame>
        <p:nvGraphicFramePr>
          <p:cNvPr id="3" name="Chart 2">
            <a:extLst>
              <a:ext uri="{FF2B5EF4-FFF2-40B4-BE49-F238E27FC236}">
                <a16:creationId xmlns:a16="http://schemas.microsoft.com/office/drawing/2014/main" id="{EBB2501B-7719-3D4E-8EFA-612B3AAACFFD}"/>
              </a:ext>
            </a:extLst>
          </p:cNvPr>
          <p:cNvGraphicFramePr/>
          <p:nvPr>
            <p:extLst>
              <p:ext uri="{D42A27DB-BD31-4B8C-83A1-F6EECF244321}">
                <p14:modId xmlns:p14="http://schemas.microsoft.com/office/powerpoint/2010/main" val="1674148538"/>
              </p:ext>
            </p:extLst>
          </p:nvPr>
        </p:nvGraphicFramePr>
        <p:xfrm>
          <a:off x="228600" y="1924282"/>
          <a:ext cx="8686799" cy="86124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6DEB8383-A706-D04F-BE4A-DE25269E952E}"/>
              </a:ext>
            </a:extLst>
          </p:cNvPr>
          <p:cNvSpPr txBox="1"/>
          <p:nvPr/>
        </p:nvSpPr>
        <p:spPr>
          <a:xfrm>
            <a:off x="457200" y="2890261"/>
            <a:ext cx="1236518" cy="215444"/>
          </a:xfrm>
          <a:prstGeom prst="rect">
            <a:avLst/>
          </a:prstGeom>
          <a:noFill/>
        </p:spPr>
        <p:txBody>
          <a:bodyPr wrap="square" lIns="0" tIns="0" rIns="0" bIns="0" rtlCol="0">
            <a:spAutoFit/>
          </a:bodyPr>
          <a:lstStyle/>
          <a:p>
            <a:pPr algn="ctr"/>
            <a:r>
              <a:rPr lang="en-US" sz="700" b="1" dirty="0">
                <a:solidFill>
                  <a:schemeClr val="bg1"/>
                </a:solidFill>
              </a:rPr>
              <a:t>FINANCE &amp; BUSINESS</a:t>
            </a:r>
          </a:p>
          <a:p>
            <a:pPr algn="ctr"/>
            <a:r>
              <a:rPr lang="en-US" sz="700" b="1" dirty="0">
                <a:solidFill>
                  <a:schemeClr val="bg1"/>
                </a:solidFill>
              </a:rPr>
              <a:t>SERVICES</a:t>
            </a:r>
          </a:p>
        </p:txBody>
      </p:sp>
      <p:sp>
        <p:nvSpPr>
          <p:cNvPr id="10" name="TextBox 9">
            <a:extLst>
              <a:ext uri="{FF2B5EF4-FFF2-40B4-BE49-F238E27FC236}">
                <a16:creationId xmlns:a16="http://schemas.microsoft.com/office/drawing/2014/main" id="{9BD6F245-BEE9-FC43-8C8F-B805BE16D006}"/>
              </a:ext>
            </a:extLst>
          </p:cNvPr>
          <p:cNvSpPr txBox="1"/>
          <p:nvPr/>
        </p:nvSpPr>
        <p:spPr>
          <a:xfrm>
            <a:off x="1857676" y="2895048"/>
            <a:ext cx="1236518" cy="215444"/>
          </a:xfrm>
          <a:prstGeom prst="rect">
            <a:avLst/>
          </a:prstGeom>
          <a:noFill/>
        </p:spPr>
        <p:txBody>
          <a:bodyPr wrap="square" lIns="0" tIns="0" rIns="0" bIns="0" rtlCol="0">
            <a:spAutoFit/>
          </a:bodyPr>
          <a:lstStyle/>
          <a:p>
            <a:pPr algn="ctr"/>
            <a:r>
              <a:rPr lang="en-US" sz="700" b="1" dirty="0">
                <a:solidFill>
                  <a:schemeClr val="bg1"/>
                </a:solidFill>
              </a:rPr>
              <a:t>WHOLESALE &amp; </a:t>
            </a:r>
            <a:br>
              <a:rPr lang="en-US" sz="700" b="1" dirty="0">
                <a:solidFill>
                  <a:schemeClr val="bg1"/>
                </a:solidFill>
              </a:rPr>
            </a:br>
            <a:r>
              <a:rPr lang="en-US" sz="700" b="1" dirty="0">
                <a:solidFill>
                  <a:schemeClr val="bg1"/>
                </a:solidFill>
              </a:rPr>
              <a:t>RETAIL TRADE</a:t>
            </a:r>
          </a:p>
        </p:txBody>
      </p:sp>
      <p:sp>
        <p:nvSpPr>
          <p:cNvPr id="11" name="TextBox 10">
            <a:extLst>
              <a:ext uri="{FF2B5EF4-FFF2-40B4-BE49-F238E27FC236}">
                <a16:creationId xmlns:a16="http://schemas.microsoft.com/office/drawing/2014/main" id="{7456AF3A-CAC1-2D48-8736-B495BC239356}"/>
              </a:ext>
            </a:extLst>
          </p:cNvPr>
          <p:cNvSpPr txBox="1"/>
          <p:nvPr/>
        </p:nvSpPr>
        <p:spPr>
          <a:xfrm>
            <a:off x="3258152" y="2946067"/>
            <a:ext cx="1236518" cy="107722"/>
          </a:xfrm>
          <a:prstGeom prst="rect">
            <a:avLst/>
          </a:prstGeom>
          <a:noFill/>
        </p:spPr>
        <p:txBody>
          <a:bodyPr wrap="square" lIns="0" tIns="0" rIns="0" bIns="0" rtlCol="0">
            <a:spAutoFit/>
          </a:bodyPr>
          <a:lstStyle/>
          <a:p>
            <a:pPr algn="ctr"/>
            <a:r>
              <a:rPr lang="en-US" sz="700" b="1" dirty="0">
                <a:solidFill>
                  <a:schemeClr val="bg1"/>
                </a:solidFill>
              </a:rPr>
              <a:t>MANUFACTURING</a:t>
            </a:r>
          </a:p>
        </p:txBody>
      </p:sp>
      <p:sp>
        <p:nvSpPr>
          <p:cNvPr id="12" name="TextBox 11">
            <a:extLst>
              <a:ext uri="{FF2B5EF4-FFF2-40B4-BE49-F238E27FC236}">
                <a16:creationId xmlns:a16="http://schemas.microsoft.com/office/drawing/2014/main" id="{393EB42B-2C9D-974F-8232-48CBB10ECD6C}"/>
              </a:ext>
            </a:extLst>
          </p:cNvPr>
          <p:cNvSpPr txBox="1"/>
          <p:nvPr/>
        </p:nvSpPr>
        <p:spPr>
          <a:xfrm>
            <a:off x="4649002" y="2895048"/>
            <a:ext cx="1236518" cy="215444"/>
          </a:xfrm>
          <a:prstGeom prst="rect">
            <a:avLst/>
          </a:prstGeom>
          <a:noFill/>
        </p:spPr>
        <p:txBody>
          <a:bodyPr wrap="square" lIns="0" tIns="0" rIns="0" bIns="0" rtlCol="0">
            <a:spAutoFit/>
          </a:bodyPr>
          <a:lstStyle/>
          <a:p>
            <a:pPr algn="ctr"/>
            <a:r>
              <a:rPr lang="en-US" sz="700" b="1" dirty="0">
                <a:solidFill>
                  <a:schemeClr val="bg1"/>
                </a:solidFill>
              </a:rPr>
              <a:t>PUBLIC, HEALTH, EDUCATION &amp; SOCIAL</a:t>
            </a:r>
          </a:p>
        </p:txBody>
      </p:sp>
      <p:sp>
        <p:nvSpPr>
          <p:cNvPr id="15" name="TextBox 14">
            <a:extLst>
              <a:ext uri="{FF2B5EF4-FFF2-40B4-BE49-F238E27FC236}">
                <a16:creationId xmlns:a16="http://schemas.microsoft.com/office/drawing/2014/main" id="{334FF76B-8822-AB4E-8697-14F1DF382591}"/>
              </a:ext>
            </a:extLst>
          </p:cNvPr>
          <p:cNvSpPr txBox="1"/>
          <p:nvPr/>
        </p:nvSpPr>
        <p:spPr>
          <a:xfrm>
            <a:off x="7445141" y="2890261"/>
            <a:ext cx="1236518" cy="215444"/>
          </a:xfrm>
          <a:prstGeom prst="rect">
            <a:avLst/>
          </a:prstGeom>
          <a:noFill/>
        </p:spPr>
        <p:txBody>
          <a:bodyPr wrap="square" lIns="0" tIns="0" rIns="0" bIns="0" rtlCol="0">
            <a:spAutoFit/>
          </a:bodyPr>
          <a:lstStyle/>
          <a:p>
            <a:pPr algn="ctr"/>
            <a:r>
              <a:rPr lang="en-US" sz="700" b="1">
                <a:solidFill>
                  <a:schemeClr val="bg1"/>
                </a:solidFill>
              </a:rPr>
              <a:t>PROFESSIONAL &amp; BUSINESS SERVICES</a:t>
            </a:r>
          </a:p>
        </p:txBody>
      </p:sp>
      <p:sp>
        <p:nvSpPr>
          <p:cNvPr id="16" name="TextBox 15">
            <a:extLst>
              <a:ext uri="{FF2B5EF4-FFF2-40B4-BE49-F238E27FC236}">
                <a16:creationId xmlns:a16="http://schemas.microsoft.com/office/drawing/2014/main" id="{97A1BD72-A87E-6D49-AE8E-5D5400DDFF33}"/>
              </a:ext>
            </a:extLst>
          </p:cNvPr>
          <p:cNvSpPr txBox="1"/>
          <p:nvPr/>
        </p:nvSpPr>
        <p:spPr>
          <a:xfrm>
            <a:off x="457200" y="4364382"/>
            <a:ext cx="1236518" cy="107722"/>
          </a:xfrm>
          <a:prstGeom prst="rect">
            <a:avLst/>
          </a:prstGeom>
          <a:noFill/>
        </p:spPr>
        <p:txBody>
          <a:bodyPr wrap="square" lIns="0" tIns="0" rIns="0" bIns="0" rtlCol="0">
            <a:spAutoFit/>
          </a:bodyPr>
          <a:lstStyle/>
          <a:p>
            <a:pPr algn="ctr"/>
            <a:r>
              <a:rPr lang="en-US" sz="700" b="1" dirty="0">
                <a:solidFill>
                  <a:schemeClr val="bg1"/>
                </a:solidFill>
              </a:rPr>
              <a:t>CONSTRUCTION</a:t>
            </a:r>
          </a:p>
        </p:txBody>
      </p:sp>
      <p:sp>
        <p:nvSpPr>
          <p:cNvPr id="18" name="TextBox 17">
            <a:extLst>
              <a:ext uri="{FF2B5EF4-FFF2-40B4-BE49-F238E27FC236}">
                <a16:creationId xmlns:a16="http://schemas.microsoft.com/office/drawing/2014/main" id="{77BD6B4F-DBF2-B448-9306-4E6090A1EDF8}"/>
              </a:ext>
            </a:extLst>
          </p:cNvPr>
          <p:cNvSpPr txBox="1"/>
          <p:nvPr/>
        </p:nvSpPr>
        <p:spPr>
          <a:xfrm>
            <a:off x="1857676" y="4321930"/>
            <a:ext cx="1236518" cy="215444"/>
          </a:xfrm>
          <a:prstGeom prst="rect">
            <a:avLst/>
          </a:prstGeom>
          <a:noFill/>
        </p:spPr>
        <p:txBody>
          <a:bodyPr wrap="square" lIns="0" tIns="0" rIns="0" bIns="0" rtlCol="0">
            <a:spAutoFit/>
          </a:bodyPr>
          <a:lstStyle/>
          <a:p>
            <a:pPr algn="ctr"/>
            <a:r>
              <a:rPr lang="en-US" sz="700" b="1" dirty="0">
                <a:solidFill>
                  <a:schemeClr val="bg1"/>
                </a:solidFill>
              </a:rPr>
              <a:t>TRANSPORT </a:t>
            </a:r>
            <a:br>
              <a:rPr lang="en-US" sz="700" b="1" dirty="0">
                <a:solidFill>
                  <a:schemeClr val="bg1"/>
                </a:solidFill>
              </a:rPr>
            </a:br>
            <a:r>
              <a:rPr lang="en-US" sz="700" b="1" dirty="0">
                <a:solidFill>
                  <a:schemeClr val="bg1"/>
                </a:solidFill>
              </a:rPr>
              <a:t>&amp; LOGISTIC</a:t>
            </a:r>
          </a:p>
        </p:txBody>
      </p:sp>
      <p:sp>
        <p:nvSpPr>
          <p:cNvPr id="19" name="TextBox 18">
            <a:extLst>
              <a:ext uri="{FF2B5EF4-FFF2-40B4-BE49-F238E27FC236}">
                <a16:creationId xmlns:a16="http://schemas.microsoft.com/office/drawing/2014/main" id="{91DAC336-4F31-7844-BC5A-44A2BFD83DA5}"/>
              </a:ext>
            </a:extLst>
          </p:cNvPr>
          <p:cNvSpPr txBox="1"/>
          <p:nvPr/>
        </p:nvSpPr>
        <p:spPr>
          <a:xfrm>
            <a:off x="3258152" y="4364382"/>
            <a:ext cx="1236518" cy="107722"/>
          </a:xfrm>
          <a:prstGeom prst="rect">
            <a:avLst/>
          </a:prstGeom>
          <a:noFill/>
        </p:spPr>
        <p:txBody>
          <a:bodyPr wrap="square" lIns="0" tIns="0" rIns="0" bIns="0" rtlCol="0">
            <a:spAutoFit/>
          </a:bodyPr>
          <a:lstStyle/>
          <a:p>
            <a:pPr algn="ctr"/>
            <a:r>
              <a:rPr lang="en-US" sz="700" b="1" dirty="0">
                <a:solidFill>
                  <a:schemeClr val="bg1"/>
                </a:solidFill>
              </a:rPr>
              <a:t>OTHER PRODUCTION*</a:t>
            </a:r>
          </a:p>
        </p:txBody>
      </p:sp>
      <p:sp>
        <p:nvSpPr>
          <p:cNvPr id="20" name="TextBox 19">
            <a:extLst>
              <a:ext uri="{FF2B5EF4-FFF2-40B4-BE49-F238E27FC236}">
                <a16:creationId xmlns:a16="http://schemas.microsoft.com/office/drawing/2014/main" id="{EE183548-6656-E741-AA6D-A81A002C6270}"/>
              </a:ext>
            </a:extLst>
          </p:cNvPr>
          <p:cNvSpPr txBox="1"/>
          <p:nvPr/>
        </p:nvSpPr>
        <p:spPr>
          <a:xfrm>
            <a:off x="4649002" y="4316787"/>
            <a:ext cx="1236518" cy="215444"/>
          </a:xfrm>
          <a:prstGeom prst="rect">
            <a:avLst/>
          </a:prstGeom>
          <a:noFill/>
        </p:spPr>
        <p:txBody>
          <a:bodyPr wrap="square" lIns="0" tIns="0" rIns="0" bIns="0" rtlCol="0">
            <a:spAutoFit/>
          </a:bodyPr>
          <a:lstStyle/>
          <a:p>
            <a:pPr algn="ctr"/>
            <a:r>
              <a:rPr lang="en-US" sz="700" b="1" dirty="0">
                <a:solidFill>
                  <a:schemeClr val="bg1"/>
                </a:solidFill>
              </a:rPr>
              <a:t>RESTAURANT </a:t>
            </a:r>
            <a:br>
              <a:rPr lang="en-US" sz="700" b="1" dirty="0">
                <a:solidFill>
                  <a:schemeClr val="bg1"/>
                </a:solidFill>
              </a:rPr>
            </a:br>
            <a:r>
              <a:rPr lang="en-US" sz="700" b="1" dirty="0">
                <a:solidFill>
                  <a:schemeClr val="bg1"/>
                </a:solidFill>
              </a:rPr>
              <a:t>&amp; HOTELS</a:t>
            </a:r>
          </a:p>
        </p:txBody>
      </p:sp>
      <p:sp>
        <p:nvSpPr>
          <p:cNvPr id="21" name="TextBox 20">
            <a:extLst>
              <a:ext uri="{FF2B5EF4-FFF2-40B4-BE49-F238E27FC236}">
                <a16:creationId xmlns:a16="http://schemas.microsoft.com/office/drawing/2014/main" id="{71DA70ED-F721-9B47-A84E-EFA9E4859270}"/>
              </a:ext>
            </a:extLst>
          </p:cNvPr>
          <p:cNvSpPr txBox="1"/>
          <p:nvPr/>
        </p:nvSpPr>
        <p:spPr>
          <a:xfrm>
            <a:off x="6049478" y="4365861"/>
            <a:ext cx="1236518" cy="107722"/>
          </a:xfrm>
          <a:prstGeom prst="rect">
            <a:avLst/>
          </a:prstGeom>
          <a:noFill/>
        </p:spPr>
        <p:txBody>
          <a:bodyPr wrap="square" lIns="0" tIns="0" rIns="0" bIns="0" rtlCol="0">
            <a:spAutoFit/>
          </a:bodyPr>
          <a:lstStyle/>
          <a:p>
            <a:pPr algn="ctr"/>
            <a:r>
              <a:rPr lang="en-US" sz="700" b="1">
                <a:solidFill>
                  <a:schemeClr val="bg1"/>
                </a:solidFill>
              </a:rPr>
              <a:t>INFORMATION</a:t>
            </a:r>
          </a:p>
        </p:txBody>
      </p:sp>
      <p:sp>
        <p:nvSpPr>
          <p:cNvPr id="22" name="TextBox 21">
            <a:extLst>
              <a:ext uri="{FF2B5EF4-FFF2-40B4-BE49-F238E27FC236}">
                <a16:creationId xmlns:a16="http://schemas.microsoft.com/office/drawing/2014/main" id="{257C4D50-FA26-5F42-84F7-507B2383BF9E}"/>
              </a:ext>
            </a:extLst>
          </p:cNvPr>
          <p:cNvSpPr txBox="1"/>
          <p:nvPr/>
        </p:nvSpPr>
        <p:spPr>
          <a:xfrm>
            <a:off x="7445141" y="4365861"/>
            <a:ext cx="1236518" cy="107722"/>
          </a:xfrm>
          <a:prstGeom prst="rect">
            <a:avLst/>
          </a:prstGeom>
          <a:noFill/>
        </p:spPr>
        <p:txBody>
          <a:bodyPr wrap="square" lIns="0" tIns="0" rIns="0" bIns="0" rtlCol="0">
            <a:spAutoFit/>
          </a:bodyPr>
          <a:lstStyle/>
          <a:p>
            <a:pPr algn="ctr"/>
            <a:r>
              <a:rPr lang="en-US" sz="700" b="1">
                <a:solidFill>
                  <a:schemeClr val="bg1"/>
                </a:solidFill>
              </a:rPr>
              <a:t>OTHER</a:t>
            </a:r>
          </a:p>
        </p:txBody>
      </p:sp>
      <p:sp>
        <p:nvSpPr>
          <p:cNvPr id="24" name="TextBox 23">
            <a:extLst>
              <a:ext uri="{FF2B5EF4-FFF2-40B4-BE49-F238E27FC236}">
                <a16:creationId xmlns:a16="http://schemas.microsoft.com/office/drawing/2014/main" id="{E8830F54-A207-6B4D-9CD9-092426DB99ED}"/>
              </a:ext>
            </a:extLst>
          </p:cNvPr>
          <p:cNvSpPr txBox="1"/>
          <p:nvPr/>
        </p:nvSpPr>
        <p:spPr>
          <a:xfrm>
            <a:off x="711660" y="2659300"/>
            <a:ext cx="339279" cy="107722"/>
          </a:xfrm>
          <a:prstGeom prst="rect">
            <a:avLst/>
          </a:prstGeom>
          <a:noFill/>
        </p:spPr>
        <p:txBody>
          <a:bodyPr wrap="square" lIns="0" tIns="0" rIns="0" bIns="0" rtlCol="0">
            <a:spAutoFit/>
          </a:bodyPr>
          <a:lstStyle/>
          <a:p>
            <a:pPr algn="ctr"/>
            <a:r>
              <a:rPr lang="en-US" sz="700">
                <a:solidFill>
                  <a:schemeClr val="bg1"/>
                </a:solidFill>
              </a:rPr>
              <a:t>Q4</a:t>
            </a:r>
          </a:p>
        </p:txBody>
      </p:sp>
      <p:sp>
        <p:nvSpPr>
          <p:cNvPr id="25" name="TextBox 24">
            <a:extLst>
              <a:ext uri="{FF2B5EF4-FFF2-40B4-BE49-F238E27FC236}">
                <a16:creationId xmlns:a16="http://schemas.microsoft.com/office/drawing/2014/main" id="{3365293F-E0FD-AB47-8179-424749518190}"/>
              </a:ext>
            </a:extLst>
          </p:cNvPr>
          <p:cNvSpPr txBox="1"/>
          <p:nvPr/>
        </p:nvSpPr>
        <p:spPr>
          <a:xfrm>
            <a:off x="1088178" y="2659300"/>
            <a:ext cx="339279" cy="107722"/>
          </a:xfrm>
          <a:prstGeom prst="rect">
            <a:avLst/>
          </a:prstGeom>
          <a:noFill/>
        </p:spPr>
        <p:txBody>
          <a:bodyPr wrap="square" lIns="0" tIns="0" rIns="0" bIns="0" rtlCol="0">
            <a:spAutoFit/>
          </a:bodyPr>
          <a:lstStyle/>
          <a:p>
            <a:pPr algn="ctr"/>
            <a:r>
              <a:rPr lang="en-US" sz="700">
                <a:solidFill>
                  <a:schemeClr val="bg1"/>
                </a:solidFill>
              </a:rPr>
              <a:t>Q3</a:t>
            </a:r>
          </a:p>
        </p:txBody>
      </p:sp>
      <p:sp>
        <p:nvSpPr>
          <p:cNvPr id="26" name="TextBox 25">
            <a:extLst>
              <a:ext uri="{FF2B5EF4-FFF2-40B4-BE49-F238E27FC236}">
                <a16:creationId xmlns:a16="http://schemas.microsoft.com/office/drawing/2014/main" id="{026557FE-1BEA-4B46-957C-06A63C7651B9}"/>
              </a:ext>
            </a:extLst>
          </p:cNvPr>
          <p:cNvSpPr txBox="1"/>
          <p:nvPr/>
        </p:nvSpPr>
        <p:spPr>
          <a:xfrm>
            <a:off x="2114292" y="2659300"/>
            <a:ext cx="339279" cy="107722"/>
          </a:xfrm>
          <a:prstGeom prst="rect">
            <a:avLst/>
          </a:prstGeom>
          <a:noFill/>
        </p:spPr>
        <p:txBody>
          <a:bodyPr wrap="square" lIns="0" tIns="0" rIns="0" bIns="0" rtlCol="0">
            <a:spAutoFit/>
          </a:bodyPr>
          <a:lstStyle/>
          <a:p>
            <a:pPr algn="ctr"/>
            <a:r>
              <a:rPr lang="en-US" sz="700">
                <a:solidFill>
                  <a:schemeClr val="bg1"/>
                </a:solidFill>
              </a:rPr>
              <a:t>Q4</a:t>
            </a:r>
          </a:p>
        </p:txBody>
      </p:sp>
      <p:sp>
        <p:nvSpPr>
          <p:cNvPr id="27" name="TextBox 26">
            <a:extLst>
              <a:ext uri="{FF2B5EF4-FFF2-40B4-BE49-F238E27FC236}">
                <a16:creationId xmlns:a16="http://schemas.microsoft.com/office/drawing/2014/main" id="{5239CDBD-DD12-644C-A6F2-9D16136E0430}"/>
              </a:ext>
            </a:extLst>
          </p:cNvPr>
          <p:cNvSpPr txBox="1"/>
          <p:nvPr/>
        </p:nvSpPr>
        <p:spPr>
          <a:xfrm>
            <a:off x="2490810" y="2659300"/>
            <a:ext cx="339279" cy="107722"/>
          </a:xfrm>
          <a:prstGeom prst="rect">
            <a:avLst/>
          </a:prstGeom>
          <a:noFill/>
        </p:spPr>
        <p:txBody>
          <a:bodyPr wrap="square" lIns="0" tIns="0" rIns="0" bIns="0" rtlCol="0">
            <a:spAutoFit/>
          </a:bodyPr>
          <a:lstStyle/>
          <a:p>
            <a:pPr algn="ctr"/>
            <a:r>
              <a:rPr lang="en-US" sz="700">
                <a:solidFill>
                  <a:schemeClr val="bg1"/>
                </a:solidFill>
              </a:rPr>
              <a:t>Q3</a:t>
            </a:r>
          </a:p>
        </p:txBody>
      </p:sp>
      <p:sp>
        <p:nvSpPr>
          <p:cNvPr id="28" name="TextBox 27">
            <a:extLst>
              <a:ext uri="{FF2B5EF4-FFF2-40B4-BE49-F238E27FC236}">
                <a16:creationId xmlns:a16="http://schemas.microsoft.com/office/drawing/2014/main" id="{E6CD8F70-3046-7149-8AB2-8E599E8BCD06}"/>
              </a:ext>
            </a:extLst>
          </p:cNvPr>
          <p:cNvSpPr txBox="1"/>
          <p:nvPr/>
        </p:nvSpPr>
        <p:spPr>
          <a:xfrm>
            <a:off x="3516924" y="2659300"/>
            <a:ext cx="339279" cy="107722"/>
          </a:xfrm>
          <a:prstGeom prst="rect">
            <a:avLst/>
          </a:prstGeom>
          <a:noFill/>
        </p:spPr>
        <p:txBody>
          <a:bodyPr wrap="square" lIns="0" tIns="0" rIns="0" bIns="0" rtlCol="0">
            <a:spAutoFit/>
          </a:bodyPr>
          <a:lstStyle/>
          <a:p>
            <a:pPr algn="ctr"/>
            <a:r>
              <a:rPr lang="en-US" sz="700">
                <a:solidFill>
                  <a:schemeClr val="bg1"/>
                </a:solidFill>
              </a:rPr>
              <a:t>Q4</a:t>
            </a:r>
          </a:p>
        </p:txBody>
      </p:sp>
      <p:sp>
        <p:nvSpPr>
          <p:cNvPr id="29" name="TextBox 28">
            <a:extLst>
              <a:ext uri="{FF2B5EF4-FFF2-40B4-BE49-F238E27FC236}">
                <a16:creationId xmlns:a16="http://schemas.microsoft.com/office/drawing/2014/main" id="{0CA60512-D2BF-D24B-84F9-FD1B397D87EB}"/>
              </a:ext>
            </a:extLst>
          </p:cNvPr>
          <p:cNvSpPr txBox="1"/>
          <p:nvPr/>
        </p:nvSpPr>
        <p:spPr>
          <a:xfrm>
            <a:off x="3893442" y="2659300"/>
            <a:ext cx="339279" cy="107722"/>
          </a:xfrm>
          <a:prstGeom prst="rect">
            <a:avLst/>
          </a:prstGeom>
          <a:noFill/>
        </p:spPr>
        <p:txBody>
          <a:bodyPr wrap="square" lIns="0" tIns="0" rIns="0" bIns="0" rtlCol="0">
            <a:spAutoFit/>
          </a:bodyPr>
          <a:lstStyle/>
          <a:p>
            <a:pPr algn="ctr"/>
            <a:r>
              <a:rPr lang="en-US" sz="700">
                <a:solidFill>
                  <a:schemeClr val="bg1"/>
                </a:solidFill>
              </a:rPr>
              <a:t>Q3</a:t>
            </a:r>
          </a:p>
        </p:txBody>
      </p:sp>
      <p:sp>
        <p:nvSpPr>
          <p:cNvPr id="30" name="TextBox 29">
            <a:extLst>
              <a:ext uri="{FF2B5EF4-FFF2-40B4-BE49-F238E27FC236}">
                <a16:creationId xmlns:a16="http://schemas.microsoft.com/office/drawing/2014/main" id="{7441A58C-CA2D-5544-8CD7-2FA010D754D8}"/>
              </a:ext>
            </a:extLst>
          </p:cNvPr>
          <p:cNvSpPr txBox="1"/>
          <p:nvPr/>
        </p:nvSpPr>
        <p:spPr>
          <a:xfrm>
            <a:off x="4915418" y="2659300"/>
            <a:ext cx="339279" cy="107722"/>
          </a:xfrm>
          <a:prstGeom prst="rect">
            <a:avLst/>
          </a:prstGeom>
          <a:noFill/>
        </p:spPr>
        <p:txBody>
          <a:bodyPr wrap="square" lIns="0" tIns="0" rIns="0" bIns="0" rtlCol="0">
            <a:spAutoFit/>
          </a:bodyPr>
          <a:lstStyle/>
          <a:p>
            <a:pPr algn="ctr"/>
            <a:r>
              <a:rPr lang="en-US" sz="700">
                <a:solidFill>
                  <a:schemeClr val="bg1"/>
                </a:solidFill>
              </a:rPr>
              <a:t>Q4</a:t>
            </a:r>
          </a:p>
        </p:txBody>
      </p:sp>
      <p:sp>
        <p:nvSpPr>
          <p:cNvPr id="31" name="TextBox 30">
            <a:extLst>
              <a:ext uri="{FF2B5EF4-FFF2-40B4-BE49-F238E27FC236}">
                <a16:creationId xmlns:a16="http://schemas.microsoft.com/office/drawing/2014/main" id="{4C10792D-D436-6143-BE33-6AB04B8F0E7F}"/>
              </a:ext>
            </a:extLst>
          </p:cNvPr>
          <p:cNvSpPr txBox="1"/>
          <p:nvPr/>
        </p:nvSpPr>
        <p:spPr>
          <a:xfrm>
            <a:off x="5291936" y="2659300"/>
            <a:ext cx="339279" cy="107722"/>
          </a:xfrm>
          <a:prstGeom prst="rect">
            <a:avLst/>
          </a:prstGeom>
          <a:noFill/>
        </p:spPr>
        <p:txBody>
          <a:bodyPr wrap="square" lIns="0" tIns="0" rIns="0" bIns="0" rtlCol="0">
            <a:spAutoFit/>
          </a:bodyPr>
          <a:lstStyle/>
          <a:p>
            <a:pPr algn="ctr"/>
            <a:r>
              <a:rPr lang="en-US" sz="700">
                <a:solidFill>
                  <a:schemeClr val="bg1"/>
                </a:solidFill>
              </a:rPr>
              <a:t>Q3</a:t>
            </a:r>
          </a:p>
        </p:txBody>
      </p:sp>
      <p:sp>
        <p:nvSpPr>
          <p:cNvPr id="32" name="TextBox 31">
            <a:extLst>
              <a:ext uri="{FF2B5EF4-FFF2-40B4-BE49-F238E27FC236}">
                <a16:creationId xmlns:a16="http://schemas.microsoft.com/office/drawing/2014/main" id="{3766A272-9C18-F542-8223-8C15F84A6546}"/>
              </a:ext>
            </a:extLst>
          </p:cNvPr>
          <p:cNvSpPr txBox="1"/>
          <p:nvPr/>
        </p:nvSpPr>
        <p:spPr>
          <a:xfrm>
            <a:off x="6322187" y="2659300"/>
            <a:ext cx="339279" cy="107722"/>
          </a:xfrm>
          <a:prstGeom prst="rect">
            <a:avLst/>
          </a:prstGeom>
          <a:noFill/>
        </p:spPr>
        <p:txBody>
          <a:bodyPr wrap="square" lIns="0" tIns="0" rIns="0" bIns="0" rtlCol="0">
            <a:spAutoFit/>
          </a:bodyPr>
          <a:lstStyle/>
          <a:p>
            <a:pPr algn="ctr"/>
            <a:r>
              <a:rPr lang="en-US" sz="700">
                <a:solidFill>
                  <a:schemeClr val="bg1"/>
                </a:solidFill>
              </a:rPr>
              <a:t>Q4</a:t>
            </a:r>
          </a:p>
        </p:txBody>
      </p:sp>
      <p:sp>
        <p:nvSpPr>
          <p:cNvPr id="33" name="TextBox 32">
            <a:extLst>
              <a:ext uri="{FF2B5EF4-FFF2-40B4-BE49-F238E27FC236}">
                <a16:creationId xmlns:a16="http://schemas.microsoft.com/office/drawing/2014/main" id="{A3897A88-1A7A-B84A-84FA-FE0F57DED2E2}"/>
              </a:ext>
            </a:extLst>
          </p:cNvPr>
          <p:cNvSpPr txBox="1"/>
          <p:nvPr/>
        </p:nvSpPr>
        <p:spPr>
          <a:xfrm>
            <a:off x="6698705" y="2659300"/>
            <a:ext cx="339279" cy="107722"/>
          </a:xfrm>
          <a:prstGeom prst="rect">
            <a:avLst/>
          </a:prstGeom>
          <a:noFill/>
        </p:spPr>
        <p:txBody>
          <a:bodyPr wrap="square" lIns="0" tIns="0" rIns="0" bIns="0" rtlCol="0">
            <a:spAutoFit/>
          </a:bodyPr>
          <a:lstStyle/>
          <a:p>
            <a:pPr algn="ctr"/>
            <a:r>
              <a:rPr lang="en-US" sz="700" dirty="0">
                <a:solidFill>
                  <a:schemeClr val="bg1"/>
                </a:solidFill>
              </a:rPr>
              <a:t>Q3</a:t>
            </a:r>
          </a:p>
        </p:txBody>
      </p:sp>
      <p:sp>
        <p:nvSpPr>
          <p:cNvPr id="34" name="TextBox 33">
            <a:extLst>
              <a:ext uri="{FF2B5EF4-FFF2-40B4-BE49-F238E27FC236}">
                <a16:creationId xmlns:a16="http://schemas.microsoft.com/office/drawing/2014/main" id="{3BEC5351-92CF-0543-BE49-C8BD9FEB9955}"/>
              </a:ext>
            </a:extLst>
          </p:cNvPr>
          <p:cNvSpPr txBox="1"/>
          <p:nvPr/>
        </p:nvSpPr>
        <p:spPr>
          <a:xfrm>
            <a:off x="7720682" y="2659300"/>
            <a:ext cx="339279" cy="107722"/>
          </a:xfrm>
          <a:prstGeom prst="rect">
            <a:avLst/>
          </a:prstGeom>
          <a:noFill/>
        </p:spPr>
        <p:txBody>
          <a:bodyPr wrap="square" lIns="0" tIns="0" rIns="0" bIns="0" rtlCol="0">
            <a:spAutoFit/>
          </a:bodyPr>
          <a:lstStyle/>
          <a:p>
            <a:pPr algn="ctr"/>
            <a:r>
              <a:rPr lang="en-US" sz="700">
                <a:solidFill>
                  <a:schemeClr val="bg1"/>
                </a:solidFill>
              </a:rPr>
              <a:t>Q4</a:t>
            </a:r>
          </a:p>
        </p:txBody>
      </p:sp>
      <p:sp>
        <p:nvSpPr>
          <p:cNvPr id="35" name="TextBox 34">
            <a:extLst>
              <a:ext uri="{FF2B5EF4-FFF2-40B4-BE49-F238E27FC236}">
                <a16:creationId xmlns:a16="http://schemas.microsoft.com/office/drawing/2014/main" id="{F60756F7-C962-8B46-BE37-4746C52EEBE0}"/>
              </a:ext>
            </a:extLst>
          </p:cNvPr>
          <p:cNvSpPr txBox="1"/>
          <p:nvPr/>
        </p:nvSpPr>
        <p:spPr>
          <a:xfrm>
            <a:off x="8097200" y="2659300"/>
            <a:ext cx="339279" cy="107722"/>
          </a:xfrm>
          <a:prstGeom prst="rect">
            <a:avLst/>
          </a:prstGeom>
          <a:noFill/>
        </p:spPr>
        <p:txBody>
          <a:bodyPr wrap="square" lIns="0" tIns="0" rIns="0" bIns="0" rtlCol="0">
            <a:spAutoFit/>
          </a:bodyPr>
          <a:lstStyle/>
          <a:p>
            <a:pPr algn="ctr"/>
            <a:r>
              <a:rPr lang="en-US" sz="700">
                <a:solidFill>
                  <a:schemeClr val="bg1"/>
                </a:solidFill>
              </a:rPr>
              <a:t>Q3</a:t>
            </a:r>
          </a:p>
        </p:txBody>
      </p:sp>
      <p:graphicFrame>
        <p:nvGraphicFramePr>
          <p:cNvPr id="36" name="Chart 35">
            <a:extLst>
              <a:ext uri="{FF2B5EF4-FFF2-40B4-BE49-F238E27FC236}">
                <a16:creationId xmlns:a16="http://schemas.microsoft.com/office/drawing/2014/main" id="{7DB90312-E509-A440-BE84-859461B11B86}"/>
              </a:ext>
            </a:extLst>
          </p:cNvPr>
          <p:cNvGraphicFramePr/>
          <p:nvPr>
            <p:extLst>
              <p:ext uri="{D42A27DB-BD31-4B8C-83A1-F6EECF244321}">
                <p14:modId xmlns:p14="http://schemas.microsoft.com/office/powerpoint/2010/main" val="1846438140"/>
              </p:ext>
            </p:extLst>
          </p:nvPr>
        </p:nvGraphicFramePr>
        <p:xfrm>
          <a:off x="228600" y="3502040"/>
          <a:ext cx="8686799" cy="1047499"/>
        </p:xfrm>
        <a:graphic>
          <a:graphicData uri="http://schemas.openxmlformats.org/drawingml/2006/chart">
            <c:chart xmlns:c="http://schemas.openxmlformats.org/drawingml/2006/chart" xmlns:r="http://schemas.openxmlformats.org/officeDocument/2006/relationships" r:id="rId5"/>
          </a:graphicData>
        </a:graphic>
      </p:graphicFrame>
      <p:sp>
        <p:nvSpPr>
          <p:cNvPr id="37" name="TextBox 36">
            <a:extLst>
              <a:ext uri="{FF2B5EF4-FFF2-40B4-BE49-F238E27FC236}">
                <a16:creationId xmlns:a16="http://schemas.microsoft.com/office/drawing/2014/main" id="{1A7D0D4C-830B-8D4D-B7DE-C684B6DB3052}"/>
              </a:ext>
            </a:extLst>
          </p:cNvPr>
          <p:cNvSpPr txBox="1"/>
          <p:nvPr/>
        </p:nvSpPr>
        <p:spPr>
          <a:xfrm>
            <a:off x="711660" y="4085151"/>
            <a:ext cx="339279" cy="107722"/>
          </a:xfrm>
          <a:prstGeom prst="rect">
            <a:avLst/>
          </a:prstGeom>
          <a:noFill/>
        </p:spPr>
        <p:txBody>
          <a:bodyPr wrap="square" lIns="0" tIns="0" rIns="0" bIns="0" rtlCol="0">
            <a:spAutoFit/>
          </a:bodyPr>
          <a:lstStyle/>
          <a:p>
            <a:pPr algn="ctr"/>
            <a:r>
              <a:rPr lang="en-US" sz="700" dirty="0">
                <a:solidFill>
                  <a:schemeClr val="bg1"/>
                </a:solidFill>
              </a:rPr>
              <a:t>Q4</a:t>
            </a:r>
          </a:p>
        </p:txBody>
      </p:sp>
      <p:sp>
        <p:nvSpPr>
          <p:cNvPr id="38" name="TextBox 37">
            <a:extLst>
              <a:ext uri="{FF2B5EF4-FFF2-40B4-BE49-F238E27FC236}">
                <a16:creationId xmlns:a16="http://schemas.microsoft.com/office/drawing/2014/main" id="{76BF6828-0CD4-9E49-A1A3-C4E1BAF84D86}"/>
              </a:ext>
            </a:extLst>
          </p:cNvPr>
          <p:cNvSpPr txBox="1"/>
          <p:nvPr/>
        </p:nvSpPr>
        <p:spPr>
          <a:xfrm>
            <a:off x="1088178" y="4085151"/>
            <a:ext cx="339279" cy="107722"/>
          </a:xfrm>
          <a:prstGeom prst="rect">
            <a:avLst/>
          </a:prstGeom>
          <a:noFill/>
        </p:spPr>
        <p:txBody>
          <a:bodyPr wrap="square" lIns="0" tIns="0" rIns="0" bIns="0" rtlCol="0">
            <a:spAutoFit/>
          </a:bodyPr>
          <a:lstStyle/>
          <a:p>
            <a:pPr algn="ctr"/>
            <a:r>
              <a:rPr lang="en-US" sz="700">
                <a:solidFill>
                  <a:schemeClr val="bg1"/>
                </a:solidFill>
              </a:rPr>
              <a:t>Q3</a:t>
            </a:r>
          </a:p>
        </p:txBody>
      </p:sp>
      <p:sp>
        <p:nvSpPr>
          <p:cNvPr id="39" name="TextBox 38">
            <a:extLst>
              <a:ext uri="{FF2B5EF4-FFF2-40B4-BE49-F238E27FC236}">
                <a16:creationId xmlns:a16="http://schemas.microsoft.com/office/drawing/2014/main" id="{D5E1A209-7946-5240-8718-BC64A4172F26}"/>
              </a:ext>
            </a:extLst>
          </p:cNvPr>
          <p:cNvSpPr txBox="1"/>
          <p:nvPr/>
        </p:nvSpPr>
        <p:spPr>
          <a:xfrm>
            <a:off x="2114292" y="4085151"/>
            <a:ext cx="339279" cy="107722"/>
          </a:xfrm>
          <a:prstGeom prst="rect">
            <a:avLst/>
          </a:prstGeom>
          <a:noFill/>
        </p:spPr>
        <p:txBody>
          <a:bodyPr wrap="square" lIns="0" tIns="0" rIns="0" bIns="0" rtlCol="0">
            <a:spAutoFit/>
          </a:bodyPr>
          <a:lstStyle/>
          <a:p>
            <a:pPr algn="ctr"/>
            <a:r>
              <a:rPr lang="en-US" sz="700">
                <a:solidFill>
                  <a:schemeClr val="bg1"/>
                </a:solidFill>
              </a:rPr>
              <a:t>Q4</a:t>
            </a:r>
          </a:p>
        </p:txBody>
      </p:sp>
      <p:sp>
        <p:nvSpPr>
          <p:cNvPr id="40" name="TextBox 39">
            <a:extLst>
              <a:ext uri="{FF2B5EF4-FFF2-40B4-BE49-F238E27FC236}">
                <a16:creationId xmlns:a16="http://schemas.microsoft.com/office/drawing/2014/main" id="{3204C09D-C9DC-5C4F-848A-771E0F60EA28}"/>
              </a:ext>
            </a:extLst>
          </p:cNvPr>
          <p:cNvSpPr txBox="1"/>
          <p:nvPr/>
        </p:nvSpPr>
        <p:spPr>
          <a:xfrm>
            <a:off x="2490810" y="4085151"/>
            <a:ext cx="339279" cy="107722"/>
          </a:xfrm>
          <a:prstGeom prst="rect">
            <a:avLst/>
          </a:prstGeom>
          <a:noFill/>
        </p:spPr>
        <p:txBody>
          <a:bodyPr wrap="square" lIns="0" tIns="0" rIns="0" bIns="0" rtlCol="0">
            <a:spAutoFit/>
          </a:bodyPr>
          <a:lstStyle/>
          <a:p>
            <a:pPr algn="ctr"/>
            <a:r>
              <a:rPr lang="en-US" sz="700">
                <a:solidFill>
                  <a:schemeClr val="bg1"/>
                </a:solidFill>
              </a:rPr>
              <a:t>Q3</a:t>
            </a:r>
          </a:p>
        </p:txBody>
      </p:sp>
      <p:sp>
        <p:nvSpPr>
          <p:cNvPr id="41" name="TextBox 40">
            <a:extLst>
              <a:ext uri="{FF2B5EF4-FFF2-40B4-BE49-F238E27FC236}">
                <a16:creationId xmlns:a16="http://schemas.microsoft.com/office/drawing/2014/main" id="{69A55FB0-2EE2-0943-BA2D-924FD67920A6}"/>
              </a:ext>
            </a:extLst>
          </p:cNvPr>
          <p:cNvSpPr txBox="1"/>
          <p:nvPr/>
        </p:nvSpPr>
        <p:spPr>
          <a:xfrm>
            <a:off x="3516924" y="4085151"/>
            <a:ext cx="339279" cy="107722"/>
          </a:xfrm>
          <a:prstGeom prst="rect">
            <a:avLst/>
          </a:prstGeom>
          <a:noFill/>
        </p:spPr>
        <p:txBody>
          <a:bodyPr wrap="square" lIns="0" tIns="0" rIns="0" bIns="0" rtlCol="0">
            <a:spAutoFit/>
          </a:bodyPr>
          <a:lstStyle/>
          <a:p>
            <a:pPr algn="ctr"/>
            <a:r>
              <a:rPr lang="en-US" sz="700">
                <a:solidFill>
                  <a:schemeClr val="bg1"/>
                </a:solidFill>
              </a:rPr>
              <a:t>Q4</a:t>
            </a:r>
          </a:p>
        </p:txBody>
      </p:sp>
      <p:sp>
        <p:nvSpPr>
          <p:cNvPr id="42" name="TextBox 41">
            <a:extLst>
              <a:ext uri="{FF2B5EF4-FFF2-40B4-BE49-F238E27FC236}">
                <a16:creationId xmlns:a16="http://schemas.microsoft.com/office/drawing/2014/main" id="{33623C8A-DA14-CF42-9F17-E1EFDAE079AB}"/>
              </a:ext>
            </a:extLst>
          </p:cNvPr>
          <p:cNvSpPr txBox="1"/>
          <p:nvPr/>
        </p:nvSpPr>
        <p:spPr>
          <a:xfrm>
            <a:off x="3893442" y="4085151"/>
            <a:ext cx="339279" cy="107722"/>
          </a:xfrm>
          <a:prstGeom prst="rect">
            <a:avLst/>
          </a:prstGeom>
          <a:noFill/>
        </p:spPr>
        <p:txBody>
          <a:bodyPr wrap="square" lIns="0" tIns="0" rIns="0" bIns="0" rtlCol="0">
            <a:spAutoFit/>
          </a:bodyPr>
          <a:lstStyle/>
          <a:p>
            <a:pPr algn="ctr"/>
            <a:r>
              <a:rPr lang="en-US" sz="700">
                <a:solidFill>
                  <a:schemeClr val="bg1"/>
                </a:solidFill>
              </a:rPr>
              <a:t>Q3</a:t>
            </a:r>
          </a:p>
        </p:txBody>
      </p:sp>
      <p:sp>
        <p:nvSpPr>
          <p:cNvPr id="43" name="TextBox 42">
            <a:extLst>
              <a:ext uri="{FF2B5EF4-FFF2-40B4-BE49-F238E27FC236}">
                <a16:creationId xmlns:a16="http://schemas.microsoft.com/office/drawing/2014/main" id="{8273D5DC-908C-3B44-A644-D1011C22E666}"/>
              </a:ext>
            </a:extLst>
          </p:cNvPr>
          <p:cNvSpPr txBox="1"/>
          <p:nvPr/>
        </p:nvSpPr>
        <p:spPr>
          <a:xfrm>
            <a:off x="4915418" y="4085151"/>
            <a:ext cx="339279" cy="107722"/>
          </a:xfrm>
          <a:prstGeom prst="rect">
            <a:avLst/>
          </a:prstGeom>
          <a:noFill/>
        </p:spPr>
        <p:txBody>
          <a:bodyPr wrap="square" lIns="0" tIns="0" rIns="0" bIns="0" rtlCol="0">
            <a:spAutoFit/>
          </a:bodyPr>
          <a:lstStyle/>
          <a:p>
            <a:pPr algn="ctr"/>
            <a:r>
              <a:rPr lang="en-US" sz="700">
                <a:solidFill>
                  <a:schemeClr val="accent5"/>
                </a:solidFill>
              </a:rPr>
              <a:t>Q4</a:t>
            </a:r>
          </a:p>
        </p:txBody>
      </p:sp>
      <p:sp>
        <p:nvSpPr>
          <p:cNvPr id="44" name="TextBox 43">
            <a:extLst>
              <a:ext uri="{FF2B5EF4-FFF2-40B4-BE49-F238E27FC236}">
                <a16:creationId xmlns:a16="http://schemas.microsoft.com/office/drawing/2014/main" id="{BE301A9B-2FA3-A94E-B7BC-7AEEFE38515C}"/>
              </a:ext>
            </a:extLst>
          </p:cNvPr>
          <p:cNvSpPr txBox="1"/>
          <p:nvPr/>
        </p:nvSpPr>
        <p:spPr>
          <a:xfrm>
            <a:off x="5291936" y="4085151"/>
            <a:ext cx="339279" cy="107722"/>
          </a:xfrm>
          <a:prstGeom prst="rect">
            <a:avLst/>
          </a:prstGeom>
          <a:noFill/>
        </p:spPr>
        <p:txBody>
          <a:bodyPr wrap="square" lIns="0" tIns="0" rIns="0" bIns="0" rtlCol="0">
            <a:spAutoFit/>
          </a:bodyPr>
          <a:lstStyle/>
          <a:p>
            <a:pPr algn="ctr"/>
            <a:r>
              <a:rPr lang="en-US" sz="700" dirty="0">
                <a:solidFill>
                  <a:schemeClr val="accent5"/>
                </a:solidFill>
              </a:rPr>
              <a:t>Q3</a:t>
            </a:r>
          </a:p>
        </p:txBody>
      </p:sp>
      <p:sp>
        <p:nvSpPr>
          <p:cNvPr id="45" name="TextBox 44">
            <a:extLst>
              <a:ext uri="{FF2B5EF4-FFF2-40B4-BE49-F238E27FC236}">
                <a16:creationId xmlns:a16="http://schemas.microsoft.com/office/drawing/2014/main" id="{FE267E2B-DA82-E549-8881-B66476343AAE}"/>
              </a:ext>
            </a:extLst>
          </p:cNvPr>
          <p:cNvSpPr txBox="1"/>
          <p:nvPr/>
        </p:nvSpPr>
        <p:spPr>
          <a:xfrm>
            <a:off x="6322187" y="4085151"/>
            <a:ext cx="339279" cy="107722"/>
          </a:xfrm>
          <a:prstGeom prst="rect">
            <a:avLst/>
          </a:prstGeom>
          <a:noFill/>
        </p:spPr>
        <p:txBody>
          <a:bodyPr wrap="square" lIns="0" tIns="0" rIns="0" bIns="0" rtlCol="0">
            <a:spAutoFit/>
          </a:bodyPr>
          <a:lstStyle/>
          <a:p>
            <a:pPr algn="ctr"/>
            <a:r>
              <a:rPr lang="en-US" sz="700">
                <a:solidFill>
                  <a:schemeClr val="bg1"/>
                </a:solidFill>
              </a:rPr>
              <a:t>Q4</a:t>
            </a:r>
          </a:p>
        </p:txBody>
      </p:sp>
      <p:sp>
        <p:nvSpPr>
          <p:cNvPr id="46" name="TextBox 45">
            <a:extLst>
              <a:ext uri="{FF2B5EF4-FFF2-40B4-BE49-F238E27FC236}">
                <a16:creationId xmlns:a16="http://schemas.microsoft.com/office/drawing/2014/main" id="{FBA182DF-018C-0C45-86D3-7601EFAE25A6}"/>
              </a:ext>
            </a:extLst>
          </p:cNvPr>
          <p:cNvSpPr txBox="1"/>
          <p:nvPr/>
        </p:nvSpPr>
        <p:spPr>
          <a:xfrm>
            <a:off x="6698705" y="4085151"/>
            <a:ext cx="339279" cy="107722"/>
          </a:xfrm>
          <a:prstGeom prst="rect">
            <a:avLst/>
          </a:prstGeom>
          <a:noFill/>
        </p:spPr>
        <p:txBody>
          <a:bodyPr wrap="square" lIns="0" tIns="0" rIns="0" bIns="0" rtlCol="0">
            <a:spAutoFit/>
          </a:bodyPr>
          <a:lstStyle/>
          <a:p>
            <a:pPr algn="ctr"/>
            <a:r>
              <a:rPr lang="en-US" sz="700">
                <a:solidFill>
                  <a:schemeClr val="bg1"/>
                </a:solidFill>
              </a:rPr>
              <a:t>Q3</a:t>
            </a:r>
          </a:p>
        </p:txBody>
      </p:sp>
      <p:sp>
        <p:nvSpPr>
          <p:cNvPr id="47" name="TextBox 46">
            <a:extLst>
              <a:ext uri="{FF2B5EF4-FFF2-40B4-BE49-F238E27FC236}">
                <a16:creationId xmlns:a16="http://schemas.microsoft.com/office/drawing/2014/main" id="{6BA5BC5D-E5DC-FD42-A6C3-990D31C6ECD5}"/>
              </a:ext>
            </a:extLst>
          </p:cNvPr>
          <p:cNvSpPr txBox="1"/>
          <p:nvPr/>
        </p:nvSpPr>
        <p:spPr>
          <a:xfrm>
            <a:off x="7720682" y="4085151"/>
            <a:ext cx="339279" cy="107722"/>
          </a:xfrm>
          <a:prstGeom prst="rect">
            <a:avLst/>
          </a:prstGeom>
          <a:noFill/>
        </p:spPr>
        <p:txBody>
          <a:bodyPr wrap="square" lIns="0" tIns="0" rIns="0" bIns="0" rtlCol="0">
            <a:spAutoFit/>
          </a:bodyPr>
          <a:lstStyle/>
          <a:p>
            <a:pPr algn="ctr"/>
            <a:r>
              <a:rPr lang="en-US" sz="700">
                <a:solidFill>
                  <a:schemeClr val="bg1"/>
                </a:solidFill>
              </a:rPr>
              <a:t>Q4</a:t>
            </a:r>
          </a:p>
        </p:txBody>
      </p:sp>
      <p:sp>
        <p:nvSpPr>
          <p:cNvPr id="48" name="TextBox 47">
            <a:extLst>
              <a:ext uri="{FF2B5EF4-FFF2-40B4-BE49-F238E27FC236}">
                <a16:creationId xmlns:a16="http://schemas.microsoft.com/office/drawing/2014/main" id="{22ED65C0-3D79-EF42-BF80-8AA09352CCFB}"/>
              </a:ext>
            </a:extLst>
          </p:cNvPr>
          <p:cNvSpPr txBox="1"/>
          <p:nvPr/>
        </p:nvSpPr>
        <p:spPr>
          <a:xfrm>
            <a:off x="8097200" y="4085151"/>
            <a:ext cx="339279" cy="107722"/>
          </a:xfrm>
          <a:prstGeom prst="rect">
            <a:avLst/>
          </a:prstGeom>
          <a:noFill/>
        </p:spPr>
        <p:txBody>
          <a:bodyPr wrap="square" lIns="0" tIns="0" rIns="0" bIns="0" rtlCol="0">
            <a:spAutoFit/>
          </a:bodyPr>
          <a:lstStyle/>
          <a:p>
            <a:pPr algn="ctr"/>
            <a:r>
              <a:rPr lang="en-US" sz="700">
                <a:solidFill>
                  <a:schemeClr val="bg1"/>
                </a:solidFill>
              </a:rPr>
              <a:t>Q3</a:t>
            </a:r>
          </a:p>
        </p:txBody>
      </p:sp>
      <p:sp>
        <p:nvSpPr>
          <p:cNvPr id="9" name="Title 8">
            <a:extLst>
              <a:ext uri="{FF2B5EF4-FFF2-40B4-BE49-F238E27FC236}">
                <a16:creationId xmlns:a16="http://schemas.microsoft.com/office/drawing/2014/main" id="{86C87A02-6DD7-FB4C-AA4B-52FBE2FD1BE1}"/>
              </a:ext>
            </a:extLst>
          </p:cNvPr>
          <p:cNvSpPr>
            <a:spLocks noGrp="1"/>
          </p:cNvSpPr>
          <p:nvPr>
            <p:ph type="title"/>
          </p:nvPr>
        </p:nvSpPr>
        <p:spPr>
          <a:xfrm>
            <a:off x="457201" y="410400"/>
            <a:ext cx="8229599" cy="500399"/>
          </a:xfrm>
        </p:spPr>
        <p:txBody>
          <a:bodyPr/>
          <a:lstStyle/>
          <a:p>
            <a:r>
              <a:rPr lang="en-US" dirty="0"/>
              <a:t>Job gains forecast in all industry sectors surveyed</a:t>
            </a:r>
            <a:endParaRPr lang="en-BE" dirty="0"/>
          </a:p>
        </p:txBody>
      </p:sp>
      <p:sp>
        <p:nvSpPr>
          <p:cNvPr id="49" name="Content Placeholder 4">
            <a:extLst>
              <a:ext uri="{FF2B5EF4-FFF2-40B4-BE49-F238E27FC236}">
                <a16:creationId xmlns:a16="http://schemas.microsoft.com/office/drawing/2014/main" id="{0A9C4A3C-EC15-4F46-A50E-882D034E6230}"/>
              </a:ext>
            </a:extLst>
          </p:cNvPr>
          <p:cNvSpPr txBox="1">
            <a:spLocks/>
          </p:cNvSpPr>
          <p:nvPr/>
        </p:nvSpPr>
        <p:spPr>
          <a:xfrm>
            <a:off x="6089731" y="4115737"/>
            <a:ext cx="2591928" cy="497289"/>
          </a:xfrm>
          <a:prstGeom prst="rect">
            <a:avLst/>
          </a:prstGeom>
        </p:spPr>
        <p:txBody>
          <a:bodyPr vert="horz" lIns="0" tIns="0" rIns="0" bIns="0" rtlCol="0" anchor="t">
            <a:noAutofit/>
          </a:bodyPr>
          <a:lstStyle>
            <a:lvl1pPr marL="233363" indent="-233363" algn="l" defTabSz="914400" rtl="0" eaLnBrk="1" latinLnBrk="0" hangingPunct="1">
              <a:spcBef>
                <a:spcPct val="20000"/>
              </a:spcBef>
              <a:buClr>
                <a:schemeClr val="tx1"/>
              </a:buClr>
              <a:buFont typeface="Arial" pitchFamily="34" charset="0"/>
              <a:buChar char="•"/>
              <a:tabLst/>
              <a:defRPr sz="1300" kern="1200">
                <a:solidFill>
                  <a:schemeClr val="accent4"/>
                </a:solidFill>
                <a:latin typeface="Arial" pitchFamily="34" charset="0"/>
                <a:ea typeface="+mn-ea"/>
                <a:cs typeface="Arial" pitchFamily="34" charset="0"/>
              </a:defRPr>
            </a:lvl1pPr>
            <a:lvl2pPr marL="514350" indent="-228600" algn="l" defTabSz="914400" rtl="0" eaLnBrk="1" latinLnBrk="0" hangingPunct="1">
              <a:spcBef>
                <a:spcPct val="20000"/>
              </a:spcBef>
              <a:buClr>
                <a:schemeClr val="tx1"/>
              </a:buClr>
              <a:buFont typeface="Arial" pitchFamily="34" charset="0"/>
              <a:buChar char="–"/>
              <a:tabLst/>
              <a:defRPr sz="1200" kern="1200">
                <a:solidFill>
                  <a:schemeClr val="accent4"/>
                </a:solidFill>
                <a:latin typeface="Arial" pitchFamily="34" charset="0"/>
                <a:ea typeface="+mn-ea"/>
                <a:cs typeface="Arial" pitchFamily="34" charset="0"/>
              </a:defRPr>
            </a:lvl2pPr>
            <a:lvl3pPr marL="742950" indent="-228600" algn="l" defTabSz="914400" rtl="0" eaLnBrk="1" latinLnBrk="0" hangingPunct="1">
              <a:spcBef>
                <a:spcPct val="20000"/>
              </a:spcBef>
              <a:buClr>
                <a:schemeClr val="tx1"/>
              </a:buClr>
              <a:buFont typeface="Arial" pitchFamily="34" charset="0"/>
              <a:buChar char="•"/>
              <a:tabLst/>
              <a:defRPr sz="1100" kern="1200">
                <a:solidFill>
                  <a:schemeClr val="accent4"/>
                </a:solidFill>
                <a:latin typeface="Arial" pitchFamily="34" charset="0"/>
                <a:ea typeface="+mn-ea"/>
                <a:cs typeface="Arial" pitchFamily="34" charset="0"/>
              </a:defRPr>
            </a:lvl3pPr>
            <a:lvl4pPr marL="1028700" indent="-227013" algn="l" defTabSz="914400" rtl="0" eaLnBrk="1" latinLnBrk="0" hangingPunct="1">
              <a:spcBef>
                <a:spcPct val="20000"/>
              </a:spcBef>
              <a:buClr>
                <a:schemeClr val="tx1"/>
              </a:buClr>
              <a:buFont typeface="Arial" pitchFamily="34" charset="0"/>
              <a:buChar char="–"/>
              <a:tabLst/>
              <a:defRPr sz="1000" kern="1200">
                <a:solidFill>
                  <a:schemeClr val="accent4"/>
                </a:solidFill>
                <a:latin typeface="Arial" pitchFamily="34" charset="0"/>
                <a:ea typeface="+mn-ea"/>
                <a:cs typeface="Arial" pitchFamily="34" charset="0"/>
              </a:defRPr>
            </a:lvl4pPr>
            <a:lvl5pPr marL="1257300" indent="-228600" algn="l" defTabSz="914400" rtl="0" eaLnBrk="1" latinLnBrk="0" hangingPunct="1">
              <a:spcBef>
                <a:spcPct val="20000"/>
              </a:spcBef>
              <a:buClr>
                <a:schemeClr val="tx1"/>
              </a:buClr>
              <a:buFont typeface="Arial" pitchFamily="34" charset="0"/>
              <a:buChar char="»"/>
              <a:tabLst/>
              <a:defRPr sz="900" kern="1200">
                <a:solidFill>
                  <a:schemeClr val="accent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000"/>
              </a:spcBef>
              <a:buNone/>
            </a:pPr>
            <a:r>
              <a:rPr lang="nl-BE" sz="800" dirty="0"/>
              <a:t>*</a:t>
            </a:r>
            <a:r>
              <a:rPr lang="en-GB" sz="800" dirty="0"/>
              <a:t>Agriculture &amp; Fishing; Electricity, Gas &amp; Water; Mining &amp; Quarrying industries</a:t>
            </a:r>
          </a:p>
          <a:p>
            <a:pPr marL="0" indent="0">
              <a:spcBef>
                <a:spcPts val="1000"/>
              </a:spcBef>
              <a:buNone/>
            </a:pPr>
            <a:r>
              <a:rPr lang="en-GB" sz="800" dirty="0"/>
              <a:t>**No data available for Q4</a:t>
            </a:r>
            <a:endParaRPr lang="en-US" sz="800" dirty="0"/>
          </a:p>
        </p:txBody>
      </p:sp>
      <p:sp>
        <p:nvSpPr>
          <p:cNvPr id="4" name="Content Placeholder 3">
            <a:extLst>
              <a:ext uri="{FF2B5EF4-FFF2-40B4-BE49-F238E27FC236}">
                <a16:creationId xmlns:a16="http://schemas.microsoft.com/office/drawing/2014/main" id="{AE45545B-8A3B-984A-9A72-DE489B9CDF46}"/>
              </a:ext>
            </a:extLst>
          </p:cNvPr>
          <p:cNvSpPr>
            <a:spLocks noGrp="1"/>
          </p:cNvSpPr>
          <p:nvPr>
            <p:ph idx="1"/>
          </p:nvPr>
        </p:nvSpPr>
        <p:spPr>
          <a:xfrm>
            <a:off x="457200" y="1095755"/>
            <a:ext cx="8229600" cy="828527"/>
          </a:xfrm>
        </p:spPr>
        <p:txBody>
          <a:bodyPr/>
          <a:lstStyle/>
          <a:p>
            <a:pPr marL="0" indent="0">
              <a:buNone/>
            </a:pPr>
            <a:r>
              <a:rPr lang="en-US" b="1" dirty="0"/>
              <a:t>Workforce gains are forecast in all seven industry sectors </a:t>
            </a:r>
            <a:r>
              <a:rPr lang="en-US" dirty="0"/>
              <a:t>for which data is available during the fourth quarter of 2021. </a:t>
            </a:r>
            <a:r>
              <a:rPr lang="en-US" b="1" dirty="0"/>
              <a:t>Finance, insurance, real estate and business services </a:t>
            </a:r>
            <a:r>
              <a:rPr lang="en-US" dirty="0"/>
              <a:t>sector employers expect the strongest hiring pace reporting a robust Net Employment Outlook of </a:t>
            </a:r>
            <a:r>
              <a:rPr lang="en-US" b="1" dirty="0"/>
              <a:t>+38%. </a:t>
            </a:r>
            <a:endParaRPr lang="en-GB" b="1" dirty="0"/>
          </a:p>
        </p:txBody>
      </p:sp>
      <p:sp>
        <p:nvSpPr>
          <p:cNvPr id="14" name="Rectangle 13">
            <a:extLst>
              <a:ext uri="{FF2B5EF4-FFF2-40B4-BE49-F238E27FC236}">
                <a16:creationId xmlns:a16="http://schemas.microsoft.com/office/drawing/2014/main" id="{D0B42B13-C59C-2346-8F08-683FE8B6032F}"/>
              </a:ext>
            </a:extLst>
          </p:cNvPr>
          <p:cNvSpPr/>
          <p:nvPr/>
        </p:nvSpPr>
        <p:spPr>
          <a:xfrm>
            <a:off x="4920530" y="3846491"/>
            <a:ext cx="312907" cy="292388"/>
          </a:xfrm>
          <a:prstGeom prst="rect">
            <a:avLst/>
          </a:prstGeom>
        </p:spPr>
        <p:txBody>
          <a:bodyPr wrap="none">
            <a:spAutoFit/>
          </a:bodyPr>
          <a:lstStyle/>
          <a:p>
            <a:pPr algn="ctr">
              <a:defRPr sz="1300" b="1" i="0" u="none" strike="noStrike" kern="1200" baseline="0">
                <a:solidFill>
                  <a:srgbClr val="67696F"/>
                </a:solidFill>
                <a:latin typeface="+mn-lt"/>
                <a:ea typeface="+mn-ea"/>
                <a:cs typeface="+mn-cs"/>
              </a:defRPr>
            </a:pPr>
            <a:r>
              <a:rPr lang="en-US" dirty="0"/>
              <a:t>**</a:t>
            </a:r>
          </a:p>
        </p:txBody>
      </p:sp>
    </p:spTree>
    <p:extLst>
      <p:ext uri="{BB962C8B-B14F-4D97-AF65-F5344CB8AC3E}">
        <p14:creationId xmlns:p14="http://schemas.microsoft.com/office/powerpoint/2010/main" val="184842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101CEC3E-755D-0041-B5DA-228100A39150}"/>
              </a:ext>
            </a:extLst>
          </p:cNvPr>
          <p:cNvSpPr/>
          <p:nvPr/>
        </p:nvSpPr>
        <p:spPr>
          <a:xfrm>
            <a:off x="0" y="1283737"/>
            <a:ext cx="9144000" cy="2820790"/>
          </a:xfrm>
          <a:prstGeom prst="roundRect">
            <a:avLst>
              <a:gd name="adj" fmla="val 0"/>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52425310-C9C3-6E48-8C04-E32FBE10A8E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968" r="5507"/>
          <a:stretch/>
        </p:blipFill>
        <p:spPr>
          <a:xfrm>
            <a:off x="-11673" y="2849533"/>
            <a:ext cx="9155673" cy="1254994"/>
          </a:xfrm>
          <a:prstGeom prst="rect">
            <a:avLst/>
          </a:prstGeom>
        </p:spPr>
      </p:pic>
      <p:sp>
        <p:nvSpPr>
          <p:cNvPr id="10" name="Shape 156">
            <a:extLst>
              <a:ext uri="{FF2B5EF4-FFF2-40B4-BE49-F238E27FC236}">
                <a16:creationId xmlns:a16="http://schemas.microsoft.com/office/drawing/2014/main" id="{8A5ECC60-0A99-EB47-9974-54A01D389CE2}"/>
              </a:ext>
            </a:extLst>
          </p:cNvPr>
          <p:cNvSpPr txBox="1">
            <a:spLocks noGrp="1"/>
          </p:cNvSpPr>
          <p:nvPr>
            <p:ph type="title"/>
          </p:nvPr>
        </p:nvSpPr>
        <p:spPr>
          <a:prstGeom prst="rect">
            <a:avLst/>
          </a:prstGeom>
          <a:noFill/>
          <a:ln>
            <a:noFill/>
          </a:ln>
        </p:spPr>
        <p:txBody>
          <a:bodyPr wrap="square" lIns="91340" tIns="91340" rIns="91340" bIns="91340" anchor="ctr" anchorCtr="0">
            <a:noAutofit/>
          </a:bodyPr>
          <a:lstStyle/>
          <a:p>
            <a:r>
              <a:rPr lang="en-US" dirty="0"/>
              <a:t>Employer confidence increases in line with company size</a:t>
            </a:r>
            <a:br>
              <a:rPr lang="en-US" dirty="0"/>
            </a:br>
            <a:endParaRPr lang="en-GB" dirty="0"/>
          </a:p>
        </p:txBody>
      </p:sp>
      <p:sp>
        <p:nvSpPr>
          <p:cNvPr id="8" name="TextBox 7">
            <a:extLst>
              <a:ext uri="{FF2B5EF4-FFF2-40B4-BE49-F238E27FC236}">
                <a16:creationId xmlns:a16="http://schemas.microsoft.com/office/drawing/2014/main" id="{7F21F1EA-AB91-AF4F-AD5F-4FE0E498E0A8}"/>
              </a:ext>
            </a:extLst>
          </p:cNvPr>
          <p:cNvSpPr txBox="1"/>
          <p:nvPr/>
        </p:nvSpPr>
        <p:spPr>
          <a:xfrm>
            <a:off x="2564262" y="4181517"/>
            <a:ext cx="636348" cy="338554"/>
          </a:xfrm>
          <a:prstGeom prst="rect">
            <a:avLst/>
          </a:prstGeom>
          <a:noFill/>
        </p:spPr>
        <p:txBody>
          <a:bodyPr wrap="square" lIns="0" tIns="0" rIns="0" bIns="0" rtlCol="0">
            <a:spAutoFit/>
          </a:bodyPr>
          <a:lstStyle/>
          <a:p>
            <a:pPr algn="ctr"/>
            <a:r>
              <a:rPr lang="en-US" sz="900" b="1" dirty="0">
                <a:solidFill>
                  <a:schemeClr val="tx2"/>
                </a:solidFill>
              </a:rPr>
              <a:t>MICRO</a:t>
            </a:r>
          </a:p>
          <a:p>
            <a:pPr algn="ctr"/>
            <a:r>
              <a:rPr lang="en-US" sz="1300">
                <a:solidFill>
                  <a:schemeClr val="tx2"/>
                </a:solidFill>
              </a:rPr>
              <a:t>&lt;10</a:t>
            </a:r>
            <a:endParaRPr lang="en-US" sz="1300" dirty="0">
              <a:solidFill>
                <a:schemeClr val="tx2"/>
              </a:solidFill>
            </a:endParaRPr>
          </a:p>
        </p:txBody>
      </p:sp>
      <p:sp>
        <p:nvSpPr>
          <p:cNvPr id="9" name="TextBox 8">
            <a:extLst>
              <a:ext uri="{FF2B5EF4-FFF2-40B4-BE49-F238E27FC236}">
                <a16:creationId xmlns:a16="http://schemas.microsoft.com/office/drawing/2014/main" id="{EC431105-4902-424D-BBFC-80448256EDEB}"/>
              </a:ext>
            </a:extLst>
          </p:cNvPr>
          <p:cNvSpPr txBox="1"/>
          <p:nvPr/>
        </p:nvSpPr>
        <p:spPr>
          <a:xfrm>
            <a:off x="3746613" y="4177260"/>
            <a:ext cx="636348" cy="338554"/>
          </a:xfrm>
          <a:prstGeom prst="rect">
            <a:avLst/>
          </a:prstGeom>
          <a:noFill/>
        </p:spPr>
        <p:txBody>
          <a:bodyPr wrap="square" lIns="0" tIns="0" rIns="0" bIns="0" rtlCol="0">
            <a:spAutoFit/>
          </a:bodyPr>
          <a:lstStyle/>
          <a:p>
            <a:pPr algn="ctr"/>
            <a:r>
              <a:rPr lang="en-US" sz="900" b="1">
                <a:solidFill>
                  <a:schemeClr val="tx2"/>
                </a:solidFill>
              </a:rPr>
              <a:t>SMALL</a:t>
            </a:r>
            <a:endParaRPr lang="en-US" sz="900">
              <a:solidFill>
                <a:schemeClr val="tx2"/>
              </a:solidFill>
            </a:endParaRPr>
          </a:p>
          <a:p>
            <a:pPr algn="ctr"/>
            <a:r>
              <a:rPr lang="en-US" sz="1300">
                <a:solidFill>
                  <a:schemeClr val="tx2"/>
                </a:solidFill>
              </a:rPr>
              <a:t>10-49</a:t>
            </a:r>
          </a:p>
        </p:txBody>
      </p:sp>
      <p:sp>
        <p:nvSpPr>
          <p:cNvPr id="11" name="TextBox 10">
            <a:extLst>
              <a:ext uri="{FF2B5EF4-FFF2-40B4-BE49-F238E27FC236}">
                <a16:creationId xmlns:a16="http://schemas.microsoft.com/office/drawing/2014/main" id="{95CB4AEC-52F5-B04C-B751-CCEE5C13E80C}"/>
              </a:ext>
            </a:extLst>
          </p:cNvPr>
          <p:cNvSpPr txBox="1"/>
          <p:nvPr/>
        </p:nvSpPr>
        <p:spPr>
          <a:xfrm>
            <a:off x="4828699" y="4168103"/>
            <a:ext cx="636348" cy="338554"/>
          </a:xfrm>
          <a:prstGeom prst="rect">
            <a:avLst/>
          </a:prstGeom>
          <a:noFill/>
        </p:spPr>
        <p:txBody>
          <a:bodyPr wrap="square" lIns="0" tIns="0" rIns="0" bIns="0" rtlCol="0">
            <a:spAutoFit/>
          </a:bodyPr>
          <a:lstStyle/>
          <a:p>
            <a:pPr algn="ctr"/>
            <a:r>
              <a:rPr lang="en-US" sz="900" b="1">
                <a:solidFill>
                  <a:schemeClr val="tx2"/>
                </a:solidFill>
              </a:rPr>
              <a:t>MEDIUM</a:t>
            </a:r>
            <a:endParaRPr lang="en-US" sz="900">
              <a:solidFill>
                <a:schemeClr val="tx2"/>
              </a:solidFill>
            </a:endParaRPr>
          </a:p>
          <a:p>
            <a:pPr algn="ctr"/>
            <a:r>
              <a:rPr lang="en-US" sz="1300">
                <a:solidFill>
                  <a:schemeClr val="tx2"/>
                </a:solidFill>
              </a:rPr>
              <a:t>50-249</a:t>
            </a:r>
          </a:p>
        </p:txBody>
      </p:sp>
      <p:sp>
        <p:nvSpPr>
          <p:cNvPr id="12" name="TextBox 11">
            <a:extLst>
              <a:ext uri="{FF2B5EF4-FFF2-40B4-BE49-F238E27FC236}">
                <a16:creationId xmlns:a16="http://schemas.microsoft.com/office/drawing/2014/main" id="{6CF4736C-D476-D64C-92DD-76B81730980A}"/>
              </a:ext>
            </a:extLst>
          </p:cNvPr>
          <p:cNvSpPr txBox="1"/>
          <p:nvPr/>
        </p:nvSpPr>
        <p:spPr>
          <a:xfrm>
            <a:off x="5953492" y="4109853"/>
            <a:ext cx="636348" cy="400110"/>
          </a:xfrm>
          <a:prstGeom prst="rect">
            <a:avLst/>
          </a:prstGeom>
          <a:noFill/>
        </p:spPr>
        <p:txBody>
          <a:bodyPr wrap="square" lIns="0" tIns="0" rIns="0" bIns="0" rtlCol="0">
            <a:spAutoFit/>
          </a:bodyPr>
          <a:lstStyle/>
          <a:p>
            <a:pPr algn="ctr"/>
            <a:r>
              <a:rPr lang="en-US" sz="900" b="1">
                <a:solidFill>
                  <a:schemeClr val="tx2"/>
                </a:solidFill>
              </a:rPr>
              <a:t>LARGE</a:t>
            </a:r>
            <a:r>
              <a:rPr lang="en-US" sz="1300" b="1">
                <a:solidFill>
                  <a:schemeClr val="tx2"/>
                </a:solidFill>
              </a:rPr>
              <a:t> </a:t>
            </a:r>
            <a:r>
              <a:rPr lang="en-US" sz="1300">
                <a:solidFill>
                  <a:schemeClr val="tx2"/>
                </a:solidFill>
              </a:rPr>
              <a:t>250+</a:t>
            </a:r>
          </a:p>
        </p:txBody>
      </p:sp>
      <p:sp>
        <p:nvSpPr>
          <p:cNvPr id="7" name="Rectangle 6">
            <a:extLst>
              <a:ext uri="{FF2B5EF4-FFF2-40B4-BE49-F238E27FC236}">
                <a16:creationId xmlns:a16="http://schemas.microsoft.com/office/drawing/2014/main" id="{895025FB-4A73-D64E-9450-977F87B7F397}"/>
              </a:ext>
            </a:extLst>
          </p:cNvPr>
          <p:cNvSpPr/>
          <p:nvPr/>
        </p:nvSpPr>
        <p:spPr>
          <a:xfrm>
            <a:off x="2468880" y="3906997"/>
            <a:ext cx="4207049" cy="1975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t># of Employees</a:t>
            </a:r>
          </a:p>
        </p:txBody>
      </p:sp>
      <p:graphicFrame>
        <p:nvGraphicFramePr>
          <p:cNvPr id="15" name="Chart 14">
            <a:extLst>
              <a:ext uri="{FF2B5EF4-FFF2-40B4-BE49-F238E27FC236}">
                <a16:creationId xmlns:a16="http://schemas.microsoft.com/office/drawing/2014/main" id="{58962606-70A8-684A-9C0B-FF1D75BC8B6F}"/>
              </a:ext>
            </a:extLst>
          </p:cNvPr>
          <p:cNvGraphicFramePr/>
          <p:nvPr>
            <p:extLst>
              <p:ext uri="{D42A27DB-BD31-4B8C-83A1-F6EECF244321}">
                <p14:modId xmlns:p14="http://schemas.microsoft.com/office/powerpoint/2010/main" val="256951931"/>
              </p:ext>
            </p:extLst>
          </p:nvPr>
        </p:nvGraphicFramePr>
        <p:xfrm>
          <a:off x="2323119" y="1273397"/>
          <a:ext cx="4412441" cy="2661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a:extLst>
              <a:ext uri="{FF2B5EF4-FFF2-40B4-BE49-F238E27FC236}">
                <a16:creationId xmlns:a16="http://schemas.microsoft.com/office/drawing/2014/main" id="{EF67EDC0-055A-6343-A91C-01825224E7C4}"/>
              </a:ext>
            </a:extLst>
          </p:cNvPr>
          <p:cNvSpPr txBox="1"/>
          <p:nvPr/>
        </p:nvSpPr>
        <p:spPr>
          <a:xfrm>
            <a:off x="2543157" y="3760848"/>
            <a:ext cx="339279" cy="107722"/>
          </a:xfrm>
          <a:prstGeom prst="rect">
            <a:avLst/>
          </a:prstGeom>
        </p:spPr>
        <p:txBody>
          <a:bodyPr wrap="square" lIns="0" tIns="0" rIns="0" bIns="0" rtlCol="0">
            <a:spAutoFit/>
          </a:bodyPr>
          <a:lstStyle/>
          <a:p>
            <a:pPr algn="ctr"/>
            <a:r>
              <a:rPr lang="en-US" sz="700" dirty="0">
                <a:solidFill>
                  <a:schemeClr val="bg1"/>
                </a:solidFill>
              </a:rPr>
              <a:t>Q4</a:t>
            </a:r>
          </a:p>
        </p:txBody>
      </p:sp>
      <p:sp>
        <p:nvSpPr>
          <p:cNvPr id="22" name="TextBox 21">
            <a:extLst>
              <a:ext uri="{FF2B5EF4-FFF2-40B4-BE49-F238E27FC236}">
                <a16:creationId xmlns:a16="http://schemas.microsoft.com/office/drawing/2014/main" id="{2327FB1F-DD27-5443-AD14-7AFA7148623D}"/>
              </a:ext>
            </a:extLst>
          </p:cNvPr>
          <p:cNvSpPr txBox="1"/>
          <p:nvPr/>
        </p:nvSpPr>
        <p:spPr>
          <a:xfrm>
            <a:off x="3064795" y="3760848"/>
            <a:ext cx="339279" cy="107722"/>
          </a:xfrm>
          <a:prstGeom prst="rect">
            <a:avLst/>
          </a:prstGeom>
        </p:spPr>
        <p:txBody>
          <a:bodyPr wrap="square" lIns="0" tIns="0" rIns="0" bIns="0" rtlCol="0">
            <a:spAutoFit/>
          </a:bodyPr>
          <a:lstStyle/>
          <a:p>
            <a:pPr algn="ctr"/>
            <a:r>
              <a:rPr lang="en-US" sz="700" dirty="0">
                <a:solidFill>
                  <a:schemeClr val="bg1"/>
                </a:solidFill>
              </a:rPr>
              <a:t>Q3</a:t>
            </a:r>
          </a:p>
        </p:txBody>
      </p:sp>
      <p:sp>
        <p:nvSpPr>
          <p:cNvPr id="24" name="TextBox 23">
            <a:extLst>
              <a:ext uri="{FF2B5EF4-FFF2-40B4-BE49-F238E27FC236}">
                <a16:creationId xmlns:a16="http://schemas.microsoft.com/office/drawing/2014/main" id="{CEFB985D-F215-5244-8E16-0E999C458A66}"/>
              </a:ext>
            </a:extLst>
          </p:cNvPr>
          <p:cNvSpPr txBox="1"/>
          <p:nvPr/>
        </p:nvSpPr>
        <p:spPr>
          <a:xfrm>
            <a:off x="3610980" y="3760848"/>
            <a:ext cx="339279" cy="107722"/>
          </a:xfrm>
          <a:prstGeom prst="rect">
            <a:avLst/>
          </a:prstGeom>
        </p:spPr>
        <p:txBody>
          <a:bodyPr wrap="square" lIns="0" tIns="0" rIns="0" bIns="0" rtlCol="0">
            <a:spAutoFit/>
          </a:bodyPr>
          <a:lstStyle/>
          <a:p>
            <a:pPr algn="ctr"/>
            <a:r>
              <a:rPr lang="en-US" sz="700" dirty="0">
                <a:solidFill>
                  <a:schemeClr val="bg1"/>
                </a:solidFill>
              </a:rPr>
              <a:t>Q4</a:t>
            </a:r>
          </a:p>
        </p:txBody>
      </p:sp>
      <p:sp>
        <p:nvSpPr>
          <p:cNvPr id="25" name="TextBox 24">
            <a:extLst>
              <a:ext uri="{FF2B5EF4-FFF2-40B4-BE49-F238E27FC236}">
                <a16:creationId xmlns:a16="http://schemas.microsoft.com/office/drawing/2014/main" id="{5F9CF606-3C57-A843-A52A-DAF13E6EDFB9}"/>
              </a:ext>
            </a:extLst>
          </p:cNvPr>
          <p:cNvSpPr txBox="1"/>
          <p:nvPr/>
        </p:nvSpPr>
        <p:spPr>
          <a:xfrm>
            <a:off x="4132618" y="3760848"/>
            <a:ext cx="339279" cy="107722"/>
          </a:xfrm>
          <a:prstGeom prst="rect">
            <a:avLst/>
          </a:prstGeom>
        </p:spPr>
        <p:txBody>
          <a:bodyPr wrap="square" lIns="0" tIns="0" rIns="0" bIns="0" rtlCol="0">
            <a:spAutoFit/>
          </a:bodyPr>
          <a:lstStyle/>
          <a:p>
            <a:pPr algn="ctr"/>
            <a:r>
              <a:rPr lang="en-US" sz="700" dirty="0">
                <a:solidFill>
                  <a:schemeClr val="bg1"/>
                </a:solidFill>
              </a:rPr>
              <a:t>Q3</a:t>
            </a:r>
          </a:p>
        </p:txBody>
      </p:sp>
      <p:sp>
        <p:nvSpPr>
          <p:cNvPr id="26" name="TextBox 25">
            <a:extLst>
              <a:ext uri="{FF2B5EF4-FFF2-40B4-BE49-F238E27FC236}">
                <a16:creationId xmlns:a16="http://schemas.microsoft.com/office/drawing/2014/main" id="{45767F9F-04E5-B747-89E0-A2BA3930BE51}"/>
              </a:ext>
            </a:extLst>
          </p:cNvPr>
          <p:cNvSpPr txBox="1"/>
          <p:nvPr/>
        </p:nvSpPr>
        <p:spPr>
          <a:xfrm>
            <a:off x="4678803" y="3760848"/>
            <a:ext cx="339279" cy="107722"/>
          </a:xfrm>
          <a:prstGeom prst="rect">
            <a:avLst/>
          </a:prstGeom>
        </p:spPr>
        <p:txBody>
          <a:bodyPr wrap="square" lIns="0" tIns="0" rIns="0" bIns="0" rtlCol="0">
            <a:spAutoFit/>
          </a:bodyPr>
          <a:lstStyle/>
          <a:p>
            <a:pPr algn="ctr"/>
            <a:r>
              <a:rPr lang="en-US" sz="700" dirty="0">
                <a:solidFill>
                  <a:schemeClr val="bg1"/>
                </a:solidFill>
              </a:rPr>
              <a:t>Q4</a:t>
            </a:r>
          </a:p>
        </p:txBody>
      </p:sp>
      <p:sp>
        <p:nvSpPr>
          <p:cNvPr id="27" name="TextBox 26">
            <a:extLst>
              <a:ext uri="{FF2B5EF4-FFF2-40B4-BE49-F238E27FC236}">
                <a16:creationId xmlns:a16="http://schemas.microsoft.com/office/drawing/2014/main" id="{CF84A30E-0E33-F04D-90C4-49760553EBCA}"/>
              </a:ext>
            </a:extLst>
          </p:cNvPr>
          <p:cNvSpPr txBox="1"/>
          <p:nvPr/>
        </p:nvSpPr>
        <p:spPr>
          <a:xfrm>
            <a:off x="5200441" y="3760848"/>
            <a:ext cx="339279" cy="107722"/>
          </a:xfrm>
          <a:prstGeom prst="rect">
            <a:avLst/>
          </a:prstGeom>
        </p:spPr>
        <p:txBody>
          <a:bodyPr wrap="square" lIns="0" tIns="0" rIns="0" bIns="0" rtlCol="0">
            <a:spAutoFit/>
          </a:bodyPr>
          <a:lstStyle/>
          <a:p>
            <a:pPr algn="ctr"/>
            <a:r>
              <a:rPr lang="en-US" sz="700" dirty="0">
                <a:solidFill>
                  <a:schemeClr val="bg1"/>
                </a:solidFill>
              </a:rPr>
              <a:t>Q3</a:t>
            </a:r>
          </a:p>
        </p:txBody>
      </p:sp>
      <p:sp>
        <p:nvSpPr>
          <p:cNvPr id="28" name="TextBox 27">
            <a:extLst>
              <a:ext uri="{FF2B5EF4-FFF2-40B4-BE49-F238E27FC236}">
                <a16:creationId xmlns:a16="http://schemas.microsoft.com/office/drawing/2014/main" id="{95144314-BD47-A04C-8B5B-F23BEA4296FA}"/>
              </a:ext>
            </a:extLst>
          </p:cNvPr>
          <p:cNvSpPr txBox="1"/>
          <p:nvPr/>
        </p:nvSpPr>
        <p:spPr>
          <a:xfrm>
            <a:off x="5746626" y="3760848"/>
            <a:ext cx="339279" cy="107722"/>
          </a:xfrm>
          <a:prstGeom prst="rect">
            <a:avLst/>
          </a:prstGeom>
        </p:spPr>
        <p:txBody>
          <a:bodyPr wrap="square" lIns="0" tIns="0" rIns="0" bIns="0" rtlCol="0">
            <a:spAutoFit/>
          </a:bodyPr>
          <a:lstStyle/>
          <a:p>
            <a:pPr algn="ctr"/>
            <a:r>
              <a:rPr lang="en-US" sz="700" dirty="0">
                <a:solidFill>
                  <a:schemeClr val="bg1"/>
                </a:solidFill>
              </a:rPr>
              <a:t>Q4</a:t>
            </a:r>
          </a:p>
        </p:txBody>
      </p:sp>
      <p:sp>
        <p:nvSpPr>
          <p:cNvPr id="29" name="TextBox 28">
            <a:extLst>
              <a:ext uri="{FF2B5EF4-FFF2-40B4-BE49-F238E27FC236}">
                <a16:creationId xmlns:a16="http://schemas.microsoft.com/office/drawing/2014/main" id="{C4CD83FF-2F7B-5F44-BC28-F69E27EBA061}"/>
              </a:ext>
            </a:extLst>
          </p:cNvPr>
          <p:cNvSpPr txBox="1"/>
          <p:nvPr/>
        </p:nvSpPr>
        <p:spPr>
          <a:xfrm>
            <a:off x="6274401" y="3760848"/>
            <a:ext cx="339279" cy="107722"/>
          </a:xfrm>
          <a:prstGeom prst="rect">
            <a:avLst/>
          </a:prstGeom>
        </p:spPr>
        <p:txBody>
          <a:bodyPr wrap="square" lIns="0" tIns="0" rIns="0" bIns="0" rtlCol="0">
            <a:spAutoFit/>
          </a:bodyPr>
          <a:lstStyle/>
          <a:p>
            <a:pPr algn="ctr"/>
            <a:r>
              <a:rPr lang="en-US" sz="700" dirty="0">
                <a:solidFill>
                  <a:schemeClr val="bg1"/>
                </a:solidFill>
              </a:rPr>
              <a:t>Q3</a:t>
            </a:r>
          </a:p>
        </p:txBody>
      </p:sp>
      <p:sp>
        <p:nvSpPr>
          <p:cNvPr id="2" name="Rectangle 1">
            <a:extLst>
              <a:ext uri="{FF2B5EF4-FFF2-40B4-BE49-F238E27FC236}">
                <a16:creationId xmlns:a16="http://schemas.microsoft.com/office/drawing/2014/main" id="{3B1551D2-47B9-4346-A015-7FF462CB529C}"/>
              </a:ext>
            </a:extLst>
          </p:cNvPr>
          <p:cNvSpPr/>
          <p:nvPr/>
        </p:nvSpPr>
        <p:spPr>
          <a:xfrm>
            <a:off x="399569" y="783771"/>
            <a:ext cx="7538038" cy="569387"/>
          </a:xfrm>
          <a:prstGeom prst="rect">
            <a:avLst/>
          </a:prstGeom>
        </p:spPr>
        <p:txBody>
          <a:bodyPr wrap="square">
            <a:spAutoFit/>
          </a:bodyPr>
          <a:lstStyle/>
          <a:p>
            <a:r>
              <a:rPr lang="fr-FR" sz="1300" dirty="0">
                <a:solidFill>
                  <a:schemeClr val="accent4"/>
                </a:solidFill>
                <a:latin typeface="Arial" pitchFamily="34" charset="0"/>
                <a:cs typeface="Arial" pitchFamily="34" charset="0"/>
              </a:rPr>
              <a:t>  T</a:t>
            </a:r>
            <a:r>
              <a:rPr lang="en-US" sz="1300" dirty="0">
                <a:solidFill>
                  <a:schemeClr val="accent4"/>
                </a:solidFill>
                <a:latin typeface="Arial" pitchFamily="34" charset="0"/>
                <a:cs typeface="Arial" pitchFamily="34" charset="0"/>
              </a:rPr>
              <a:t>he </a:t>
            </a:r>
            <a:r>
              <a:rPr lang="en-US" sz="1300" b="1" dirty="0">
                <a:solidFill>
                  <a:schemeClr val="accent4"/>
                </a:solidFill>
                <a:latin typeface="Arial" pitchFamily="34" charset="0"/>
                <a:cs typeface="Arial" pitchFamily="34" charset="0"/>
              </a:rPr>
              <a:t>Net Employment Outlook </a:t>
            </a:r>
            <a:r>
              <a:rPr lang="en-US" sz="1300" dirty="0">
                <a:solidFill>
                  <a:schemeClr val="accent4"/>
                </a:solidFill>
                <a:latin typeface="Arial" pitchFamily="34" charset="0"/>
                <a:cs typeface="Arial" pitchFamily="34" charset="0"/>
              </a:rPr>
              <a:t>shows an increasing value in line with the size of the company</a:t>
            </a:r>
          </a:p>
          <a:p>
            <a:endParaRPr lang="en-US" dirty="0">
              <a:solidFill>
                <a:schemeClr val="accent4"/>
              </a:solidFill>
              <a:latin typeface="Arial" pitchFamily="34" charset="0"/>
              <a:cs typeface="Arial" pitchFamily="34" charset="0"/>
            </a:endParaRPr>
          </a:p>
        </p:txBody>
      </p:sp>
    </p:spTree>
    <p:extLst>
      <p:ext uri="{BB962C8B-B14F-4D97-AF65-F5344CB8AC3E}">
        <p14:creationId xmlns:p14="http://schemas.microsoft.com/office/powerpoint/2010/main" val="5928129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NALYSISITEMDATABOUNDS" val="1x1-2x9"/>
</p:tagLst>
</file>

<file path=ppt/tags/tag2.xml><?xml version="1.0" encoding="utf-8"?>
<p:tagLst xmlns:a="http://schemas.openxmlformats.org/drawingml/2006/main" xmlns:r="http://schemas.openxmlformats.org/officeDocument/2006/relationships" xmlns:p="http://schemas.openxmlformats.org/presentationml/2006/main">
  <p:tag name="ANALYSISITEMDATABOUNDS" val="1x1-5x9"/>
</p:tagLst>
</file>

<file path=ppt/tags/tag3.xml><?xml version="1.0" encoding="utf-8"?>
<p:tagLst xmlns:a="http://schemas.openxmlformats.org/drawingml/2006/main" xmlns:r="http://schemas.openxmlformats.org/officeDocument/2006/relationships" xmlns:p="http://schemas.openxmlformats.org/presentationml/2006/main">
  <p:tag name="ANALYSISITEMDATABOUNDS" val="1x1-2x9"/>
</p:tagLst>
</file>

<file path=ppt/tags/tag4.xml><?xml version="1.0" encoding="utf-8"?>
<p:tagLst xmlns:a="http://schemas.openxmlformats.org/drawingml/2006/main" xmlns:r="http://schemas.openxmlformats.org/officeDocument/2006/relationships" xmlns:p="http://schemas.openxmlformats.org/presentationml/2006/main">
  <p:tag name="ANALYSISITEMDATABOUNDS" val="1x1-2x12"/>
</p:tagLst>
</file>

<file path=ppt/theme/theme1.xml><?xml version="1.0" encoding="utf-8"?>
<a:theme xmlns:a="http://schemas.openxmlformats.org/drawingml/2006/main" name="MPG Wide Ribbon Template">
  <a:themeElements>
    <a:clrScheme name="MPG WEB">
      <a:dk1>
        <a:srgbClr val="386097"/>
      </a:dk1>
      <a:lt1>
        <a:srgbClr val="FFFFFF"/>
      </a:lt1>
      <a:dk2>
        <a:srgbClr val="4C79AF"/>
      </a:dk2>
      <a:lt2>
        <a:srgbClr val="FFFFFF"/>
      </a:lt2>
      <a:accent1>
        <a:srgbClr val="5C7D70"/>
      </a:accent1>
      <a:accent2>
        <a:srgbClr val="9D323D"/>
      </a:accent2>
      <a:accent3>
        <a:srgbClr val="C25700"/>
      </a:accent3>
      <a:accent4>
        <a:srgbClr val="67696F"/>
      </a:accent4>
      <a:accent5>
        <a:srgbClr val="282A32"/>
      </a:accent5>
      <a:accent6>
        <a:srgbClr val="000000"/>
      </a:accent6>
      <a:hlink>
        <a:srgbClr val="386097"/>
      </a:hlink>
      <a:folHlink>
        <a:srgbClr val="4C79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7ca6c73-e479-4d75-a80c-0e4cb0588ee9">
      <UserInfo>
        <DisplayName>Boulier, Kevin</DisplayName>
        <AccountId>27</AccountId>
        <AccountType/>
      </UserInfo>
      <UserInfo>
        <DisplayName>SharingLinks.fd7ddc61-0bb4-486b-ae47-2d69c1cb0697.OrganizationEdit.32f4957d-bf11-4328-a7fc-dddb01f91cc1</DisplayName>
        <AccountId>1791</AccountId>
        <AccountType/>
      </UserInfo>
      <UserInfo>
        <DisplayName>SharingLinks.881b1ba2-f507-4300-ae03-1fe71850b3e5.Flexible.223f58c2-7cf4-4c22-8742-2580f88d9602</DisplayName>
        <AccountId>1456</AccountId>
        <AccountType/>
      </UserInfo>
      <UserInfo>
        <DisplayName>Blaszczynski, Eva</DisplayName>
        <AccountId>3123</AccountId>
        <AccountType/>
      </UserInfo>
      <UserInfo>
        <DisplayName>Almond, Emma</DisplayName>
        <AccountId>16</AccountId>
        <AccountType/>
      </UserInfo>
      <UserInfo>
        <DisplayName>Grunewald, Lisa</DisplayName>
        <AccountId>1208</AccountId>
        <AccountType/>
      </UserInfo>
      <UserInfo>
        <DisplayName>Roth, Christina</DisplayName>
        <AccountId>455</AccountId>
        <AccountType/>
      </UserInfo>
      <UserInfo>
        <DisplayName>Throckmorton, Samantha</DisplayName>
        <AccountId>22</AccountId>
        <AccountType/>
      </UserInfo>
      <UserInfo>
        <DisplayName>Keller, Brenda</DisplayName>
        <AccountId>53</AccountId>
        <AccountType/>
      </UserInfo>
      <UserInfo>
        <DisplayName>Spude, Lauren</DisplayName>
        <AccountId>52</AccountId>
        <AccountType/>
      </UserInfo>
      <UserInfo>
        <DisplayName>McGinn, Maureen</DisplayName>
        <AccountId>166</AccountId>
        <AccountType/>
      </UserInfo>
    </SharedWithUsers>
    <Reviewed xmlns="569c5b08-cb81-4195-8691-dad82de53183">false</Reviewe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BE854413348B469EAD5AB8949E36BD" ma:contentTypeVersion="13" ma:contentTypeDescription="Create a new document." ma:contentTypeScope="" ma:versionID="c8c8a2f3501314b42f539e37e60ea139">
  <xsd:schema xmlns:xsd="http://www.w3.org/2001/XMLSchema" xmlns:xs="http://www.w3.org/2001/XMLSchema" xmlns:p="http://schemas.microsoft.com/office/2006/metadata/properties" xmlns:ns2="569c5b08-cb81-4195-8691-dad82de53183" xmlns:ns3="77ca6c73-e479-4d75-a80c-0e4cb0588ee9" targetNamespace="http://schemas.microsoft.com/office/2006/metadata/properties" ma:root="true" ma:fieldsID="4cfbbfd0dfaec5b7565c41a428dc2bcb" ns2:_="" ns3:_="">
    <xsd:import namespace="569c5b08-cb81-4195-8691-dad82de53183"/>
    <xsd:import namespace="77ca6c73-e479-4d75-a80c-0e4cb0588ee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Reviewed"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9c5b08-cb81-4195-8691-dad82de531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Reviewed" ma:index="19" nillable="true" ma:displayName="Reviewed" ma:default="0" ma:format="Dropdown" ma:internalName="Reviewed">
      <xsd:simpleType>
        <xsd:restriction base="dms:Boolea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ca6c73-e479-4d75-a80c-0e4cb0588ee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856F05-52A0-4E16-A62D-DBF8DC71D5FE}">
  <ds:schemaRefs>
    <ds:schemaRef ds:uri="53bee22d-e9f5-4e5d-8c3d-646e95926b3b"/>
    <ds:schemaRef ds:uri="61b4e583-f6a1-4520-bcd3-778104bf86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77ca6c73-e479-4d75-a80c-0e4cb0588ee9"/>
    <ds:schemaRef ds:uri="569c5b08-cb81-4195-8691-dad82de53183"/>
  </ds:schemaRefs>
</ds:datastoreItem>
</file>

<file path=customXml/itemProps2.xml><?xml version="1.0" encoding="utf-8"?>
<ds:datastoreItem xmlns:ds="http://schemas.openxmlformats.org/officeDocument/2006/customXml" ds:itemID="{BFF99398-3C06-4D94-8B3D-9B24CA56CA05}">
  <ds:schemaRefs>
    <ds:schemaRef ds:uri="http://schemas.microsoft.com/sharepoint/v3/contenttype/forms"/>
  </ds:schemaRefs>
</ds:datastoreItem>
</file>

<file path=customXml/itemProps3.xml><?xml version="1.0" encoding="utf-8"?>
<ds:datastoreItem xmlns:ds="http://schemas.openxmlformats.org/officeDocument/2006/customXml" ds:itemID="{0E0B2410-02B2-4CC7-BDD8-2D14F2F150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9c5b08-cb81-4195-8691-dad82de53183"/>
    <ds:schemaRef ds:uri="77ca6c73-e479-4d75-a80c-0e4cb0588e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1695</TotalTime>
  <Words>3127</Words>
  <Application>Microsoft Macintosh PowerPoint</Application>
  <PresentationFormat>On-screen Show (16:9)</PresentationFormat>
  <Paragraphs>458</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Source Sans Pro</vt:lpstr>
      <vt:lpstr>STIXGeneral-Regular</vt:lpstr>
      <vt:lpstr>System Font Regular</vt:lpstr>
      <vt:lpstr>Wingdings</vt:lpstr>
      <vt:lpstr>MPG Wide Ribbon Template</vt:lpstr>
      <vt:lpstr>PowerPoint Presentation</vt:lpstr>
      <vt:lpstr>TABLE OF CONTENTS</vt:lpstr>
      <vt:lpstr>PowerPoint Presentation</vt:lpstr>
      <vt:lpstr>Labor Market Trends </vt:lpstr>
      <vt:lpstr>   OPTIMISM RETURNS TO THE BELGIAN LABOUR  MARKET  </vt:lpstr>
      <vt:lpstr>One in two employers in Belgium plans to strengthen its workforce by the end of the year</vt:lpstr>
      <vt:lpstr>Optimism in all three regions </vt:lpstr>
      <vt:lpstr>Job gains forecast in all industry sectors surveyed</vt:lpstr>
      <vt:lpstr>Employer confidence increases in line with company size </vt:lpstr>
      <vt:lpstr>Strongest global hiring outlooks reported since beginning of  the COVID-19 pandemic</vt:lpstr>
      <vt:lpstr>EMEA Employers (Europe, Middle East, Africa) report their strongest quarter since the pandemic began, with positive hiring intentions in 25 of 26 countries</vt:lpstr>
      <vt:lpstr>TALENT SHORTAGES  IN BELGIUM REMAIN AT RECORD LEVEL </vt:lpstr>
      <vt:lpstr>COVID-19 is reshaping in-demand skills</vt:lpstr>
      <vt:lpstr>Employers in all three regions of Belgium continue to have difficulty finding the right talents </vt:lpstr>
      <vt:lpstr>The global talent shortage remains high as employers still face  hiring challenges</vt:lpstr>
      <vt:lpstr>The success of the vaccination campaign and the easing of health measures have strengthened the confidence of employers in Belgium and around the world : the Net Employment Outlook is at an all-time high in Belgium (+30%), as it is in eleven other countries surveyed. At the same time, employers are not able to fill their vacancies quickly enough due to talent shortages, which remain at 15-years record level in Belgium (77%) and  in all three regions of the country.  The results of our survey clearly indicate that we are in a ‘candidate market’ meaning businesses are competing for the best talent by implementing concrete attraction and retention strategies. A new era of work is emerging, based on the individual choices of workers who have taken back control and who expect employers to adapt to their expectations, especially the most qualified.  Philippe Lacroix  Managing Director ManpowerGroup BeLux</vt:lpstr>
      <vt:lpstr>GREATER WORK FLEXIBILITY, SKILLS DEVELOPMENT AND INCREASED WAGES:</vt:lpstr>
      <vt:lpstr>Belgian companies are offering multiple incentives to attract &amp; retain  In-demand talent</vt:lpstr>
      <vt:lpstr>INCENTIVES OFFERED TO MEET TALENT SHORTAGES ALIGNED ACROSS REGIONS WORLDWIDE  </vt:lpstr>
      <vt:lpstr>Incentives offered by employers fairly aligned across regions</vt:lpstr>
      <vt:lpstr>ALL TALENT POOLS ARE TARGETED FOR RESKILLING AND UPSKILLING IN BELGIUM</vt:lpstr>
      <vt:lpstr>All Talent Pools are Targeted for Reskilling and Upskilling in Belgium</vt:lpstr>
      <vt:lpstr> WHEN SKILLS DEVELOPMENT MATTERS MOST, EMPLOYERS ARE PRIORITIZING LEADERSHIP DEVELOPMENT AND SHORTER TECHNICAL AND SOFT SKILLS PROGRAMS </vt:lpstr>
      <vt:lpstr>Shorter is Better – Upskilling in Six Weeks or Less is Preferred</vt:lpstr>
      <vt:lpstr>WHEN ASKED ABOUT BARRIERS  TO UPSKILLING EMPLOYEES, ONLY 22% OF EMPLOYERS SAID FUNDING WAS THE BIGGEST FACTOR</vt:lpstr>
      <vt:lpstr>It takes many internal &amp; external stakeholders to improve access to upskilling programs – Barriers to upskilling employees </vt:lpstr>
      <vt:lpstr>BELGIUM EMPLOYERS  HAVE MIXED FEELINGS ABOUT THE CONTINUATION OF REMOTE WORKING </vt:lpstr>
      <vt:lpstr>Belgian employers have mixed feelings about the continuation of remote working</vt:lpstr>
      <vt:lpstr>PowerPoint Presentation</vt:lpstr>
      <vt:lpstr>About the ManpowerGroup Employment Outlook Survey</vt:lpstr>
      <vt:lpstr>About the ManpowerGroup Employment Outlook Survey</vt:lpstr>
      <vt:lpstr>A holistic Workforce Strategy includes Build, Buy, Borrow and Bridge</vt:lpstr>
      <vt:lpstr>ManpowerGroup provides Innovative Workforce Solutions across the entire Talent Life Cycle</vt:lpstr>
      <vt:lpstr>  EXPLORE THE DATA:   manpowergroup.be  manpowergroup.com/meos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Pink</dc:creator>
  <cp:lastModifiedBy>Bart Beeckmans</cp:lastModifiedBy>
  <cp:revision>164</cp:revision>
  <dcterms:created xsi:type="dcterms:W3CDTF">2021-07-08T10:48:12Z</dcterms:created>
  <dcterms:modified xsi:type="dcterms:W3CDTF">2021-09-10T12:55:59Z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0x010100A6BE854413348B469EAD5AB8949E36BD</vt:lpwstr>
  </property>
</Properties>
</file>