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ags/tag4.xml" ContentType="application/vnd.openxmlformats-officedocument.presentationml.tags+xml"/>
  <Override PartName="/ppt/notesSlides/notesSlide28.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Lst>
  <p:notesMasterIdLst>
    <p:notesMasterId r:id="rId39"/>
  </p:notesMasterIdLst>
  <p:handoutMasterIdLst>
    <p:handoutMasterId r:id="rId40"/>
  </p:handoutMasterIdLst>
  <p:sldIdLst>
    <p:sldId id="2141412381" r:id="rId5"/>
    <p:sldId id="3937" r:id="rId6"/>
    <p:sldId id="2141412457" r:id="rId7"/>
    <p:sldId id="2141412458" r:id="rId8"/>
    <p:sldId id="3941" r:id="rId9"/>
    <p:sldId id="3902" r:id="rId10"/>
    <p:sldId id="3951" r:id="rId11"/>
    <p:sldId id="3950" r:id="rId12"/>
    <p:sldId id="2141412451" r:id="rId13"/>
    <p:sldId id="2141412405" r:id="rId14"/>
    <p:sldId id="2141412439" r:id="rId15"/>
    <p:sldId id="2141412438" r:id="rId16"/>
    <p:sldId id="3908" r:id="rId17"/>
    <p:sldId id="2141412452" r:id="rId18"/>
    <p:sldId id="2141412441" r:id="rId19"/>
    <p:sldId id="2141412459" r:id="rId20"/>
    <p:sldId id="2141412398" r:id="rId21"/>
    <p:sldId id="3944" r:id="rId22"/>
    <p:sldId id="2141412434" r:id="rId23"/>
    <p:sldId id="2141412402" r:id="rId24"/>
    <p:sldId id="2141412435" r:id="rId25"/>
    <p:sldId id="2141412453" r:id="rId26"/>
    <p:sldId id="2141412456" r:id="rId27"/>
    <p:sldId id="2141412444" r:id="rId28"/>
    <p:sldId id="2141412437" r:id="rId29"/>
    <p:sldId id="2141412446" r:id="rId30"/>
    <p:sldId id="2141412436" r:id="rId31"/>
    <p:sldId id="2141412447" r:id="rId32"/>
    <p:sldId id="2141412411" r:id="rId33"/>
    <p:sldId id="2141412460" r:id="rId34"/>
    <p:sldId id="27597" r:id="rId35"/>
    <p:sldId id="2141412448" r:id="rId36"/>
    <p:sldId id="289" r:id="rId37"/>
    <p:sldId id="328"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unewald, Lisa" initials="GL" lastIdx="6" clrIdx="6">
    <p:extLst>
      <p:ext uri="{19B8F6BF-5375-455C-9EA6-DF929625EA0E}">
        <p15:presenceInfo xmlns:p15="http://schemas.microsoft.com/office/powerpoint/2012/main" userId="S::lisa.grunewald@manpowergroup.com::0f0b2432-5189-4b22-846f-7301330c2829" providerId="AD"/>
      </p:ext>
    </p:extLst>
  </p:cmAuthor>
  <p:cmAuthor id="1" name="Almond, Emma" initials="AE" lastIdx="27" clrIdx="0"/>
  <p:cmAuthor id="8" name="Marc Vandeleene" initials="MV" lastIdx="1" clrIdx="7">
    <p:extLst>
      <p:ext uri="{19B8F6BF-5375-455C-9EA6-DF929625EA0E}">
        <p15:presenceInfo xmlns:p15="http://schemas.microsoft.com/office/powerpoint/2012/main" userId="S::Marc.Vandeleene@manpowergroup.be::5c331b7e-3c7c-4df5-b9f6-22d29e295ba7" providerId="AD"/>
      </p:ext>
    </p:extLst>
  </p:cmAuthor>
  <p:cmAuthor id="2" name="Barry, Michael" initials="BM" lastIdx="19" clrIdx="1"/>
  <p:cmAuthor id="3" name="Noreau, Kathleen" initials="NK" lastIdx="1" clrIdx="2"/>
  <p:cmAuthor id="4" name="Barry, Michael" initials="BM [2]" lastIdx="1" clrIdx="3"/>
  <p:cmAuthor id="5" name="Blaszczynski, Eva" initials="BE" lastIdx="34" clrIdx="4">
    <p:extLst>
      <p:ext uri="{19B8F6BF-5375-455C-9EA6-DF929625EA0E}">
        <p15:presenceInfo xmlns:p15="http://schemas.microsoft.com/office/powerpoint/2012/main" userId="S::eva.blaszczynski@manpowergroup.com::bdeb9605-db50-4e6c-bcde-dc15b7c6a0ae" providerId="AD"/>
      </p:ext>
    </p:extLst>
  </p:cmAuthor>
  <p:cmAuthor id="6" name="Stanley, Brittany" initials="SB" lastIdx="39" clrIdx="5">
    <p:extLst>
      <p:ext uri="{19B8F6BF-5375-455C-9EA6-DF929625EA0E}">
        <p15:presenceInfo xmlns:p15="http://schemas.microsoft.com/office/powerpoint/2012/main" userId="S::brittany.stanley@manpowergroup.com::e31d83bd-3aac-4a9c-8461-d6ae86e44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097"/>
    <a:srgbClr val="ECEEEE"/>
    <a:srgbClr val="4C79AF"/>
    <a:srgbClr val="DCDCDB"/>
    <a:srgbClr val="466EA5"/>
    <a:srgbClr val="A3A5AA"/>
    <a:srgbClr val="67696F"/>
    <a:srgbClr val="494C55"/>
    <a:srgbClr val="343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2"/>
    <p:restoredTop sz="94768"/>
  </p:normalViewPr>
  <p:slideViewPr>
    <p:cSldViewPr snapToGrid="0">
      <p:cViewPr varScale="1">
        <p:scale>
          <a:sx n="277" d="100"/>
          <a:sy n="277" d="100"/>
        </p:scale>
        <p:origin x="1280" y="176"/>
      </p:cViewPr>
      <p:guideLst>
        <p:guide orient="horz" pos="1620"/>
        <p:guide pos="2880"/>
      </p:guideLst>
    </p:cSldViewPr>
  </p:slideViewPr>
  <p:notesTextViewPr>
    <p:cViewPr>
      <p:scale>
        <a:sx n="1" d="1"/>
        <a:sy n="1" d="1"/>
      </p:scale>
      <p:origin x="0" y="0"/>
    </p:cViewPr>
  </p:notesTextViewPr>
  <p:sorterViewPr>
    <p:cViewPr>
      <p:scale>
        <a:sx n="118" d="100"/>
        <a:sy n="118" d="100"/>
      </p:scale>
      <p:origin x="0" y="-442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8B17-A64B-B97C-AD111AF392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8B17-A64B-B97C-AD111AF3923F}"/>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2-8B17-A64B-B97C-AD111AF3923F}"/>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3-8B17-A64B-B97C-AD111AF3923F}"/>
              </c:ext>
            </c:extLst>
          </c:dPt>
          <c:cat>
            <c:numRef>
              <c:f>Sheet1!$A$2:$A$5</c:f>
              <c:numCache>
                <c:formatCode>General</c:formatCode>
                <c:ptCount val="4"/>
              </c:numCache>
            </c:numRef>
          </c:cat>
          <c:val>
            <c:numRef>
              <c:f>Sheet1!$B$2:$B$5</c:f>
              <c:numCache>
                <c:formatCode>General</c:formatCode>
                <c:ptCount val="4"/>
                <c:pt idx="0">
                  <c:v>50</c:v>
                </c:pt>
                <c:pt idx="1">
                  <c:v>20</c:v>
                </c:pt>
                <c:pt idx="2">
                  <c:v>28</c:v>
                </c:pt>
                <c:pt idx="3">
                  <c:v>2</c:v>
                </c:pt>
              </c:numCache>
            </c:numRef>
          </c:val>
          <c:extLst>
            <c:ext xmlns:c16="http://schemas.microsoft.com/office/drawing/2014/chart" uri="{C3380CC4-5D6E-409C-BE32-E72D297353CC}">
              <c16:uniqueId val="{00000000-8B17-A64B-B97C-AD111AF392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accent4"/>
              </a:solidFill>
              <a:ln w="19050">
                <a:noFill/>
              </a:ln>
              <a:effectLst/>
            </c:spPr>
            <c:extLst>
              <c:ext xmlns:c16="http://schemas.microsoft.com/office/drawing/2014/chart" uri="{C3380CC4-5D6E-409C-BE32-E72D297353CC}">
                <c16:uniqueId val="{00000001-1098-C542-AC13-FFA5D6DD999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098-C542-AC13-FFA5D6DD9997}"/>
              </c:ext>
            </c:extLst>
          </c:dPt>
          <c:cat>
            <c:numRef>
              <c:f>Sheet1!$A$2:$A$3</c:f>
              <c:numCache>
                <c:formatCode>General</c:formatCode>
                <c:ptCount val="2"/>
              </c:numCache>
            </c:num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1098-C542-AC13-FFA5D6DD99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41</c:v>
                </c:pt>
                <c:pt idx="1">
                  <c:v>59</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tx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05-4136-81B5-133653162F7B}"/>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E105-4136-81B5-133653162F7B}"/>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E105-4136-81B5-133653162F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20000"/>
                <a:lumOff val="80000"/>
              </a:schemeClr>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19</c:v>
                </c:pt>
                <c:pt idx="1">
                  <c:v>81</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5">
                <a:lumMod val="10000"/>
                <a:lumOff val="90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B02E-E249-AA91-CBBACAD241A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B02E-E249-AA91-CBBACAD241A7}"/>
              </c:ext>
            </c:extLst>
          </c:dPt>
          <c:dPt>
            <c:idx val="2"/>
            <c:bubble3D val="0"/>
            <c:spPr>
              <a:solidFill>
                <a:schemeClr val="accent3"/>
              </a:solidFill>
              <a:ln w="19050">
                <a:noFill/>
              </a:ln>
              <a:effectLst/>
            </c:spPr>
            <c:extLst>
              <c:ext xmlns:c16="http://schemas.microsoft.com/office/drawing/2014/chart" uri="{C3380CC4-5D6E-409C-BE32-E72D297353CC}">
                <c16:uniqueId val="{00000005-D63A-40B5-9311-58979B384B07}"/>
              </c:ext>
            </c:extLst>
          </c:dPt>
          <c:cat>
            <c:numRef>
              <c:f>Sheet1!$A$2:$A$4</c:f>
              <c:numCache>
                <c:formatCode>General</c:formatCode>
                <c:ptCount val="3"/>
              </c:numCache>
            </c:numRef>
          </c:cat>
          <c:val>
            <c:numRef>
              <c:f>Sheet1!$B$2:$B$4</c:f>
              <c:numCache>
                <c:formatCode>General</c:formatCode>
                <c:ptCount val="3"/>
                <c:pt idx="0">
                  <c:v>41</c:v>
                </c:pt>
                <c:pt idx="1">
                  <c:v>59</c:v>
                </c:pt>
              </c:numCache>
            </c:numRef>
          </c:val>
          <c:extLst>
            <c:ext xmlns:c16="http://schemas.microsoft.com/office/drawing/2014/chart" uri="{C3380CC4-5D6E-409C-BE32-E72D297353CC}">
              <c16:uniqueId val="{00000004-B02E-E249-AA91-CBBACAD241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F28-0C4D-B56D-630678078267}"/>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F28-0C4D-B56D-630678078267}"/>
              </c:ext>
            </c:extLst>
          </c:dPt>
          <c:dPt>
            <c:idx val="4"/>
            <c:invertIfNegative val="0"/>
            <c:bubble3D val="0"/>
            <c:spPr>
              <a:solidFill>
                <a:schemeClr val="tx1"/>
              </a:solidFill>
              <a:ln>
                <a:noFill/>
              </a:ln>
              <a:effectLst/>
            </c:spPr>
            <c:extLst>
              <c:ext xmlns:c16="http://schemas.microsoft.com/office/drawing/2014/chart" uri="{C3380CC4-5D6E-409C-BE32-E72D297353CC}">
                <c16:uniqueId val="{00000007-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9F28-0C4D-B56D-630678078267}"/>
              </c:ext>
            </c:extLst>
          </c:dPt>
          <c:dLbls>
            <c:dLbl>
              <c:idx val="0"/>
              <c:layout>
                <c:manualLayout>
                  <c:x val="-6.7007030913766285E-18"/>
                  <c:y val="3.6372349758806453E-2"/>
                </c:manualLayout>
              </c:layout>
              <c:tx>
                <c:rich>
                  <a:bodyPr/>
                  <a:lstStyle/>
                  <a:p>
                    <a:fld id="{A01856C3-5887-C14C-B562-39E31050EF92}" type="VALUE">
                      <a:rPr lang="en-US" sz="1300" smtClean="0"/>
                      <a:pPr/>
                      <a:t>[VALUE]</a:t>
                    </a:fld>
                    <a:r>
                      <a:rPr lang="en-US" sz="13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8-0C4D-B56D-630678078267}"/>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8-0C4D-B56D-630678078267}"/>
                </c:ext>
              </c:extLst>
            </c:dLbl>
            <c:dLbl>
              <c:idx val="2"/>
              <c:layout>
                <c:manualLayout>
                  <c:x val="0"/>
                  <c:y val="3.6372349758806453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28-0C4D-B56D-630678078267}"/>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28-0C4D-B56D-630678078267}"/>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8-0C4D-B56D-630678078267}"/>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8-0C4D-B56D-63067807826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Flanders</c:v>
                </c:pt>
                <c:pt idx="1">
                  <c:v>Flanders</c:v>
                </c:pt>
                <c:pt idx="2">
                  <c:v>Brussels</c:v>
                </c:pt>
                <c:pt idx="3">
                  <c:v>Wallonia</c:v>
                </c:pt>
              </c:strCache>
            </c:strRef>
          </c:cat>
          <c:val>
            <c:numRef>
              <c:f>Sheet1!$B$2:$B$7</c:f>
              <c:numCache>
                <c:formatCode>General</c:formatCode>
                <c:ptCount val="6"/>
                <c:pt idx="0">
                  <c:v>30</c:v>
                </c:pt>
                <c:pt idx="1">
                  <c:v>32</c:v>
                </c:pt>
                <c:pt idx="2">
                  <c:v>27</c:v>
                </c:pt>
                <c:pt idx="3">
                  <c:v>33</c:v>
                </c:pt>
              </c:numCache>
            </c:numRef>
          </c:val>
          <c:extLst>
            <c:ext xmlns:c16="http://schemas.microsoft.com/office/drawing/2014/chart" uri="{C3380CC4-5D6E-409C-BE32-E72D297353CC}">
              <c16:uniqueId val="{0000000B-9F28-0C4D-B56D-630678078267}"/>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9F28-0C4D-B56D-63067807826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3-9F28-0C4D-B56D-630678078267}"/>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28-0C4D-B56D-630678078267}"/>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F28-0C4D-B56D-630678078267}"/>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F28-0C4D-B56D-630678078267}"/>
                </c:ext>
              </c:extLst>
            </c:dLbl>
            <c:dLbl>
              <c:idx val="3"/>
              <c:layout>
                <c:manualLayout>
                  <c:x val="0"/>
                  <c:y val="2.4248233172537523E-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F28-0C4D-B56D-630678078267}"/>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28-0C4D-B56D-630678078267}"/>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28-0C4D-B56D-6306780782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Flanders</c:v>
                </c:pt>
                <c:pt idx="1">
                  <c:v>Flanders</c:v>
                </c:pt>
                <c:pt idx="2">
                  <c:v>Brussels</c:v>
                </c:pt>
                <c:pt idx="3">
                  <c:v>Wallonia</c:v>
                </c:pt>
              </c:strCache>
            </c:strRef>
          </c:cat>
          <c:val>
            <c:numRef>
              <c:f>Sheet1!$C$2:$C$7</c:f>
              <c:numCache>
                <c:formatCode>General</c:formatCode>
                <c:ptCount val="6"/>
                <c:pt idx="0">
                  <c:v>14</c:v>
                </c:pt>
                <c:pt idx="1">
                  <c:v>11</c:v>
                </c:pt>
                <c:pt idx="2">
                  <c:v>17</c:v>
                </c:pt>
                <c:pt idx="3">
                  <c:v>17</c:v>
                </c:pt>
              </c:numCache>
            </c:numRef>
          </c:val>
          <c:extLst>
            <c:ext xmlns:c16="http://schemas.microsoft.com/office/drawing/2014/chart" uri="{C3380CC4-5D6E-409C-BE32-E72D297353CC}">
              <c16:uniqueId val="{00000016-9F28-0C4D-B56D-630678078267}"/>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South/Central America</c:v>
                </c:pt>
              </c:strCache>
            </c:strRef>
          </c:tx>
          <c:spPr>
            <a:solidFill>
              <a:schemeClr val="accent1"/>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Sheet1!$B$2:$B$5</c:f>
              <c:numCache>
                <c:formatCode>General</c:formatCode>
                <c:ptCount val="4"/>
                <c:pt idx="0">
                  <c:v>30</c:v>
                </c:pt>
                <c:pt idx="1">
                  <c:v>19</c:v>
                </c:pt>
                <c:pt idx="2">
                  <c:v>18</c:v>
                </c:pt>
                <c:pt idx="3">
                  <c:v>13</c:v>
                </c:pt>
              </c:numCache>
            </c:numRef>
          </c:val>
          <c:extLst>
            <c:ext xmlns:c16="http://schemas.microsoft.com/office/drawing/2014/chart" uri="{C3380CC4-5D6E-409C-BE32-E72D297353CC}">
              <c16:uniqueId val="{00000000-B56A-8846-B0E4-960A1A97E5C1}"/>
            </c:ext>
          </c:extLst>
        </c:ser>
        <c:ser>
          <c:idx val="1"/>
          <c:order val="1"/>
          <c:tx>
            <c:strRef>
              <c:f>Sheet1!$C$1</c:f>
              <c:strCache>
                <c:ptCount val="1"/>
                <c:pt idx="0">
                  <c:v>EMEA</c:v>
                </c:pt>
              </c:strCache>
            </c:strRef>
          </c:tx>
          <c:spPr>
            <a:solidFill>
              <a:schemeClr val="accent2"/>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Sheet1!$C$2:$C$5</c:f>
              <c:numCache>
                <c:formatCode>General</c:formatCode>
                <c:ptCount val="4"/>
                <c:pt idx="0">
                  <c:v>43</c:v>
                </c:pt>
                <c:pt idx="1">
                  <c:v>32</c:v>
                </c:pt>
                <c:pt idx="2">
                  <c:v>30</c:v>
                </c:pt>
                <c:pt idx="3">
                  <c:v>21</c:v>
                </c:pt>
              </c:numCache>
            </c:numRef>
          </c:val>
          <c:extLst>
            <c:ext xmlns:c16="http://schemas.microsoft.com/office/drawing/2014/chart" uri="{C3380CC4-5D6E-409C-BE32-E72D297353CC}">
              <c16:uniqueId val="{00000001-B56A-8846-B0E4-960A1A97E5C1}"/>
            </c:ext>
          </c:extLst>
        </c:ser>
        <c:ser>
          <c:idx val="2"/>
          <c:order val="2"/>
          <c:tx>
            <c:strRef>
              <c:f>Sheet1!$D$1</c:f>
              <c:strCache>
                <c:ptCount val="1"/>
                <c:pt idx="0">
                  <c:v>North America</c:v>
                </c:pt>
              </c:strCache>
            </c:strRef>
          </c:tx>
          <c:spPr>
            <a:solidFill>
              <a:schemeClr val="accent3"/>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Sheet1!$D$2:$D$5</c:f>
              <c:numCache>
                <c:formatCode>General</c:formatCode>
                <c:ptCount val="4"/>
                <c:pt idx="0">
                  <c:v>39</c:v>
                </c:pt>
                <c:pt idx="1">
                  <c:v>38</c:v>
                </c:pt>
                <c:pt idx="2">
                  <c:v>31</c:v>
                </c:pt>
                <c:pt idx="3">
                  <c:v>19</c:v>
                </c:pt>
              </c:numCache>
            </c:numRef>
          </c:val>
          <c:extLst>
            <c:ext xmlns:c16="http://schemas.microsoft.com/office/drawing/2014/chart" uri="{C3380CC4-5D6E-409C-BE32-E72D297353CC}">
              <c16:uniqueId val="{00000002-B56A-8846-B0E4-960A1A97E5C1}"/>
            </c:ext>
          </c:extLst>
        </c:ser>
        <c:ser>
          <c:idx val="3"/>
          <c:order val="3"/>
          <c:tx>
            <c:strRef>
              <c:f>Sheet1!$E$1</c:f>
              <c:strCache>
                <c:ptCount val="1"/>
                <c:pt idx="0">
                  <c:v>APAC</c:v>
                </c:pt>
              </c:strCache>
            </c:strRef>
          </c:tx>
          <c:spPr>
            <a:solidFill>
              <a:schemeClr val="tx2"/>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Sheet1!$E$2:$E$5</c:f>
              <c:numCache>
                <c:formatCode>General</c:formatCode>
                <c:ptCount val="4"/>
                <c:pt idx="0">
                  <c:v>44</c:v>
                </c:pt>
                <c:pt idx="1">
                  <c:v>33</c:v>
                </c:pt>
                <c:pt idx="2">
                  <c:v>28</c:v>
                </c:pt>
                <c:pt idx="3">
                  <c:v>22</c:v>
                </c:pt>
              </c:numCache>
            </c:numRef>
          </c:val>
          <c:extLst>
            <c:ext xmlns:c16="http://schemas.microsoft.com/office/drawing/2014/chart" uri="{C3380CC4-5D6E-409C-BE32-E72D297353CC}">
              <c16:uniqueId val="{00000004-B56A-8846-B0E4-960A1A97E5C1}"/>
            </c:ext>
          </c:extLst>
        </c:ser>
        <c:dLbls>
          <c:showLegendKey val="0"/>
          <c:showVal val="0"/>
          <c:showCatName val="0"/>
          <c:showSerName val="0"/>
          <c:showPercent val="0"/>
          <c:showBubbleSize val="0"/>
        </c:dLbls>
        <c:gapWidth val="219"/>
        <c:overlap val="-27"/>
        <c:axId val="494589439"/>
        <c:axId val="494353903"/>
      </c:barChart>
      <c:catAx>
        <c:axId val="494589439"/>
        <c:scaling>
          <c:orientation val="minMax"/>
        </c:scaling>
        <c:delete val="1"/>
        <c:axPos val="b"/>
        <c:numFmt formatCode="General" sourceLinked="1"/>
        <c:majorTickMark val="none"/>
        <c:minorTickMark val="none"/>
        <c:tickLblPos val="nextTo"/>
        <c:crossAx val="494353903"/>
        <c:crosses val="autoZero"/>
        <c:auto val="1"/>
        <c:lblAlgn val="ctr"/>
        <c:lblOffset val="100"/>
        <c:noMultiLvlLbl val="0"/>
      </c:catAx>
      <c:valAx>
        <c:axId val="494353903"/>
        <c:scaling>
          <c:orientation val="minMax"/>
        </c:scaling>
        <c:delete val="1"/>
        <c:axPos val="l"/>
        <c:numFmt formatCode="General" sourceLinked="1"/>
        <c:majorTickMark val="none"/>
        <c:minorTickMark val="none"/>
        <c:tickLblPos val="nextTo"/>
        <c:crossAx val="4945894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5877900154455"/>
          <c:y val="5.5990566340533413E-2"/>
          <c:w val="0.63263699180239519"/>
          <c:h val="0.8093703751849925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0-20FE-524D-B54D-7BE7BAA2044A}"/>
              </c:ext>
            </c:extLst>
          </c:dPt>
          <c:dPt>
            <c:idx val="1"/>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0FE-524D-B54D-7BE7BAA2044A}"/>
              </c:ext>
            </c:extLst>
          </c:dPt>
          <c:dPt>
            <c:idx val="2"/>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0FE-524D-B54D-7BE7BAA2044A}"/>
              </c:ext>
            </c:extLst>
          </c:dPt>
          <c:dPt>
            <c:idx val="3"/>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0FE-524D-B54D-7BE7BAA2044A}"/>
              </c:ext>
            </c:extLst>
          </c:dPt>
          <c:dPt>
            <c:idx val="4"/>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20FE-524D-B54D-7BE7BAA2044A}"/>
              </c:ext>
            </c:extLst>
          </c:dPt>
          <c:dPt>
            <c:idx val="5"/>
            <c:invertIfNegative val="0"/>
            <c:bubble3D val="0"/>
            <c:spPr>
              <a:solidFill>
                <a:schemeClr val="accent1">
                  <a:lumMod val="20000"/>
                  <a:lumOff val="8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20FE-524D-B54D-7BE7BAA2044A}"/>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Students or recent graduates 38%</c:v>
                </c:pt>
                <c:pt idx="1">
                  <c:v>Existing employees in low skilled roles 38%</c:v>
                </c:pt>
                <c:pt idx="2">
                  <c:v>Existing employees in higher skilled roles 37%</c:v>
                </c:pt>
                <c:pt idx="3">
                  <c:v>Workers over 50 years old  22%</c:v>
                </c:pt>
                <c:pt idx="4">
                  <c:v>Under-represented groups (E.G minorities) 16%</c:v>
                </c:pt>
                <c:pt idx="5">
                  <c:v>None of these groups / Don’t know   7%</c:v>
                </c:pt>
              </c:strCache>
            </c:strRef>
          </c:cat>
          <c:val>
            <c:numRef>
              <c:f>Sheet1!$B$2:$B$7</c:f>
              <c:numCache>
                <c:formatCode>0%</c:formatCode>
                <c:ptCount val="6"/>
                <c:pt idx="0">
                  <c:v>0.38</c:v>
                </c:pt>
                <c:pt idx="1">
                  <c:v>0.38</c:v>
                </c:pt>
                <c:pt idx="2">
                  <c:v>0.37</c:v>
                </c:pt>
                <c:pt idx="3">
                  <c:v>0.22</c:v>
                </c:pt>
                <c:pt idx="4">
                  <c:v>0.16</c:v>
                </c:pt>
                <c:pt idx="5">
                  <c:v>7.0000000000000007E-2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20FE-524D-B54D-7BE7BAA2044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w="9525" cap="flat" cmpd="sng" algn="ctr">
      <a:noFill/>
      <a:prstDash val="solid"/>
    </a:ln>
    <a:effectLst/>
  </c:spPr>
  <c:txPr>
    <a:bodyPr/>
    <a:lstStyle/>
    <a:p>
      <a:pPr>
        <a:defRPr/>
      </a:pPr>
      <a:endParaRPr lang="en-B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solidFill>
                <a:schemeClr val="tx2"/>
              </a:solidFill>
              <a:ln w="19050">
                <a:noFill/>
              </a:ln>
              <a:effectLst/>
            </c:spPr>
            <c:extLst>
              <c:ext xmlns:c16="http://schemas.microsoft.com/office/drawing/2014/chart" uri="{C3380CC4-5D6E-409C-BE32-E72D297353CC}">
                <c16:uniqueId val="{00000001-B2F3-414A-A2FC-51FF23DA0823}"/>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B2F3-414A-A2FC-51FF23DA0823}"/>
              </c:ext>
            </c:extLst>
          </c:dPt>
          <c:dPt>
            <c:idx val="2"/>
            <c:bubble3D val="0"/>
            <c:spPr>
              <a:solidFill>
                <a:schemeClr val="accent3"/>
              </a:solidFill>
              <a:ln w="19050">
                <a:noFill/>
              </a:ln>
              <a:effectLst/>
            </c:spPr>
            <c:extLst>
              <c:ext xmlns:c16="http://schemas.microsoft.com/office/drawing/2014/chart" uri="{C3380CC4-5D6E-409C-BE32-E72D297353CC}">
                <c16:uniqueId val="{00000005-6145-CA46-AB79-58BA66A9394B}"/>
              </c:ext>
            </c:extLst>
          </c:dPt>
          <c:cat>
            <c:numRef>
              <c:f>Sheet1!$A$2:$A$4</c:f>
              <c:numCache>
                <c:formatCode>General</c:formatCode>
                <c:ptCount val="3"/>
                <c:pt idx="1">
                  <c:v>50</c:v>
                </c:pt>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4-B2F3-414A-A2FC-51FF23DA08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7850548582009667E-2"/>
          <c:y val="6.855449028894102E-2"/>
          <c:w val="0.93095818025607802"/>
          <c:h val="0.87346247827196388"/>
        </c:manualLayout>
      </c:layout>
      <c:barChart>
        <c:barDir val="bar"/>
        <c:grouping val="clustered"/>
        <c:varyColors val="0"/>
        <c:ser>
          <c:idx val="0"/>
          <c:order val="0"/>
          <c:tx>
            <c:strRef>
              <c:f>Sheet1!$B$1</c:f>
              <c:strCache>
                <c:ptCount val="1"/>
                <c:pt idx="0">
                  <c:v>Already employ + Plan to employ within 6 months</c:v>
                </c:pt>
              </c:strCache>
            </c:strRef>
          </c:tx>
          <c:spPr>
            <a:solidFill>
              <a:schemeClr val="dk1">
                <a:tint val="885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4CC6-F348-B15D-38ED97EFA088}"/>
              </c:ext>
            </c:extLst>
          </c:dPt>
          <c:dPt>
            <c:idx val="1"/>
            <c:invertIfNegative val="0"/>
            <c:bubble3D val="0"/>
            <c:spPr>
              <a:solidFill>
                <a:schemeClr val="tx2">
                  <a:alpha val="9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CC6-F348-B15D-38ED97EFA088}"/>
              </c:ext>
            </c:extLst>
          </c:dPt>
          <c:dPt>
            <c:idx val="2"/>
            <c:invertIfNegative val="0"/>
            <c:bubble3D val="0"/>
            <c:spPr>
              <a:solidFill>
                <a:schemeClr val="tx2">
                  <a:alpha val="8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CC6-F348-B15D-38ED97EFA088}"/>
              </c:ext>
            </c:extLst>
          </c:dPt>
          <c:dPt>
            <c:idx val="3"/>
            <c:invertIfNegative val="0"/>
            <c:bubble3D val="0"/>
            <c:spPr>
              <a:solidFill>
                <a:schemeClr val="tx2">
                  <a:alpha val="7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CC6-F348-B15D-38ED97EFA088}"/>
              </c:ext>
            </c:extLst>
          </c:dPt>
          <c:dPt>
            <c:idx val="4"/>
            <c:invertIfNegative val="0"/>
            <c:bubble3D val="0"/>
            <c:spPr>
              <a:solidFill>
                <a:schemeClr val="tx2">
                  <a:alpha val="6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CC6-F348-B15D-38ED97EFA088}"/>
              </c:ext>
            </c:extLst>
          </c:dPt>
          <c:dPt>
            <c:idx val="5"/>
            <c:invertIfNegative val="0"/>
            <c:bubble3D val="0"/>
            <c:spPr>
              <a:solidFill>
                <a:schemeClr val="tx2">
                  <a:alpha val="5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4CC6-F348-B15D-38ED97EFA088}"/>
              </c:ext>
            </c:extLst>
          </c:dPt>
          <c:dPt>
            <c:idx val="6"/>
            <c:invertIfNegative val="0"/>
            <c:bubble3D val="0"/>
            <c:spPr>
              <a:solidFill>
                <a:schemeClr val="tx2">
                  <a:alpha val="4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4CC6-F348-B15D-38ED97EFA088}"/>
              </c:ext>
            </c:extLst>
          </c:dPt>
          <c:dPt>
            <c:idx val="7"/>
            <c:invertIfNegative val="0"/>
            <c:bubble3D val="0"/>
            <c:spPr>
              <a:solidFill>
                <a:schemeClr val="tx2">
                  <a:alpha val="3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4CC6-F348-B15D-38ED97EFA088}"/>
              </c:ext>
            </c:extLst>
          </c:dPt>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CC6-F348-B15D-38ED97EFA088}"/>
                </c:ext>
              </c:extLst>
            </c:dLbl>
            <c:dLbl>
              <c:idx val="1"/>
              <c:tx>
                <c:rich>
                  <a:bodyPr/>
                  <a:lstStyle/>
                  <a:p>
                    <a:fld id="{7C7D586A-832D-4741-A8B4-E691E48353AC}" type="VALUE">
                      <a:rPr lang="en-US">
                        <a:solidFill>
                          <a:schemeClr val="tx2"/>
                        </a:solidFill>
                      </a:rPr>
                      <a:pPr/>
                      <a:t>[VALUE]</a:t>
                    </a:fld>
                    <a:endParaRPr lang="en-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C6-F348-B15D-38ED97EFA088}"/>
                </c:ext>
              </c:extLst>
            </c:dLbl>
            <c:dLbl>
              <c:idx val="2"/>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extLst>
                <c:ext xmlns:c16="http://schemas.microsoft.com/office/drawing/2014/chart" uri="{C3380CC4-5D6E-409C-BE32-E72D297353CC}">
                  <c16:uniqueId val="{00000005-4CC6-F348-B15D-38ED97EFA08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Compulsory training including compliance</c:v>
                </c:pt>
                <c:pt idx="1">
                  <c:v>Manager and leader development training</c:v>
                </c:pt>
                <c:pt idx="2">
                  <c:v>Accelerated upskilling programs in technical skills (6 weeks or less duration)</c:v>
                </c:pt>
                <c:pt idx="3">
                  <c:v>Upskilling programs in soft skills (e.g. time management, communication), 6 weeks or less duration</c:v>
                </c:pt>
                <c:pt idx="4">
                  <c:v>Career coaching</c:v>
                </c:pt>
                <c:pt idx="5">
                  <c:v>Upskilling programs in technical skills (more than 6 weeks duration)</c:v>
                </c:pt>
                <c:pt idx="6">
                  <c:v>Upskilling programs in soft skills (e.g. time management, communication) more than 6 weeks duration</c:v>
                </c:pt>
                <c:pt idx="7">
                  <c:v>Diversity and inclusion training</c:v>
                </c:pt>
              </c:strCache>
            </c:strRef>
          </c:cat>
          <c:val>
            <c:numRef>
              <c:f>Sheet1!$B$2:$B$9</c:f>
              <c:numCache>
                <c:formatCode>0%</c:formatCode>
                <c:ptCount val="8"/>
                <c:pt idx="0">
                  <c:v>0.62</c:v>
                </c:pt>
                <c:pt idx="1">
                  <c:v>0.59</c:v>
                </c:pt>
                <c:pt idx="2">
                  <c:v>0.57999999999999996</c:v>
                </c:pt>
                <c:pt idx="3">
                  <c:v>0.57999999999999996</c:v>
                </c:pt>
                <c:pt idx="4">
                  <c:v>0.55000000000000004</c:v>
                </c:pt>
                <c:pt idx="5">
                  <c:v>0.54</c:v>
                </c:pt>
                <c:pt idx="6">
                  <c:v>0.54</c:v>
                </c:pt>
                <c:pt idx="7">
                  <c:v>0.53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4CC6-F348-B15D-38ED97EFA088}"/>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min val="0.4"/>
        </c:scaling>
        <c:delete val="1"/>
        <c:axPos val="t"/>
        <c:numFmt formatCode="0%" sourceLinked="0"/>
        <c:majorTickMark val="out"/>
        <c:minorTickMark val="none"/>
        <c:tickLblPos val="nextTo"/>
        <c:crossAx val="471041352"/>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w="9525" cap="flat" cmpd="sng" algn="ctr">
      <a:noFill/>
      <a:prstDash val="solid"/>
    </a:ln>
    <a:effectLst/>
  </c:spPr>
  <c:txPr>
    <a:bodyPr/>
    <a:lstStyle/>
    <a:p>
      <a:pPr>
        <a:defRPr/>
      </a:pPr>
      <a:endParaRPr lang="en-B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5877900154455"/>
          <c:y val="5.5990566340533413E-2"/>
          <c:w val="0.63263699180239519"/>
          <c:h val="0.8093703751849925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10-20FE-524D-B54D-7BE7BAA2044A}"/>
              </c:ext>
            </c:extLst>
          </c:dPt>
          <c:dPt>
            <c:idx val="1"/>
            <c:invertIfNegative val="0"/>
            <c:bubble3D val="0"/>
            <c:spPr>
              <a:solidFill>
                <a:schemeClr val="tx2">
                  <a:alpha val="9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0FE-524D-B54D-7BE7BAA2044A}"/>
              </c:ext>
            </c:extLst>
          </c:dPt>
          <c:dPt>
            <c:idx val="2"/>
            <c:invertIfNegative val="0"/>
            <c:bubble3D val="0"/>
            <c:spPr>
              <a:solidFill>
                <a:schemeClr val="tx2">
                  <a:alpha val="8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0FE-524D-B54D-7BE7BAA2044A}"/>
              </c:ext>
            </c:extLst>
          </c:dPt>
          <c:dPt>
            <c:idx val="3"/>
            <c:invertIfNegative val="0"/>
            <c:bubble3D val="0"/>
            <c:spPr>
              <a:solidFill>
                <a:schemeClr val="tx2">
                  <a:alpha val="7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0FE-524D-B54D-7BE7BAA2044A}"/>
              </c:ext>
            </c:extLst>
          </c:dPt>
          <c:dPt>
            <c:idx val="4"/>
            <c:invertIfNegative val="0"/>
            <c:bubble3D val="0"/>
            <c:spPr>
              <a:solidFill>
                <a:schemeClr val="tx2">
                  <a:alpha val="6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0FE-524D-B54D-7BE7BAA2044A}"/>
              </c:ext>
            </c:extLst>
          </c:dPt>
          <c:dPt>
            <c:idx val="5"/>
            <c:invertIfNegative val="0"/>
            <c:bubble3D val="0"/>
            <c:spPr>
              <a:solidFill>
                <a:schemeClr val="tx2">
                  <a:alpha val="5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0FE-524D-B54D-7BE7BAA2044A}"/>
              </c:ext>
            </c:extLst>
          </c:dPt>
          <c:dPt>
            <c:idx val="6"/>
            <c:invertIfNegative val="0"/>
            <c:bubble3D val="0"/>
            <c:spPr>
              <a:solidFill>
                <a:schemeClr val="tx2">
                  <a:alpha val="4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0FE-524D-B54D-7BE7BAA2044A}"/>
              </c:ext>
            </c:extLst>
          </c:dPt>
          <c:dPt>
            <c:idx val="7"/>
            <c:invertIfNegative val="0"/>
            <c:bubble3D val="0"/>
            <c:spPr>
              <a:solidFill>
                <a:schemeClr val="tx2">
                  <a:alpha val="3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0FE-524D-B54D-7BE7BAA2044A}"/>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Sheet1!$A$2:$A$9</c:f>
              <c:strCache>
                <c:ptCount val="8"/>
                <c:pt idx="0">
                  <c:v>Money</c:v>
                </c:pt>
                <c:pt idx="1">
                  <c:v>Time</c:v>
                </c:pt>
                <c:pt idx="2">
                  <c:v>Knowledge or strategy on what areas to skill workforce</c:v>
                </c:pt>
                <c:pt idx="3">
                  <c:v>A lack of desire to increase upskilling programs</c:v>
                </c:pt>
                <c:pt idx="4">
                  <c:v>Access to the right upskilling/training partners</c:v>
                </c:pt>
                <c:pt idx="5">
                  <c:v>Lack of understanding of upskilling needs within our HR team</c:v>
                </c:pt>
                <c:pt idx="6">
                  <c:v>Leadership commitment</c:v>
                </c:pt>
                <c:pt idx="7">
                  <c:v>Other barriers / Don’t know</c:v>
                </c:pt>
              </c:strCache>
            </c:strRef>
          </c:cat>
          <c:val>
            <c:numRef>
              <c:f>Sheet1!$B$2:$B$9</c:f>
              <c:numCache>
                <c:formatCode>0%</c:formatCode>
                <c:ptCount val="8"/>
                <c:pt idx="0">
                  <c:v>0.22</c:v>
                </c:pt>
                <c:pt idx="1">
                  <c:v>0.22</c:v>
                </c:pt>
                <c:pt idx="2">
                  <c:v>0.1261005820019</c:v>
                </c:pt>
                <c:pt idx="3">
                  <c:v>0.12</c:v>
                </c:pt>
                <c:pt idx="4">
                  <c:v>0.11</c:v>
                </c:pt>
                <c:pt idx="5">
                  <c:v>0.11</c:v>
                </c:pt>
                <c:pt idx="6">
                  <c:v>0.06</c:v>
                </c:pt>
                <c:pt idx="7">
                  <c:v>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0FE-524D-B54D-7BE7BAA2044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w="9525" cap="flat" cmpd="sng" algn="ctr">
      <a:noFill/>
      <a:prstDash val="solid"/>
    </a:ln>
    <a:effectLst/>
  </c:spPr>
  <c:txPr>
    <a:bodyPr/>
    <a:lstStyle/>
    <a:p>
      <a:pPr>
        <a:defRPr/>
      </a:pPr>
      <a:endParaRPr lang="en-B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DFBF-DD4E-A105-D934ED881942}"/>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DFBF-DD4E-A105-D934ED881942}"/>
              </c:ext>
            </c:extLst>
          </c:dPt>
          <c:dPt>
            <c:idx val="2"/>
            <c:bubble3D val="0"/>
            <c:spPr>
              <a:solidFill>
                <a:schemeClr val="accent3"/>
              </a:solidFill>
              <a:ln w="19050">
                <a:noFill/>
              </a:ln>
              <a:effectLst/>
            </c:spPr>
            <c:extLst>
              <c:ext xmlns:c16="http://schemas.microsoft.com/office/drawing/2014/chart" uri="{C3380CC4-5D6E-409C-BE32-E72D297353CC}">
                <c16:uniqueId val="{00000005-DFBF-DD4E-A105-D934ED881942}"/>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6-DFBF-DD4E-A105-D934ED8819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tx2"/>
              </a:solidFill>
              <a:ln w="19050">
                <a:noFill/>
              </a:ln>
              <a:effectLst/>
            </c:spPr>
            <c:extLst>
              <c:ext xmlns:c16="http://schemas.microsoft.com/office/drawing/2014/chart" uri="{C3380CC4-5D6E-409C-BE32-E72D297353CC}">
                <c16:uniqueId val="{00000001-8C33-A642-949E-C2C653368089}"/>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8C33-A642-949E-C2C653368089}"/>
              </c:ext>
            </c:extLst>
          </c:dPt>
          <c:dPt>
            <c:idx val="2"/>
            <c:bubble3D val="0"/>
            <c:spPr>
              <a:solidFill>
                <a:schemeClr val="accent4"/>
              </a:solidFill>
              <a:ln w="19050">
                <a:noFill/>
              </a:ln>
              <a:effectLst/>
            </c:spPr>
            <c:extLst>
              <c:ext xmlns:c16="http://schemas.microsoft.com/office/drawing/2014/chart" uri="{C3380CC4-5D6E-409C-BE32-E72D297353CC}">
                <c16:uniqueId val="{00000005-8C33-A642-949E-C2C653368089}"/>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6-8C33-A642-949E-C2C6533680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8C33-A642-949E-C2C653368089}"/>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8C33-A642-949E-C2C653368089}"/>
              </c:ext>
            </c:extLst>
          </c:dPt>
          <c:dPt>
            <c:idx val="2"/>
            <c:bubble3D val="0"/>
            <c:spPr>
              <a:solidFill>
                <a:schemeClr val="accent4"/>
              </a:solidFill>
              <a:ln w="19050">
                <a:noFill/>
              </a:ln>
              <a:effectLst/>
            </c:spPr>
            <c:extLst>
              <c:ext xmlns:c16="http://schemas.microsoft.com/office/drawing/2014/chart" uri="{C3380CC4-5D6E-409C-BE32-E72D297353CC}">
                <c16:uniqueId val="{00000005-8C33-A642-949E-C2C653368089}"/>
              </c:ext>
            </c:extLst>
          </c:dPt>
          <c:cat>
            <c:numRef>
              <c:f>Sheet1!$A$2:$A$4</c:f>
              <c:numCache>
                <c:formatCode>General</c:formatCode>
                <c:ptCount val="3"/>
              </c:numCache>
            </c:numRef>
          </c:cat>
          <c:val>
            <c:numRef>
              <c:f>Sheet1!$B$2:$B$4</c:f>
              <c:numCache>
                <c:formatCode>General</c:formatCode>
                <c:ptCount val="3"/>
                <c:pt idx="0">
                  <c:v>48</c:v>
                </c:pt>
                <c:pt idx="1">
                  <c:v>52</c:v>
                </c:pt>
              </c:numCache>
            </c:numRef>
          </c:val>
          <c:extLst>
            <c:ext xmlns:c16="http://schemas.microsoft.com/office/drawing/2014/chart" uri="{C3380CC4-5D6E-409C-BE32-E72D297353CC}">
              <c16:uniqueId val="{00000006-8C33-A642-949E-C2C6533680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7438555965331E-3"/>
          <c:y val="5.5990566340533413E-2"/>
          <c:w val="0.9943082801980363"/>
          <c:h val="0.84837418646718921"/>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AFE-A542-B543-8AAD0295D7DA}"/>
              </c:ext>
            </c:extLst>
          </c:dPt>
          <c:dPt>
            <c:idx val="1"/>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AFE-A542-B543-8AAD0295D7DA}"/>
              </c:ext>
            </c:extLst>
          </c:dPt>
          <c:dPt>
            <c:idx val="2"/>
            <c:invertIfNegative val="0"/>
            <c:bubble3D val="0"/>
            <c:spPr>
              <a:solidFill>
                <a:schemeClr val="tx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AFE-A542-B543-8AAD0295D7DA}"/>
              </c:ext>
            </c:extLst>
          </c:dPt>
          <c:dPt>
            <c:idx val="3"/>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AFE-A542-B543-8AAD0295D7DA}"/>
              </c:ext>
            </c:extLst>
          </c:dPt>
          <c:dPt>
            <c:idx val="4"/>
            <c:invertIfNegative val="0"/>
            <c:bubble3D val="0"/>
            <c:spPr>
              <a:solidFill>
                <a:schemeClr val="accent3"/>
              </a:solidFill>
              <a:ln>
                <a:noFill/>
              </a:ln>
              <a:effectLst/>
            </c:spPr>
            <c:extLst>
              <c:ext xmlns:c16="http://schemas.microsoft.com/office/drawing/2014/chart" uri="{C3380CC4-5D6E-409C-BE32-E72D297353CC}">
                <c16:uniqueId val="{00000015-EAFE-A542-B543-8AAD0295D7DA}"/>
              </c:ext>
            </c:extLst>
          </c:dPt>
          <c:dPt>
            <c:idx val="5"/>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EAFE-A542-B543-8AAD0295D7DA}"/>
              </c:ext>
            </c:extLst>
          </c:dPt>
          <c:dPt>
            <c:idx val="6"/>
            <c:invertIfNegative val="0"/>
            <c:bubble3D val="0"/>
            <c:spPr>
              <a:solidFill>
                <a:schemeClr val="tx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AFE-A542-B543-8AAD0295D7DA}"/>
              </c:ext>
            </c:extLst>
          </c:dPt>
          <c:dPt>
            <c:idx val="7"/>
            <c:invertIfNegative val="0"/>
            <c:bubble3D val="0"/>
            <c:spPr>
              <a:solidFill>
                <a:schemeClr val="tx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AFE-A542-B543-8AAD0295D7DA}"/>
              </c:ext>
            </c:extLst>
          </c:dPt>
          <c:dPt>
            <c:idx val="8"/>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EAFE-A542-B543-8AAD0295D7DA}"/>
              </c:ext>
            </c:extLst>
          </c:dPt>
          <c:dPt>
            <c:idx val="9"/>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EAFE-A542-B543-8AAD0295D7DA}"/>
              </c:ext>
            </c:extLst>
          </c:dPt>
          <c:dPt>
            <c:idx val="10"/>
            <c:invertIfNegative val="0"/>
            <c:bubble3D val="0"/>
            <c:spPr>
              <a:solidFill>
                <a:schemeClr val="accent4"/>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EAFE-A542-B543-8AAD0295D7DA}"/>
              </c:ext>
            </c:extLst>
          </c:dPt>
          <c:dLbls>
            <c:dLbl>
              <c:idx val="0"/>
              <c:layout>
                <c:manualLayout>
                  <c:x val="0"/>
                  <c:y val="1.0229755186613751E-6"/>
                </c:manualLayout>
              </c:layout>
              <c:tx>
                <c:rich>
                  <a:bodyPr rot="0" spcFirstLastPara="1" vertOverflow="overflow" horzOverflow="overflow" vert="horz" wrap="square" lIns="38100" tIns="18000" rIns="0" bIns="19050" anchor="ctr" anchorCtr="0">
                    <a:spAutoFit/>
                  </a:bodyPr>
                  <a:lstStyle/>
                  <a:p>
                    <a:pPr algn="ctr">
                      <a:defRPr sz="1300" b="1" i="0" u="none" strike="noStrike" kern="1200" baseline="0">
                        <a:solidFill>
                          <a:schemeClr val="tx2"/>
                        </a:solidFill>
                        <a:latin typeface="+mn-lt"/>
                        <a:ea typeface="+mn-ea"/>
                        <a:cs typeface="+mn-cs"/>
                      </a:defRPr>
                    </a:pPr>
                    <a:fld id="{0C0E8BAE-B8E3-42FC-958D-318F7A9521C7}" type="VALUE">
                      <a:rPr lang="en-US">
                        <a:solidFill>
                          <a:schemeClr val="tx2"/>
                        </a:solidFill>
                      </a:rPr>
                      <a:pPr algn="ctr">
                        <a:defRPr sz="1300" b="1">
                          <a:solidFill>
                            <a:schemeClr val="tx2"/>
                          </a:solidFill>
                        </a:defRPr>
                      </a:pPr>
                      <a:t>[VALUE]</a:t>
                    </a:fld>
                    <a:endParaRPr lang="en-BE"/>
                  </a:p>
                </c:rich>
              </c:tx>
              <c:spPr>
                <a:noFill/>
                <a:ln>
                  <a:noFill/>
                </a:ln>
                <a:effectLst/>
              </c:spPr>
              <c:txPr>
                <a:bodyPr rot="0" spcFirstLastPara="1" vertOverflow="overflow" horzOverflow="overflow" vert="horz" wrap="square" lIns="38100" tIns="18000" rIns="0" bIns="19050" anchor="ctr" anchorCtr="0">
                  <a:spAutoFit/>
                </a:bodyPr>
                <a:lstStyle/>
                <a:p>
                  <a:pPr algn="ct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EAFE-A542-B543-8AAD0295D7DA}"/>
                </c:ext>
              </c:extLst>
            </c:dLbl>
            <c:dLbl>
              <c:idx val="1"/>
              <c:layout>
                <c:manualLayout>
                  <c:x val="-1.5729631984410835E-2"/>
                  <c:y val="0"/>
                </c:manualLayout>
              </c:layout>
              <c:tx>
                <c:rich>
                  <a:bodyPr/>
                  <a:lstStyle/>
                  <a:p>
                    <a:fld id="{2C468910-C66F-7B42-8831-B811E5342176}" type="VALUE">
                      <a:rPr lang="en-US">
                        <a:solidFill>
                          <a:schemeClr val="accent3"/>
                        </a:solidFill>
                      </a:rPr>
                      <a:pPr/>
                      <a:t>[VALUE]</a:t>
                    </a:fld>
                    <a:endParaRPr lang="en-B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FE-A542-B543-8AAD0295D7DA}"/>
                </c:ext>
              </c:extLst>
            </c:dLbl>
            <c:dLbl>
              <c:idx val="2"/>
              <c:layout>
                <c:manualLayout>
                  <c:x val="-1.5729631984410786E-2"/>
                  <c:y val="2.7502322111138419E-17"/>
                </c:manualLayout>
              </c:layout>
              <c:tx>
                <c:rich>
                  <a:bodyPr/>
                  <a:lstStyle/>
                  <a:p>
                    <a:fld id="{181E8B5C-6A13-42D7-A64C-7339A87084C5}" type="VALUE">
                      <a:rPr lang="en-US">
                        <a:solidFill>
                          <a:schemeClr val="tx2"/>
                        </a:solidFill>
                      </a:rPr>
                      <a:pPr/>
                      <a:t>[VALUE]</a:t>
                    </a:fld>
                    <a:endParaRPr lang="en-BE"/>
                  </a:p>
                </c:rich>
              </c:tx>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EAFE-A542-B543-8AAD0295D7DA}"/>
                </c:ext>
              </c:extLst>
            </c:dLbl>
            <c:dLbl>
              <c:idx val="3"/>
              <c:layout>
                <c:manualLayout>
                  <c:x val="-1.5729631984410786E-2"/>
                  <c:y val="-3.0002879803974884E-3"/>
                </c:manualLayout>
              </c:layout>
              <c:tx>
                <c:rich>
                  <a:bodyPr/>
                  <a:lstStyle/>
                  <a:p>
                    <a:fld id="{360ECD76-5A58-42A7-9C68-83739753E608}" type="VALUE">
                      <a:rPr lang="en-US">
                        <a:solidFill>
                          <a:schemeClr val="accent3"/>
                        </a:solidFill>
                      </a:rPr>
                      <a:pPr/>
                      <a:t>[VALUE]</a:t>
                    </a:fld>
                    <a:endParaRPr lang="en-BE"/>
                  </a:p>
                </c:rich>
              </c:tx>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EAFE-A542-B543-8AAD0295D7DA}"/>
                </c:ext>
              </c:extLst>
            </c:dLbl>
            <c:dLbl>
              <c:idx val="4"/>
              <c:layout>
                <c:manualLayout>
                  <c:x val="-2.07212065493768E-2"/>
                  <c:y val="1.1812157403785252E-7"/>
                </c:manualLayout>
              </c:layout>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5-EAFE-A542-B543-8AAD0295D7DA}"/>
                </c:ext>
              </c:extLst>
            </c:dLbl>
            <c:dLbl>
              <c:idx val="5"/>
              <c:layout>
                <c:manualLayout>
                  <c:x val="-1.5729631984410762E-2"/>
                  <c:y val="0"/>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BAF646FD-CC1E-4EE3-BF2D-1C2F5D3A348D}" type="VALUE">
                      <a:rPr lang="en-US">
                        <a:solidFill>
                          <a:schemeClr val="accent3"/>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8-EAFE-A542-B543-8AAD0295D7DA}"/>
                </c:ext>
              </c:extLst>
            </c:dLbl>
            <c:dLbl>
              <c:idx val="6"/>
              <c:layout>
                <c:manualLayout>
                  <c:x val="-5.2432106614702456E-3"/>
                  <c:y val="0"/>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AC63B929-633B-2049-AFA1-0A1574038BD3}" type="VALUE">
                      <a:rPr lang="en-US">
                        <a:solidFill>
                          <a:schemeClr val="tx2"/>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A-EAFE-A542-B543-8AAD0295D7DA}"/>
                </c:ext>
              </c:extLst>
            </c:dLbl>
            <c:dLbl>
              <c:idx val="7"/>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BD962092-A4F7-4926-AD92-D084759A5DD6}" type="VALUE">
                      <a:rPr lang="en-US">
                        <a:solidFill>
                          <a:schemeClr val="tx2"/>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C-EAFE-A542-B543-8AAD0295D7DA}"/>
                </c:ext>
              </c:extLst>
            </c:dLbl>
            <c:dLbl>
              <c:idx val="8"/>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DD31B690-D98F-49EC-9702-7B5DF69746A0}" type="VALUE">
                      <a:rPr lang="en-US">
                        <a:solidFill>
                          <a:schemeClr val="accent3"/>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E-EAFE-A542-B543-8AAD0295D7DA}"/>
                </c:ext>
              </c:extLst>
            </c:dLbl>
            <c:dLbl>
              <c:idx val="9"/>
              <c:layout>
                <c:manualLayout>
                  <c:x val="-1.5729631984410762E-2"/>
                  <c:y val="4.7248629612558876E-7"/>
                </c:manualLayout>
              </c:layout>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0-EAFE-A542-B543-8AAD0295D7DA}"/>
                </c:ext>
              </c:extLst>
            </c:dLbl>
            <c:dLbl>
              <c:idx val="10"/>
              <c:layout>
                <c:manualLayout>
                  <c:x val="-1.0486421322940491E-2"/>
                  <c:y val="1.1000928844455368E-16"/>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4"/>
                        </a:solidFill>
                        <a:latin typeface="+mn-lt"/>
                        <a:ea typeface="+mn-ea"/>
                        <a:cs typeface="+mn-cs"/>
                      </a:defRPr>
                    </a:pPr>
                    <a:fld id="{B927E565-7840-4A08-A767-9823D6818C57}" type="VALUE">
                      <a:rPr lang="en-US">
                        <a:solidFill>
                          <a:schemeClr val="accent4"/>
                        </a:solidFill>
                      </a:rPr>
                      <a:pPr>
                        <a:defRPr sz="1300" b="1">
                          <a:solidFill>
                            <a:schemeClr val="accent4"/>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4"/>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12-EAFE-A542-B543-8AAD0295D7DA}"/>
                </c:ext>
              </c:extLst>
            </c:dLbl>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eparator>, </c:separator>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prstDash val="solid"/>
                      <a:round/>
                    </a:ln>
                    <a:effectLst/>
                  </c:spPr>
                </c15:leaderLines>
              </c:ext>
            </c:extLst>
          </c:dLbls>
          <c:cat>
            <c:strRef>
              <c:f>Sheet1!$A$4:$A$14</c:f>
              <c:strCache>
                <c:ptCount val="11"/>
                <c:pt idx="0">
                  <c:v>Positive</c:v>
                </c:pt>
                <c:pt idx="1">
                  <c:v>Stressed</c:v>
                </c:pt>
                <c:pt idx="2">
                  <c:v>Resilient</c:v>
                </c:pt>
                <c:pt idx="3">
                  <c:v>Isolated</c:v>
                </c:pt>
                <c:pt idx="4">
                  <c:v>Burned out</c:v>
                </c:pt>
                <c:pt idx="5">
                  <c:v>Anxious</c:v>
                </c:pt>
                <c:pt idx="6">
                  <c:v>Energized</c:v>
                </c:pt>
                <c:pt idx="7">
                  <c:v>Unconcerned</c:v>
                </c:pt>
                <c:pt idx="8">
                  <c:v>Depressed</c:v>
                </c:pt>
                <c:pt idx="9">
                  <c:v>Fearful</c:v>
                </c:pt>
                <c:pt idx="10">
                  <c:v>Something else / Don’t know </c:v>
                </c:pt>
              </c:strCache>
            </c:strRef>
          </c:cat>
          <c:val>
            <c:numRef>
              <c:f>Sheet1!$B$4:$B$14</c:f>
              <c:numCache>
                <c:formatCode>0%</c:formatCode>
                <c:ptCount val="11"/>
                <c:pt idx="0">
                  <c:v>0.26</c:v>
                </c:pt>
                <c:pt idx="1">
                  <c:v>0.14000000000000001</c:v>
                </c:pt>
                <c:pt idx="2">
                  <c:v>0.1</c:v>
                </c:pt>
                <c:pt idx="3">
                  <c:v>0.09</c:v>
                </c:pt>
                <c:pt idx="4">
                  <c:v>0.08</c:v>
                </c:pt>
                <c:pt idx="5">
                  <c:v>7.0000000000000007E-2</c:v>
                </c:pt>
                <c:pt idx="6">
                  <c:v>7.0000000000000007E-2</c:v>
                </c:pt>
                <c:pt idx="7">
                  <c:v>7.0000000000000007E-2</c:v>
                </c:pt>
                <c:pt idx="8">
                  <c:v>0.05</c:v>
                </c:pt>
                <c:pt idx="9">
                  <c:v>0.05</c:v>
                </c:pt>
                <c:pt idx="10">
                  <c:v>0.02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EAFE-A542-B543-8AAD0295D7D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w="9525" cap="flat" cmpd="sng" algn="ctr">
      <a:noFill/>
      <a:prstDash val="solid"/>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81873196329279E-2"/>
          <c:y val="1.010980640771536E-2"/>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4874-A443-A5FD-5DFE58A76D3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4874-A443-A5FD-5DFE58A76D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874-A443-A5FD-5DFE58A76D39}"/>
              </c:ext>
            </c:extLst>
          </c:dPt>
          <c:dPt>
            <c:idx val="4"/>
            <c:invertIfNegative val="0"/>
            <c:bubble3D val="0"/>
            <c:spPr>
              <a:solidFill>
                <a:schemeClr val="tx1"/>
              </a:solidFill>
              <a:ln>
                <a:noFill/>
              </a:ln>
              <a:effectLst/>
            </c:spPr>
            <c:extLst>
              <c:ext xmlns:c16="http://schemas.microsoft.com/office/drawing/2014/chart" uri="{C3380CC4-5D6E-409C-BE32-E72D297353CC}">
                <c16:uniqueId val="{0000000C-4874-A443-A5FD-5DFE58A76D3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4874-A443-A5FD-5DFE58A76D39}"/>
              </c:ext>
            </c:extLst>
          </c:dPt>
          <c:dLbls>
            <c:dLbl>
              <c:idx val="0"/>
              <c:layout>
                <c:manualLayout>
                  <c:x val="-6.7007030913766285E-18"/>
                  <c:y val="3.6372349758806453E-2"/>
                </c:manualLayout>
              </c:layout>
              <c:tx>
                <c:rich>
                  <a:bodyPr/>
                  <a:lstStyle/>
                  <a:p>
                    <a:fld id="{A01856C3-5887-C14C-B562-39E31050EF92}" type="VALUE">
                      <a:rPr lang="en-US" sz="1300" smtClean="0"/>
                      <a:pPr/>
                      <a:t>[VALUE]</a:t>
                    </a:fld>
                    <a:r>
                      <a:rPr lang="en-US" sz="13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74-A443-A5FD-5DFE58A76D39}"/>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74-A443-A5FD-5DFE58A76D39}"/>
                </c:ext>
              </c:extLst>
            </c:dLbl>
            <c:dLbl>
              <c:idx val="2"/>
              <c:layout>
                <c:manualLayout>
                  <c:x val="0"/>
                  <c:y val="3.6372349758806453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74-A443-A5FD-5DFE58A76D39}"/>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874-A443-A5FD-5DFE58A76D39}"/>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874-A443-A5FD-5DFE58A76D39}"/>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874-A443-A5FD-5DFE58A76D3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Finance &amp; business services</c:v>
                </c:pt>
                <c:pt idx="1">
                  <c:v>Wholesale &amp; Retail Trade</c:v>
                </c:pt>
                <c:pt idx="2">
                  <c:v>Manufacturing</c:v>
                </c:pt>
                <c:pt idx="3">
                  <c:v>Other services</c:v>
                </c:pt>
              </c:strCache>
            </c:strRef>
          </c:cat>
          <c:val>
            <c:numRef>
              <c:f>Sheet1!$B$2:$B$7</c:f>
              <c:numCache>
                <c:formatCode>General</c:formatCode>
                <c:ptCount val="6"/>
                <c:pt idx="0">
                  <c:v>38</c:v>
                </c:pt>
                <c:pt idx="1">
                  <c:v>36</c:v>
                </c:pt>
                <c:pt idx="2">
                  <c:v>35</c:v>
                </c:pt>
                <c:pt idx="3">
                  <c:v>31</c:v>
                </c:pt>
              </c:numCache>
            </c:numRef>
          </c:val>
          <c:extLst>
            <c:ext xmlns:c16="http://schemas.microsoft.com/office/drawing/2014/chart" uri="{C3380CC4-5D6E-409C-BE32-E72D297353CC}">
              <c16:uniqueId val="{00000000-4874-A443-A5FD-5DFE58A76D39}"/>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6-4874-A443-A5FD-5DFE58A76D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8-4874-A443-A5FD-5DFE58A76D3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9-4874-A443-A5FD-5DFE58A76D3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A-4874-A443-A5FD-5DFE58A76D39}"/>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874-A443-A5FD-5DFE58A76D39}"/>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74-A443-A5FD-5DFE58A76D39}"/>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74-A443-A5FD-5DFE58A76D39}"/>
                </c:ext>
              </c:extLst>
            </c:dLbl>
            <c:dLbl>
              <c:idx val="3"/>
              <c:layout>
                <c:manualLayout>
                  <c:x val="0"/>
                  <c:y val="2.4248233172537523E-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874-A443-A5FD-5DFE58A76D39}"/>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874-A443-A5FD-5DFE58A76D39}"/>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874-A443-A5FD-5DFE58A76D3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Finance &amp; business services</c:v>
                </c:pt>
                <c:pt idx="1">
                  <c:v>Wholesale &amp; Retail Trade</c:v>
                </c:pt>
                <c:pt idx="2">
                  <c:v>Manufacturing</c:v>
                </c:pt>
                <c:pt idx="3">
                  <c:v>Other services</c:v>
                </c:pt>
              </c:strCache>
            </c:strRef>
          </c:cat>
          <c:val>
            <c:numRef>
              <c:f>Sheet1!$C$2:$C$7</c:f>
              <c:numCache>
                <c:formatCode>General</c:formatCode>
                <c:ptCount val="6"/>
                <c:pt idx="0">
                  <c:v>14</c:v>
                </c:pt>
                <c:pt idx="1">
                  <c:v>8</c:v>
                </c:pt>
                <c:pt idx="2">
                  <c:v>20</c:v>
                </c:pt>
                <c:pt idx="3">
                  <c:v>20</c:v>
                </c:pt>
              </c:numCache>
            </c:numRef>
          </c:val>
          <c:extLst>
            <c:ext xmlns:c16="http://schemas.microsoft.com/office/drawing/2014/chart" uri="{C3380CC4-5D6E-409C-BE32-E72D297353CC}">
              <c16:uniqueId val="{00000001-4874-A443-A5FD-5DFE58A76D39}"/>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1.010979485421943E-2"/>
          <c:w val="0.961988299717767"/>
          <c:h val="0.9777660885595117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4874-A443-A5FD-5DFE58A76D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4874-A443-A5FD-5DFE58A76D39}"/>
              </c:ext>
            </c:extLst>
          </c:dPt>
          <c:dPt>
            <c:idx val="2"/>
            <c:invertIfNegative val="0"/>
            <c:bubble3D val="0"/>
            <c:spPr>
              <a:solidFill>
                <a:schemeClr val="tx1"/>
              </a:solidFill>
              <a:ln>
                <a:noFill/>
              </a:ln>
              <a:effectLst/>
            </c:spPr>
            <c:extLst>
              <c:ext xmlns:c16="http://schemas.microsoft.com/office/drawing/2014/chart" uri="{C3380CC4-5D6E-409C-BE32-E72D297353CC}">
                <c16:uniqueId val="{00000007-4874-A443-A5FD-5DFE58A76D3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E-4874-A443-A5FD-5DFE58A76D3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C-4874-A443-A5FD-5DFE58A76D3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4874-A443-A5FD-5DFE58A76D39}"/>
              </c:ext>
            </c:extLst>
          </c:dPt>
          <c:dLbls>
            <c:dLbl>
              <c:idx val="0"/>
              <c:layout>
                <c:manualLayout>
                  <c:x val="-6.7007030913766285E-18"/>
                  <c:y val="0"/>
                </c:manualLayout>
              </c:layout>
              <c:tx>
                <c:rich>
                  <a:bodyPr/>
                  <a:lstStyle/>
                  <a:p>
                    <a:fld id="{A01856C3-5887-C14C-B562-39E31050EF92}" type="VALUE">
                      <a:rPr lang="en-US" sz="1300" smtClean="0"/>
                      <a:pPr/>
                      <a:t>[VALUE]</a:t>
                    </a:fld>
                    <a:r>
                      <a:rPr lang="en-US" sz="13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74-A443-A5FD-5DFE58A76D39}"/>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74-A443-A5FD-5DFE58A76D39}"/>
                </c:ext>
              </c:extLst>
            </c:dLbl>
            <c:dLbl>
              <c:idx val="2"/>
              <c:layout>
                <c:manualLayout>
                  <c:x val="0"/>
                  <c:y val="3.6372349758806453E-2"/>
                </c:manualLayout>
              </c:layout>
              <c:tx>
                <c:rich>
                  <a:bodyPr/>
                  <a:lstStyle/>
                  <a:p>
                    <a:fld id="{AEF2AE17-E515-374B-AD3E-235BDD8CB96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74-A443-A5FD-5DFE58A76D39}"/>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874-A443-A5FD-5DFE58A76D39}"/>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874-A443-A5FD-5DFE58A76D39}"/>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874-A443-A5FD-5DFE58A76D3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Construction</c:v>
                </c:pt>
                <c:pt idx="1">
                  <c:v>Transport &amp; logistic</c:v>
                </c:pt>
                <c:pt idx="2">
                  <c:v>Other production</c:v>
                </c:pt>
                <c:pt idx="3">
                  <c:v>Restaurant &amp; hotels</c:v>
                </c:pt>
              </c:strCache>
            </c:strRef>
          </c:cat>
          <c:val>
            <c:numRef>
              <c:f>Sheet1!$B$2:$B$7</c:f>
              <c:numCache>
                <c:formatCode>General</c:formatCode>
                <c:ptCount val="6"/>
                <c:pt idx="0">
                  <c:v>28</c:v>
                </c:pt>
                <c:pt idx="1">
                  <c:v>23</c:v>
                </c:pt>
                <c:pt idx="2">
                  <c:v>12</c:v>
                </c:pt>
              </c:numCache>
            </c:numRef>
          </c:val>
          <c:extLst>
            <c:ext xmlns:c16="http://schemas.microsoft.com/office/drawing/2014/chart" uri="{C3380CC4-5D6E-409C-BE32-E72D297353CC}">
              <c16:uniqueId val="{00000000-4874-A443-A5FD-5DFE58A76D39}"/>
            </c:ext>
          </c:extLst>
        </c:ser>
        <c:ser>
          <c:idx val="1"/>
          <c:order val="1"/>
          <c:tx>
            <c:strRef>
              <c:f>Sheet1!$C$1</c:f>
              <c:strCache>
                <c:ptCount val="1"/>
                <c:pt idx="0">
                  <c:v>Q3</c:v>
                </c:pt>
              </c:strCache>
            </c:strRef>
          </c:tx>
          <c:spPr>
            <a:solidFill>
              <a:schemeClr val="tx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D-4874-A443-A5FD-5DFE58A76D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4874-A443-A5FD-5DFE58A76D39}"/>
              </c:ext>
            </c:extLst>
          </c:dPt>
          <c:dPt>
            <c:idx val="2"/>
            <c:invertIfNegative val="0"/>
            <c:bubble3D val="0"/>
            <c:spPr>
              <a:solidFill>
                <a:schemeClr val="tx1"/>
              </a:solidFill>
              <a:ln>
                <a:noFill/>
              </a:ln>
              <a:effectLst/>
            </c:spPr>
            <c:extLst>
              <c:ext xmlns:c16="http://schemas.microsoft.com/office/drawing/2014/chart" uri="{C3380CC4-5D6E-409C-BE32-E72D297353CC}">
                <c16:uniqueId val="{00000008-4874-A443-A5FD-5DFE58A76D3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4874-A443-A5FD-5DFE58A76D3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F-4874-A443-A5FD-5DFE58A76D3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A-4874-A443-A5FD-5DFE58A76D39}"/>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874-A443-A5FD-5DFE58A76D39}"/>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74-A443-A5FD-5DFE58A76D39}"/>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74-A443-A5FD-5DFE58A76D39}"/>
                </c:ext>
              </c:extLst>
            </c:dLbl>
            <c:dLbl>
              <c:idx val="3"/>
              <c:layout>
                <c:manualLayout>
                  <c:x val="0"/>
                  <c:y val="0.3758485688291827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874-A443-A5FD-5DFE58A76D39}"/>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874-A443-A5FD-5DFE58A76D39}"/>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874-A443-A5FD-5DFE58A76D3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Construction</c:v>
                </c:pt>
                <c:pt idx="1">
                  <c:v>Transport &amp; logistic</c:v>
                </c:pt>
                <c:pt idx="2">
                  <c:v>Other production</c:v>
                </c:pt>
                <c:pt idx="3">
                  <c:v>Restaurant &amp; hotels</c:v>
                </c:pt>
              </c:strCache>
            </c:strRef>
          </c:cat>
          <c:val>
            <c:numRef>
              <c:f>Sheet1!$C$2:$C$7</c:f>
              <c:numCache>
                <c:formatCode>General</c:formatCode>
                <c:ptCount val="6"/>
                <c:pt idx="0">
                  <c:v>26</c:v>
                </c:pt>
                <c:pt idx="1">
                  <c:v>10</c:v>
                </c:pt>
                <c:pt idx="2">
                  <c:v>16</c:v>
                </c:pt>
                <c:pt idx="3">
                  <c:v>-1</c:v>
                </c:pt>
              </c:numCache>
            </c:numRef>
          </c:val>
          <c:extLst>
            <c:ext xmlns:c16="http://schemas.microsoft.com/office/drawing/2014/chart" uri="{C3380CC4-5D6E-409C-BE32-E72D297353CC}">
              <c16:uniqueId val="{00000001-4874-A443-A5FD-5DFE58A76D39}"/>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819293674408E-2"/>
          <c:y val="4.7714064265209043E-3"/>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BB23-0840-B24E-F063B71D8DC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BB23-0840-B24E-F063B71D8DC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BB23-0840-B24E-F063B71D8DCD}"/>
              </c:ext>
            </c:extLst>
          </c:dPt>
          <c:dLbls>
            <c:dLbl>
              <c:idx val="0"/>
              <c:layout>
                <c:manualLayout>
                  <c:x val="0"/>
                  <c:y val="7.7439550601140859E-3"/>
                </c:manualLayout>
              </c:layout>
              <c:tx>
                <c:rich>
                  <a:bodyPr/>
                  <a:lstStyle/>
                  <a:p>
                    <a:fld id="{A01856C3-5887-C14C-B562-39E31050EF92}" type="VALUE">
                      <a:rPr lang="en-US" sz="1300" smtClean="0"/>
                      <a:pPr/>
                      <a:t>[VALUE]</a:t>
                    </a:fld>
                    <a:r>
                      <a:rPr lang="en-US" sz="13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23-0840-B24E-F063B71D8DCD}"/>
                </c:ext>
              </c:extLst>
            </c:dLbl>
            <c:dLbl>
              <c:idx val="1"/>
              <c:layout>
                <c:manualLayout>
                  <c:x val="0"/>
                  <c:y val="9.933917899499066E-3"/>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23-0840-B24E-F063B71D8DCD}"/>
                </c:ext>
              </c:extLst>
            </c:dLbl>
            <c:dLbl>
              <c:idx val="2"/>
              <c:layout>
                <c:manualLayout>
                  <c:x val="0"/>
                  <c:y val="1.7286767913155896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B23-0840-B24E-F063B71D8DCD}"/>
                </c:ext>
              </c:extLst>
            </c:dLbl>
            <c:dLbl>
              <c:idx val="3"/>
              <c:layout>
                <c:manualLayout>
                  <c:x val="-1.0553371417492931E-16"/>
                  <c:y val="1.7286767913155896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B23-0840-B24E-F063B71D8DC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c:v>
                </c:pt>
                <c:pt idx="1">
                  <c:v>Small</c:v>
                </c:pt>
                <c:pt idx="2">
                  <c:v>Medium</c:v>
                </c:pt>
                <c:pt idx="3">
                  <c:v>Large</c:v>
                </c:pt>
              </c:strCache>
            </c:strRef>
          </c:cat>
          <c:val>
            <c:numRef>
              <c:f>Sheet1!$B$2:$B$5</c:f>
              <c:numCache>
                <c:formatCode>General</c:formatCode>
                <c:ptCount val="4"/>
                <c:pt idx="0">
                  <c:v>8</c:v>
                </c:pt>
                <c:pt idx="1">
                  <c:v>22</c:v>
                </c:pt>
                <c:pt idx="2">
                  <c:v>28</c:v>
                </c:pt>
                <c:pt idx="3">
                  <c:v>39</c:v>
                </c:pt>
              </c:numCache>
            </c:numRef>
          </c:val>
          <c:extLst>
            <c:ext xmlns:c16="http://schemas.microsoft.com/office/drawing/2014/chart" uri="{C3380CC4-5D6E-409C-BE32-E72D297353CC}">
              <c16:uniqueId val="{0000000B-BB23-0840-B24E-F063B71D8DCD}"/>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BB23-0840-B24E-F063B71D8DC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BB23-0840-B24E-F063B71D8DCD}"/>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BB23-0840-B24E-F063B71D8DCD}"/>
              </c:ext>
            </c:extLst>
          </c:dPt>
          <c:dLbls>
            <c:dLbl>
              <c:idx val="0"/>
              <c:layout>
                <c:manualLayout>
                  <c:x val="0"/>
                  <c:y val="1.251536148663499E-2"/>
                </c:manualLayout>
              </c:layout>
              <c:tx>
                <c:rich>
                  <a:bodyPr/>
                  <a:lstStyle/>
                  <a:p>
                    <a:fld id="{2227BB37-D493-5B45-BBD3-660D25794B6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B23-0840-B24E-F063B71D8DCD}"/>
                </c:ext>
              </c:extLst>
            </c:dLbl>
            <c:dLbl>
              <c:idx val="1"/>
              <c:layout>
                <c:manualLayout>
                  <c:x val="0"/>
                  <c:y val="2.9725486335931807E-3"/>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B23-0840-B24E-F063B71D8DCD}"/>
                </c:ext>
              </c:extLst>
            </c:dLbl>
            <c:dLbl>
              <c:idx val="2"/>
              <c:layout>
                <c:manualLayout>
                  <c:x val="-1.0553371417492931E-16"/>
                  <c:y val="5.1625114729781608E-3"/>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B23-0840-B24E-F063B71D8DCD}"/>
                </c:ext>
              </c:extLst>
            </c:dLbl>
            <c:dLbl>
              <c:idx val="3"/>
              <c:layout>
                <c:manualLayout>
                  <c:x val="-1.0553371417492931E-16"/>
                  <c:y val="5.1625114729782042E-3"/>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B23-0840-B24E-F063B71D8DCD}"/>
                </c:ext>
              </c:extLst>
            </c:dLbl>
            <c:spPr>
              <a:noFill/>
              <a:ln>
                <a:noFill/>
              </a:ln>
              <a:effectLst/>
            </c:spPr>
            <c:txPr>
              <a:bodyPr rot="0" spcFirstLastPara="1" vertOverflow="ellipsis" vert="horz" wrap="square" lIns="38100" tIns="19050" rIns="38100" bIns="1800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c:v>
                </c:pt>
                <c:pt idx="1">
                  <c:v>Small</c:v>
                </c:pt>
                <c:pt idx="2">
                  <c:v>Medium</c:v>
                </c:pt>
                <c:pt idx="3">
                  <c:v>Large</c:v>
                </c:pt>
              </c:strCache>
            </c:strRef>
          </c:cat>
          <c:val>
            <c:numRef>
              <c:f>Sheet1!$C$2:$C$5</c:f>
              <c:numCache>
                <c:formatCode>General</c:formatCode>
                <c:ptCount val="4"/>
                <c:pt idx="0">
                  <c:v>6</c:v>
                </c:pt>
                <c:pt idx="1">
                  <c:v>14</c:v>
                </c:pt>
                <c:pt idx="2">
                  <c:v>16</c:v>
                </c:pt>
                <c:pt idx="3">
                  <c:v>27</c:v>
                </c:pt>
              </c:numCache>
            </c:numRef>
          </c:val>
          <c:extLst>
            <c:ext xmlns:c16="http://schemas.microsoft.com/office/drawing/2014/chart" uri="{C3380CC4-5D6E-409C-BE32-E72D297353CC}">
              <c16:uniqueId val="{00000016-BB23-0840-B24E-F063B71D8DCD}"/>
            </c:ext>
          </c:extLst>
        </c:ser>
        <c:dLbls>
          <c:dLblPos val="inEnd"/>
          <c:showLegendKey val="0"/>
          <c:showVal val="1"/>
          <c:showCatName val="0"/>
          <c:showSerName val="0"/>
          <c:showPercent val="0"/>
          <c:showBubbleSize val="0"/>
        </c:dLbls>
        <c:gapWidth val="14"/>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1D7F-D943-B038-D1CE6DE1451E}"/>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D7F-D943-B038-D1CE6DE1451E}"/>
              </c:ext>
            </c:extLst>
          </c:dPt>
          <c:cat>
            <c:numRef>
              <c:f>Sheet1!$A$2:$A$3</c:f>
              <c:numCache>
                <c:formatCode>General</c:formatCode>
                <c:ptCount val="2"/>
              </c:numCache>
            </c:num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1D7F-D943-B038-D1CE6DE145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solidFill>
                  <a:schemeClr val="accent4"/>
                </a:solidFill>
                <a:effectLst/>
              </a:rPr>
              <a:t>Pénuries</a:t>
            </a:r>
            <a:r>
              <a:rPr lang="en-US" sz="1600" b="1" dirty="0">
                <a:solidFill>
                  <a:schemeClr val="accent4"/>
                </a:solidFill>
                <a:effectLst/>
              </a:rPr>
              <a:t> de talents </a:t>
            </a:r>
            <a:r>
              <a:rPr lang="en-US" sz="1600" b="1" dirty="0" err="1">
                <a:solidFill>
                  <a:schemeClr val="accent4"/>
                </a:solidFill>
                <a:effectLst/>
              </a:rPr>
              <a:t>en</a:t>
            </a:r>
            <a:r>
              <a:rPr lang="en-US" sz="1600" b="1" dirty="0">
                <a:solidFill>
                  <a:schemeClr val="accent4"/>
                </a:solidFill>
                <a:effectLst/>
              </a:rPr>
              <a:t> Belgique</a:t>
            </a:r>
          </a:p>
        </c:rich>
      </c:tx>
      <c:layout>
        <c:manualLayout>
          <c:xMode val="edge"/>
          <c:yMode val="edge"/>
          <c:x val="0.26188651476214092"/>
          <c:y val="0.2384047782709577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manualLayout>
          <c:layoutTarget val="inner"/>
          <c:xMode val="edge"/>
          <c:yMode val="edge"/>
          <c:x val="2.0033326531617109E-2"/>
          <c:y val="0.12901598044526083"/>
          <c:w val="0.96851905830745888"/>
          <c:h val="0.7387955150001686"/>
        </c:manualLayout>
      </c:layout>
      <c:barChart>
        <c:barDir val="col"/>
        <c:grouping val="clustered"/>
        <c:varyColors val="0"/>
        <c:ser>
          <c:idx val="0"/>
          <c:order val="0"/>
          <c:tx>
            <c:strRef>
              <c:f>Sheet1!$B$1</c:f>
              <c:strCache>
                <c:ptCount val="1"/>
                <c:pt idx="0">
                  <c:v>2010</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Sheet1!$B$2</c:f>
              <c:numCache>
                <c:formatCode>General</c:formatCode>
                <c:ptCount val="1"/>
                <c:pt idx="0">
                  <c:v>27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84E-47D4-ABAF-6C05D91A840B}"/>
            </c:ext>
          </c:extLst>
        </c:ser>
        <c:ser>
          <c:idx val="1"/>
          <c:order val="1"/>
          <c:tx>
            <c:strRef>
              <c:f>Sheet1!$C$1</c:f>
              <c:strCache>
                <c:ptCount val="1"/>
                <c:pt idx="0">
                  <c:v>2011</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Sheet1!$C$2</c:f>
              <c:numCache>
                <c:formatCode>General</c:formatCode>
                <c:ptCount val="1"/>
                <c:pt idx="0">
                  <c:v>36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84E-47D4-ABAF-6C05D91A840B}"/>
            </c:ext>
          </c:extLst>
        </c:ser>
        <c:ser>
          <c:idx val="2"/>
          <c:order val="2"/>
          <c:tx>
            <c:strRef>
              <c:f>Sheet1!$D$1</c:f>
              <c:strCache>
                <c:ptCount val="1"/>
                <c:pt idx="0">
                  <c:v>2012</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Sheet1!$D$2</c:f>
              <c:numCache>
                <c:formatCode>General</c:formatCode>
                <c:ptCount val="1"/>
                <c:pt idx="0">
                  <c:v>27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84E-47D4-ABAF-6C05D91A840B}"/>
            </c:ext>
          </c:extLst>
        </c:ser>
        <c:ser>
          <c:idx val="3"/>
          <c:order val="3"/>
          <c:tx>
            <c:strRef>
              <c:f>Sheet1!$E$1</c:f>
              <c:strCache>
                <c:ptCount val="1"/>
                <c:pt idx="0">
                  <c:v>2013</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Sheet1!$E$2</c:f>
              <c:numCache>
                <c:formatCode>General</c:formatCode>
                <c:ptCount val="1"/>
                <c:pt idx="0">
                  <c:v>22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84E-47D4-ABAF-6C05D91A840B}"/>
            </c:ext>
          </c:extLst>
        </c:ser>
        <c:ser>
          <c:idx val="4"/>
          <c:order val="4"/>
          <c:tx>
            <c:strRef>
              <c:f>Sheet1!$F$1</c:f>
              <c:strCache>
                <c:ptCount val="1"/>
                <c:pt idx="0">
                  <c:v>2014</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Sheet1!$F$2</c:f>
              <c:numCache>
                <c:formatCode>General</c:formatCode>
                <c:ptCount val="1"/>
                <c:pt idx="0">
                  <c:v>13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884E-47D4-ABAF-6C05D91A840B}"/>
            </c:ext>
          </c:extLst>
        </c:ser>
        <c:ser>
          <c:idx val="5"/>
          <c:order val="5"/>
          <c:tx>
            <c:strRef>
              <c:f>Sheet1!$G$1</c:f>
              <c:strCache>
                <c:ptCount val="1"/>
                <c:pt idx="0">
                  <c:v>2015</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Sheet1!$G$2</c:f>
              <c:numCache>
                <c:formatCode>General</c:formatCode>
                <c:ptCount val="1"/>
                <c:pt idx="0">
                  <c:v>24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84E-47D4-ABAF-6C05D91A840B}"/>
            </c:ext>
          </c:extLst>
        </c:ser>
        <c:ser>
          <c:idx val="6"/>
          <c:order val="6"/>
          <c:tx>
            <c:strRef>
              <c:f>Sheet1!$H$1</c:f>
              <c:strCache>
                <c:ptCount val="1"/>
                <c:pt idx="0">
                  <c:v>2016</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Sheet1!$H$2</c:f>
              <c:numCache>
                <c:formatCode>General</c:formatCode>
                <c:ptCount val="1"/>
                <c:pt idx="0">
                  <c:v>24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884E-47D4-ABAF-6C05D91A840B}"/>
            </c:ext>
          </c:extLst>
        </c:ser>
        <c:ser>
          <c:idx val="7"/>
          <c:order val="7"/>
          <c:tx>
            <c:strRef>
              <c:f>Sheet1!$I$1</c:f>
              <c:strCache>
                <c:ptCount val="1"/>
                <c:pt idx="0">
                  <c:v>2018</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Sheet1!$I$2</c:f>
              <c:numCache>
                <c:formatCode>General</c:formatCode>
                <c:ptCount val="1"/>
                <c:pt idx="0">
                  <c:v>48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84E-47D4-ABAF-6C05D91A840B}"/>
            </c:ext>
          </c:extLst>
        </c:ser>
        <c:ser>
          <c:idx val="8"/>
          <c:order val="8"/>
          <c:tx>
            <c:strRef>
              <c:f>Sheet1!$J$1</c:f>
              <c:strCache>
                <c:ptCount val="1"/>
                <c:pt idx="0">
                  <c:v>2019</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Sheet1!$J$2</c:f>
              <c:numCache>
                <c:formatCode>General</c:formatCode>
                <c:ptCount val="1"/>
                <c:pt idx="0">
                  <c:v>59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84E-47D4-ABAF-6C05D91A840B}"/>
            </c:ext>
          </c:extLst>
        </c:ser>
        <c:ser>
          <c:idx val="9"/>
          <c:order val="9"/>
          <c:tx>
            <c:strRef>
              <c:f>Sheet1!$K$1</c:f>
              <c:strCache>
                <c:ptCount val="1"/>
                <c:pt idx="0">
                  <c:v>2021 Q3</c:v>
                </c:pt>
              </c:strCache>
            </c:strRef>
          </c:tx>
          <c:spPr>
            <a:gradFill>
              <a:gsLst>
                <a:gs pos="0">
                  <a:schemeClr val="tx1"/>
                </a:gs>
                <a:gs pos="25000">
                  <a:schemeClr val="tx2"/>
                </a:gs>
                <a:gs pos="75000">
                  <a:schemeClr val="accent3"/>
                </a:gs>
                <a:gs pos="50000">
                  <a:schemeClr val="accent1"/>
                </a:gs>
                <a:gs pos="100000">
                  <a:schemeClr val="accent2"/>
                </a:gs>
              </a:gsLst>
              <a:lin ang="16200000" scaled="0"/>
            </a:gradFill>
            <a:ln>
              <a:noFill/>
            </a:ln>
            <a:effectLst/>
          </c:spPr>
          <c:invertIfNegative val="0"/>
          <c:dPt>
            <c:idx val="0"/>
            <c:invertIfNegative val="0"/>
            <c:bubble3D val="0"/>
            <c:spPr>
              <a:gradFill>
                <a:gsLst>
                  <a:gs pos="0">
                    <a:schemeClr val="tx1"/>
                  </a:gs>
                  <a:gs pos="25000">
                    <a:schemeClr val="tx2"/>
                  </a:gs>
                  <a:gs pos="75000">
                    <a:schemeClr val="accent3"/>
                  </a:gs>
                  <a:gs pos="50000">
                    <a:schemeClr val="accent1"/>
                  </a:gs>
                  <a:gs pos="100000">
                    <a:schemeClr val="accent2"/>
                  </a:gs>
                </a:gsLst>
                <a:lin ang="5400000" scaled="0"/>
              </a:gradFill>
              <a:ln>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884E-47D4-ABAF-6C05D91A840B}"/>
              </c:ext>
            </c:extLst>
          </c:dPt>
          <c:trendline>
            <c:spPr>
              <a:ln w="19050" cap="rnd">
                <a:solidFill>
                  <a:schemeClr val="accent4">
                    <a:lumMod val="60000"/>
                  </a:schemeClr>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trendlineLbl>
          </c:trendline>
          <c:cat>
            <c:strRef>
              <c:f>Sheet1!$A$2</c:f>
              <c:strCache>
                <c:ptCount val="1"/>
                <c:pt idx="0">
                  <c:v>Finding Jobs</c:v>
                </c:pt>
              </c:strCache>
            </c:strRef>
          </c:cat>
          <c:val>
            <c:numRef>
              <c:f>Sheet1!$K$2</c:f>
              <c:numCache>
                <c:formatCode>General</c:formatCode>
                <c:ptCount val="1"/>
                <c:pt idx="0">
                  <c:v>83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884E-47D4-ABAF-6C05D91A840B}"/>
            </c:ext>
          </c:extLst>
        </c:ser>
        <c:ser>
          <c:idx val="10"/>
          <c:order val="10"/>
          <c:tx>
            <c:strRef>
              <c:f>Sheet1!$L$1</c:f>
              <c:strCache>
                <c:ptCount val="1"/>
                <c:pt idx="0">
                  <c:v>2021 Q4</c:v>
                </c:pt>
              </c:strCache>
            </c:strRef>
          </c:tx>
          <c:spPr>
            <a:gradFill>
              <a:gsLst>
                <a:gs pos="0">
                  <a:schemeClr val="tx1"/>
                </a:gs>
                <a:gs pos="25000">
                  <a:schemeClr val="tx2"/>
                </a:gs>
                <a:gs pos="75000">
                  <a:schemeClr val="accent3"/>
                </a:gs>
                <a:gs pos="50000">
                  <a:schemeClr val="accent1"/>
                </a:gs>
                <a:gs pos="100000">
                  <a:schemeClr val="accent2"/>
                </a:gs>
              </a:gsLst>
              <a:lin ang="5400000" scaled="0"/>
            </a:gradFill>
            <a:ln>
              <a:noFill/>
            </a:ln>
            <a:effectLst/>
          </c:spPr>
          <c:invertIfNegative val="0"/>
          <c:cat>
            <c:strRef>
              <c:f>Sheet1!$A$2</c:f>
              <c:strCache>
                <c:ptCount val="1"/>
                <c:pt idx="0">
                  <c:v>Finding Jobs</c:v>
                </c:pt>
              </c:strCache>
            </c:strRef>
          </c:cat>
          <c:val>
            <c:numRef>
              <c:f>Sheet1!$L$2</c:f>
              <c:numCache>
                <c:formatCode>General</c:formatCode>
                <c:ptCount val="1"/>
                <c:pt idx="0">
                  <c:v>77</c:v>
                </c:pt>
              </c:numCache>
            </c:numRef>
          </c:val>
          <c:extLst>
            <c:ext xmlns:c16="http://schemas.microsoft.com/office/drawing/2014/chart" uri="{C3380CC4-5D6E-409C-BE32-E72D297353CC}">
              <c16:uniqueId val="{00000003-3CE4-EF4E-890F-336960D99741}"/>
            </c:ext>
          </c:extLst>
        </c:ser>
        <c:dLbls>
          <c:showLegendKey val="0"/>
          <c:showVal val="0"/>
          <c:showCatName val="0"/>
          <c:showSerName val="0"/>
          <c:showPercent val="0"/>
          <c:showBubbleSize val="0"/>
        </c:dLbls>
        <c:gapWidth val="219"/>
        <c:overlap val="-27"/>
        <c:axId val="493731456"/>
        <c:axId val="225837344"/>
      </c:barChart>
      <c:catAx>
        <c:axId val="493731456"/>
        <c:scaling>
          <c:orientation val="minMax"/>
        </c:scaling>
        <c:delete val="1"/>
        <c:axPos val="b"/>
        <c:numFmt formatCode="General" sourceLinked="1"/>
        <c:majorTickMark val="none"/>
        <c:minorTickMark val="none"/>
        <c:tickLblPos val="nextTo"/>
        <c:crossAx val="225837344"/>
        <c:crosses val="autoZero"/>
        <c:auto val="1"/>
        <c:lblAlgn val="ctr"/>
        <c:lblOffset val="100"/>
        <c:noMultiLvlLbl val="0"/>
      </c:catAx>
      <c:valAx>
        <c:axId val="225837344"/>
        <c:scaling>
          <c:orientation val="minMax"/>
        </c:scaling>
        <c:delete val="1"/>
        <c:axPos val="l"/>
        <c:numFmt formatCode="General" sourceLinked="1"/>
        <c:majorTickMark val="none"/>
        <c:minorTickMark val="none"/>
        <c:tickLblPos val="nextTo"/>
        <c:crossAx val="493731456"/>
        <c:crosses val="autoZero"/>
        <c:crossBetween val="between"/>
      </c:valAx>
      <c:spPr>
        <a:noFill/>
        <a:ln>
          <a:noFill/>
        </a:ln>
        <a:effectLst/>
      </c:spPr>
    </c:plotArea>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F28-0C4D-B56D-630678078267}"/>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F28-0C4D-B56D-630678078267}"/>
              </c:ext>
            </c:extLst>
          </c:dPt>
          <c:dPt>
            <c:idx val="4"/>
            <c:invertIfNegative val="0"/>
            <c:bubble3D val="0"/>
            <c:spPr>
              <a:solidFill>
                <a:schemeClr val="tx1"/>
              </a:solidFill>
              <a:ln>
                <a:noFill/>
              </a:ln>
              <a:effectLst/>
            </c:spPr>
            <c:extLst>
              <c:ext xmlns:c16="http://schemas.microsoft.com/office/drawing/2014/chart" uri="{C3380CC4-5D6E-409C-BE32-E72D297353CC}">
                <c16:uniqueId val="{00000007-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9F28-0C4D-B56D-630678078267}"/>
              </c:ext>
            </c:extLst>
          </c:dPt>
          <c:dLbls>
            <c:dLbl>
              <c:idx val="0"/>
              <c:tx>
                <c:rich>
                  <a:bodyPr/>
                  <a:lstStyle/>
                  <a:p>
                    <a:fld id="{A01856C3-5887-C14C-B562-39E31050EF92}" type="VALUE">
                      <a:rPr lang="en-US" sz="1300" smtClean="0">
                        <a:solidFill>
                          <a:schemeClr val="bg1"/>
                        </a:solidFill>
                      </a:rPr>
                      <a:pPr/>
                      <a:t>[VALUE]</a:t>
                    </a:fld>
                    <a:r>
                      <a:rPr lang="en-US" sz="1300" dirty="0">
                        <a:solidFill>
                          <a:schemeClr val="bg1"/>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8-0C4D-B56D-630678078267}"/>
                </c:ext>
              </c:extLst>
            </c:dLbl>
            <c:dLbl>
              <c:idx val="1"/>
              <c:tx>
                <c:rich>
                  <a:bodyPr/>
                  <a:lstStyle/>
                  <a:p>
                    <a:fld id="{DF2FE247-2457-3042-BB19-3FFF3A582EF1}"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8-0C4D-B56D-630678078267}"/>
                </c:ext>
              </c:extLst>
            </c:dLbl>
            <c:dLbl>
              <c:idx val="2"/>
              <c:tx>
                <c:rich>
                  <a:bodyPr rot="0" spcFirstLastPara="1" vertOverflow="ellipsis" vert="horz" wrap="none" lIns="38100" tIns="0" rIns="38100" bIns="18000" anchor="ctr" anchorCtr="1">
                    <a:noAutofit/>
                  </a:bodyPr>
                  <a:lstStyle/>
                  <a:p>
                    <a:pPr>
                      <a:defRPr sz="1300" b="1" i="0" u="none" strike="noStrike" kern="1200" baseline="0">
                        <a:solidFill>
                          <a:schemeClr val="bg1"/>
                        </a:solidFill>
                        <a:latin typeface="+mn-lt"/>
                        <a:ea typeface="+mn-ea"/>
                        <a:cs typeface="+mn-cs"/>
                      </a:defRPr>
                    </a:pPr>
                    <a:fld id="{AEF2AE17-E515-374B-AD3E-235BDD8CB967}" type="VALUE">
                      <a:rPr lang="en-US" smtClean="0">
                        <a:solidFill>
                          <a:schemeClr val="bg1"/>
                        </a:solidFill>
                      </a:rPr>
                      <a:pPr>
                        <a:defRPr sz="1300" b="1" i="0" u="none" strike="noStrike" kern="1200" baseline="0">
                          <a:solidFill>
                            <a:schemeClr val="bg1"/>
                          </a:solidFill>
                          <a:latin typeface="+mn-lt"/>
                          <a:ea typeface="+mn-ea"/>
                          <a:cs typeface="+mn-cs"/>
                        </a:defRPr>
                      </a:pPr>
                      <a:t>[VALUE]</a:t>
                    </a:fld>
                    <a:r>
                      <a:rPr lang="en-US" dirty="0">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7270001297370863E-2"/>
                      <c:h val="0.17522453570100532"/>
                    </c:manualLayout>
                  </c15:layout>
                  <c15:dlblFieldTable/>
                  <c15:showDataLabelsRange val="0"/>
                </c:ext>
                <c:ext xmlns:c16="http://schemas.microsoft.com/office/drawing/2014/chart" uri="{C3380CC4-5D6E-409C-BE32-E72D297353CC}">
                  <c16:uniqueId val="{00000005-9F28-0C4D-B56D-630678078267}"/>
                </c:ext>
              </c:extLst>
            </c:dLbl>
            <c:dLbl>
              <c:idx val="3"/>
              <c:tx>
                <c:rich>
                  <a:bodyPr/>
                  <a:lstStyle/>
                  <a:p>
                    <a:fld id="{EF879CD8-905F-D74C-803F-3C3BD0C107FD}"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28-0C4D-B56D-630678078267}"/>
                </c:ext>
              </c:extLst>
            </c:dLbl>
            <c:dLbl>
              <c:idx val="4"/>
              <c:tx>
                <c:rich>
                  <a:bodyPr/>
                  <a:lstStyle/>
                  <a:p>
                    <a:fld id="{53F4535F-4A3B-604D-8F8C-9E7389648A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8-0C4D-B56D-630678078267}"/>
                </c:ext>
              </c:extLst>
            </c:dLbl>
            <c:dLbl>
              <c:idx val="5"/>
              <c:tx>
                <c:rich>
                  <a:bodyPr/>
                  <a:lstStyle/>
                  <a:p>
                    <a:fld id="{D9884626-FF9A-3542-889A-6C50651FDE8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8-0C4D-B56D-630678078267}"/>
                </c:ext>
              </c:extLst>
            </c:dLbl>
            <c:spPr>
              <a:noFill/>
              <a:ln>
                <a:noFill/>
              </a:ln>
              <a:effectLst/>
            </c:spPr>
            <c:txPr>
              <a:bodyPr rot="0" spcFirstLastPara="1" vertOverflow="ellipsis" vert="horz" wrap="none" lIns="38100" tIns="0" rIns="38100" bIns="18000" anchor="ctr" anchorCtr="1">
                <a:spAutoFit/>
              </a:bodyPr>
              <a:lstStyle/>
              <a:p>
                <a:pPr>
                  <a:defRPr sz="13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Belgium</c:v>
                </c:pt>
                <c:pt idx="1">
                  <c:v>Flanders</c:v>
                </c:pt>
                <c:pt idx="2">
                  <c:v>Brussels</c:v>
                </c:pt>
                <c:pt idx="3">
                  <c:v>Wallonia</c:v>
                </c:pt>
              </c:strCache>
            </c:strRef>
          </c:cat>
          <c:val>
            <c:numRef>
              <c:f>Sheet1!$B$2:$B$7</c:f>
              <c:numCache>
                <c:formatCode>General</c:formatCode>
                <c:ptCount val="6"/>
                <c:pt idx="0">
                  <c:v>77</c:v>
                </c:pt>
                <c:pt idx="1">
                  <c:v>75</c:v>
                </c:pt>
                <c:pt idx="2">
                  <c:v>83</c:v>
                </c:pt>
                <c:pt idx="3">
                  <c:v>75</c:v>
                </c:pt>
              </c:numCache>
            </c:numRef>
          </c:val>
          <c:extLst>
            <c:ext xmlns:c16="http://schemas.microsoft.com/office/drawing/2014/chart" uri="{C3380CC4-5D6E-409C-BE32-E72D297353CC}">
              <c16:uniqueId val="{0000000B-9F28-0C4D-B56D-630678078267}"/>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9F28-0C4D-B56D-63067807826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3-9F28-0C4D-B56D-630678078267}"/>
              </c:ext>
            </c:extLst>
          </c:dPt>
          <c:dLbls>
            <c:dLbl>
              <c:idx val="0"/>
              <c:tx>
                <c:rich>
                  <a:bodyPr/>
                  <a:lstStyle/>
                  <a:p>
                    <a:fld id="{2227BB37-D493-5B45-BBD3-660D25794B66}"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28-0C4D-B56D-630678078267}"/>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603D6CE8-62A1-4E4A-8B9A-62C82DBA1339}"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9331856580030976"/>
                    </c:manualLayout>
                  </c15:layout>
                  <c15:dlblFieldTable/>
                  <c15:showDataLabelsRange val="0"/>
                </c:ext>
                <c:ext xmlns:c16="http://schemas.microsoft.com/office/drawing/2014/chart" uri="{C3380CC4-5D6E-409C-BE32-E72D297353CC}">
                  <c16:uniqueId val="{0000000D-9F28-0C4D-B56D-630678078267}"/>
                </c:ext>
              </c:extLst>
            </c:dLbl>
            <c:dLbl>
              <c:idx val="2"/>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6B09A944-4F37-9345-984C-6AF041249E48}"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7883239154189923"/>
                    </c:manualLayout>
                  </c15:layout>
                  <c15:dlblFieldTable/>
                  <c15:showDataLabelsRange val="0"/>
                </c:ext>
                <c:ext xmlns:c16="http://schemas.microsoft.com/office/drawing/2014/chart" uri="{C3380CC4-5D6E-409C-BE32-E72D297353CC}">
                  <c16:uniqueId val="{0000000F-9F28-0C4D-B56D-630678078267}"/>
                </c:ext>
              </c:extLst>
            </c:dLbl>
            <c:dLbl>
              <c:idx val="3"/>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529411AE-F184-1949-8DF3-6E1125515460}"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7883239154189923"/>
                    </c:manualLayout>
                  </c15:layout>
                  <c15:dlblFieldTable/>
                  <c15:showDataLabelsRange val="0"/>
                </c:ext>
                <c:ext xmlns:c16="http://schemas.microsoft.com/office/drawing/2014/chart" uri="{C3380CC4-5D6E-409C-BE32-E72D297353CC}">
                  <c16:uniqueId val="{00000011-9F28-0C4D-B56D-630678078267}"/>
                </c:ext>
              </c:extLst>
            </c:dLbl>
            <c:dLbl>
              <c:idx val="4"/>
              <c:tx>
                <c:rich>
                  <a:bodyPr/>
                  <a:lstStyle/>
                  <a:p>
                    <a:fld id="{1FA2AAFC-6197-8C43-ACFD-979F0333709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28-0C4D-B56D-630678078267}"/>
                </c:ext>
              </c:extLst>
            </c:dLbl>
            <c:dLbl>
              <c:idx val="5"/>
              <c:tx>
                <c:rich>
                  <a:bodyPr/>
                  <a:lstStyle/>
                  <a:p>
                    <a:fld id="{2623E554-5D12-714E-AACA-E8109E3586B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28-0C4D-B56D-6306780782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Belgium</c:v>
                </c:pt>
                <c:pt idx="1">
                  <c:v>Flanders</c:v>
                </c:pt>
                <c:pt idx="2">
                  <c:v>Brussels</c:v>
                </c:pt>
                <c:pt idx="3">
                  <c:v>Wallonia</c:v>
                </c:pt>
              </c:strCache>
            </c:strRef>
          </c:cat>
          <c:val>
            <c:numRef>
              <c:f>Sheet1!$C$2:$C$7</c:f>
              <c:numCache>
                <c:formatCode>General</c:formatCode>
                <c:ptCount val="6"/>
                <c:pt idx="0">
                  <c:v>83</c:v>
                </c:pt>
                <c:pt idx="1">
                  <c:v>75</c:v>
                </c:pt>
                <c:pt idx="2">
                  <c:v>84</c:v>
                </c:pt>
                <c:pt idx="3">
                  <c:v>91</c:v>
                </c:pt>
              </c:numCache>
            </c:numRef>
          </c:val>
          <c:extLst>
            <c:ext xmlns:c16="http://schemas.microsoft.com/office/drawing/2014/chart" uri="{C3380CC4-5D6E-409C-BE32-E72D297353CC}">
              <c16:uniqueId val="{00000016-9F28-0C4D-B56D-630678078267}"/>
            </c:ext>
          </c:extLst>
        </c:ser>
        <c:dLbls>
          <c:dLblPos val="inEnd"/>
          <c:showLegendKey val="0"/>
          <c:showVal val="1"/>
          <c:showCatName val="0"/>
          <c:showSerName val="0"/>
          <c:showPercent val="0"/>
          <c:showBubbleSize val="0"/>
        </c:dLbls>
        <c:gapWidth val="101"/>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BFE3-3E49-BEDF-09D2FED4E76F}"/>
              </c:ext>
            </c:extLst>
          </c:dPt>
          <c:dPt>
            <c:idx val="2"/>
            <c:invertIfNegative val="0"/>
            <c:bubble3D val="0"/>
            <c:spPr>
              <a:solidFill>
                <a:schemeClr val="tx2"/>
              </a:solidFill>
              <a:ln>
                <a:noFill/>
              </a:ln>
              <a:effectLst/>
            </c:spPr>
            <c:extLst>
              <c:ext xmlns:c16="http://schemas.microsoft.com/office/drawing/2014/chart" uri="{C3380CC4-5D6E-409C-BE32-E72D297353CC}">
                <c16:uniqueId val="{00000005-BFE3-3E49-BEDF-09D2FED4E76F}"/>
              </c:ext>
            </c:extLst>
          </c:dPt>
          <c:cat>
            <c:strRef>
              <c:f>Sheet1!$A$2:$A$4</c:f>
              <c:strCache>
                <c:ptCount val="3"/>
                <c:pt idx="0">
                  <c:v>Category 1</c:v>
                </c:pt>
                <c:pt idx="1">
                  <c:v>Category 2</c:v>
                </c:pt>
                <c:pt idx="2">
                  <c:v>Category 3</c:v>
                </c:pt>
              </c:strCache>
            </c:strRef>
          </c:cat>
          <c:val>
            <c:numRef>
              <c:f>Sheet1!$B$2:$B$4</c:f>
              <c:numCache>
                <c:formatCode>General</c:formatCode>
                <c:ptCount val="3"/>
                <c:pt idx="0">
                  <c:v>79.819999999999993</c:v>
                </c:pt>
                <c:pt idx="1">
                  <c:v>70.17</c:v>
                </c:pt>
                <c:pt idx="2">
                  <c:v>44.29</c:v>
                </c:pt>
              </c:numCache>
            </c:numRef>
          </c:val>
          <c:extLst>
            <c:ext xmlns:c16="http://schemas.microsoft.com/office/drawing/2014/chart" uri="{C3380CC4-5D6E-409C-BE32-E72D297353CC}">
              <c16:uniqueId val="{00000000-BFE3-3E49-BEDF-09D2FED4E76F}"/>
            </c:ext>
          </c:extLst>
        </c:ser>
        <c:dLbls>
          <c:showLegendKey val="0"/>
          <c:showVal val="0"/>
          <c:showCatName val="0"/>
          <c:showSerName val="0"/>
          <c:showPercent val="0"/>
          <c:showBubbleSize val="0"/>
        </c:dLbls>
        <c:gapWidth val="150"/>
        <c:overlap val="100"/>
        <c:axId val="463572447"/>
        <c:axId val="462526975"/>
      </c:barChart>
      <c:catAx>
        <c:axId val="463572447"/>
        <c:scaling>
          <c:orientation val="minMax"/>
        </c:scaling>
        <c:delete val="1"/>
        <c:axPos val="b"/>
        <c:numFmt formatCode="General" sourceLinked="1"/>
        <c:majorTickMark val="none"/>
        <c:minorTickMark val="none"/>
        <c:tickLblPos val="nextTo"/>
        <c:crossAx val="462526975"/>
        <c:crosses val="autoZero"/>
        <c:auto val="1"/>
        <c:lblAlgn val="ctr"/>
        <c:lblOffset val="100"/>
        <c:noMultiLvlLbl val="0"/>
      </c:catAx>
      <c:valAx>
        <c:axId val="462526975"/>
        <c:scaling>
          <c:orientation val="minMax"/>
        </c:scaling>
        <c:delete val="1"/>
        <c:axPos val="l"/>
        <c:numFmt formatCode="General" sourceLinked="1"/>
        <c:majorTickMark val="none"/>
        <c:minorTickMark val="none"/>
        <c:tickLblPos val="nextTo"/>
        <c:crossAx val="4635724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09471" cy="2115254"/>
          </a:xfrm>
          <a:prstGeom prst="rect">
            <a:avLst/>
          </a:prstGeom>
        </p:spPr>
        <p:txBody>
          <a:bodyPr vert="horz" lIns="183667" tIns="91834" rIns="183667" bIns="91834" rtlCol="0"/>
          <a:lstStyle>
            <a:lvl1pPr algn="l">
              <a:defRPr sz="2300"/>
            </a:lvl1pPr>
          </a:lstStyle>
          <a:p>
            <a:endParaRPr lang="en-US"/>
          </a:p>
        </p:txBody>
      </p:sp>
      <p:sp>
        <p:nvSpPr>
          <p:cNvPr id="3" name="Date Placeholder 2"/>
          <p:cNvSpPr>
            <a:spLocks noGrp="1"/>
          </p:cNvSpPr>
          <p:nvPr>
            <p:ph type="dt" sz="quarter" idx="1"/>
          </p:nvPr>
        </p:nvSpPr>
        <p:spPr>
          <a:xfrm>
            <a:off x="5502446" y="0"/>
            <a:ext cx="4209471" cy="2115254"/>
          </a:xfrm>
          <a:prstGeom prst="rect">
            <a:avLst/>
          </a:prstGeom>
        </p:spPr>
        <p:txBody>
          <a:bodyPr vert="horz" lIns="183667" tIns="91834" rIns="183667" bIns="91834" rtlCol="0"/>
          <a:lstStyle>
            <a:lvl1pPr algn="r">
              <a:defRPr sz="2300"/>
            </a:lvl1pPr>
          </a:lstStyle>
          <a:p>
            <a:fld id="{34D26FB3-E170-2143-A8B2-5FADCAF00262}" type="datetimeFigureOut">
              <a:rPr lang="en-US" smtClean="0"/>
              <a:t>9/10/21</a:t>
            </a:fld>
            <a:endParaRPr lang="en-US"/>
          </a:p>
        </p:txBody>
      </p:sp>
      <p:sp>
        <p:nvSpPr>
          <p:cNvPr id="4" name="Footer Placeholder 3"/>
          <p:cNvSpPr>
            <a:spLocks noGrp="1"/>
          </p:cNvSpPr>
          <p:nvPr>
            <p:ph type="ftr" sz="quarter" idx="2"/>
          </p:nvPr>
        </p:nvSpPr>
        <p:spPr>
          <a:xfrm>
            <a:off x="1" y="40043456"/>
            <a:ext cx="4209471" cy="2115250"/>
          </a:xfrm>
          <a:prstGeom prst="rect">
            <a:avLst/>
          </a:prstGeom>
        </p:spPr>
        <p:txBody>
          <a:bodyPr vert="horz" lIns="183667" tIns="91834" rIns="183667" bIns="91834" rtlCol="0" anchor="b"/>
          <a:lstStyle>
            <a:lvl1pPr algn="l">
              <a:defRPr sz="2300"/>
            </a:lvl1pPr>
          </a:lstStyle>
          <a:p>
            <a:endParaRPr lang="en-US"/>
          </a:p>
        </p:txBody>
      </p:sp>
      <p:sp>
        <p:nvSpPr>
          <p:cNvPr id="5" name="Slide Number Placeholder 4"/>
          <p:cNvSpPr>
            <a:spLocks noGrp="1"/>
          </p:cNvSpPr>
          <p:nvPr>
            <p:ph type="sldNum" sz="quarter" idx="3"/>
          </p:nvPr>
        </p:nvSpPr>
        <p:spPr>
          <a:xfrm>
            <a:off x="5502446" y="40043456"/>
            <a:ext cx="4209471" cy="2115250"/>
          </a:xfrm>
          <a:prstGeom prst="rect">
            <a:avLst/>
          </a:prstGeom>
        </p:spPr>
        <p:txBody>
          <a:bodyPr vert="horz" lIns="183667" tIns="91834" rIns="183667" bIns="91834" rtlCol="0" anchor="b"/>
          <a:lstStyle>
            <a:lvl1pPr algn="r">
              <a:defRPr sz="2300"/>
            </a:lvl1pPr>
          </a:lstStyle>
          <a:p>
            <a:fld id="{86ED7686-73D2-8F4D-A5CB-2A31D0F5D29C}" type="slidenum">
              <a:rPr lang="en-US" smtClean="0"/>
              <a:t>‹#›</a:t>
            </a:fld>
            <a:endParaRPr lang="en-US"/>
          </a:p>
        </p:txBody>
      </p:sp>
    </p:spTree>
    <p:extLst>
      <p:ext uri="{BB962C8B-B14F-4D97-AF65-F5344CB8AC3E}">
        <p14:creationId xmlns:p14="http://schemas.microsoft.com/office/powerpoint/2010/main" val="175765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09471" cy="2115254"/>
          </a:xfrm>
          <a:prstGeom prst="rect">
            <a:avLst/>
          </a:prstGeom>
        </p:spPr>
        <p:txBody>
          <a:bodyPr vert="horz" lIns="183667" tIns="91834" rIns="183667" bIns="91834" rtlCol="0"/>
          <a:lstStyle>
            <a:lvl1pPr algn="l">
              <a:defRPr sz="2300"/>
            </a:lvl1pPr>
          </a:lstStyle>
          <a:p>
            <a:endParaRPr lang="en-US"/>
          </a:p>
        </p:txBody>
      </p:sp>
      <p:sp>
        <p:nvSpPr>
          <p:cNvPr id="3" name="Date Placeholder 2"/>
          <p:cNvSpPr>
            <a:spLocks noGrp="1"/>
          </p:cNvSpPr>
          <p:nvPr>
            <p:ph type="dt" idx="1"/>
          </p:nvPr>
        </p:nvSpPr>
        <p:spPr>
          <a:xfrm>
            <a:off x="5502446" y="0"/>
            <a:ext cx="4209471" cy="2115254"/>
          </a:xfrm>
          <a:prstGeom prst="rect">
            <a:avLst/>
          </a:prstGeom>
        </p:spPr>
        <p:txBody>
          <a:bodyPr vert="horz" lIns="183667" tIns="91834" rIns="183667" bIns="91834" rtlCol="0"/>
          <a:lstStyle>
            <a:lvl1pPr algn="r">
              <a:defRPr sz="2300"/>
            </a:lvl1pPr>
          </a:lstStyle>
          <a:p>
            <a:fld id="{3DD5AEB9-0F72-5042-BF46-8581C1CADD9F}" type="datetimeFigureOut">
              <a:rPr lang="en-US" smtClean="0"/>
              <a:t>9/10/21</a:t>
            </a:fld>
            <a:endParaRPr lang="en-US"/>
          </a:p>
        </p:txBody>
      </p:sp>
      <p:sp>
        <p:nvSpPr>
          <p:cNvPr id="4" name="Slide Image Placeholder 3"/>
          <p:cNvSpPr>
            <a:spLocks noGrp="1" noRot="1" noChangeAspect="1"/>
          </p:cNvSpPr>
          <p:nvPr>
            <p:ph type="sldImg" idx="2"/>
          </p:nvPr>
        </p:nvSpPr>
        <p:spPr>
          <a:xfrm>
            <a:off x="-7788275" y="5268913"/>
            <a:ext cx="25290463" cy="14225587"/>
          </a:xfrm>
          <a:prstGeom prst="rect">
            <a:avLst/>
          </a:prstGeom>
          <a:noFill/>
          <a:ln w="12700">
            <a:solidFill>
              <a:prstClr val="black"/>
            </a:solidFill>
          </a:ln>
        </p:spPr>
        <p:txBody>
          <a:bodyPr vert="horz" lIns="183667" tIns="91834" rIns="183667" bIns="91834" rtlCol="0" anchor="ctr"/>
          <a:lstStyle/>
          <a:p>
            <a:endParaRPr lang="en-US"/>
          </a:p>
        </p:txBody>
      </p:sp>
      <p:sp>
        <p:nvSpPr>
          <p:cNvPr id="5" name="Notes Placeholder 4"/>
          <p:cNvSpPr>
            <a:spLocks noGrp="1"/>
          </p:cNvSpPr>
          <p:nvPr>
            <p:ph type="body" sz="quarter" idx="3"/>
          </p:nvPr>
        </p:nvSpPr>
        <p:spPr>
          <a:xfrm>
            <a:off x="971417" y="20288875"/>
            <a:ext cx="7771331" cy="16599992"/>
          </a:xfrm>
          <a:prstGeom prst="rect">
            <a:avLst/>
          </a:prstGeom>
        </p:spPr>
        <p:txBody>
          <a:bodyPr vert="horz" lIns="183667" tIns="91834" rIns="183667" bIns="918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40043456"/>
            <a:ext cx="4209471" cy="2115250"/>
          </a:xfrm>
          <a:prstGeom prst="rect">
            <a:avLst/>
          </a:prstGeom>
        </p:spPr>
        <p:txBody>
          <a:bodyPr vert="horz" lIns="183667" tIns="91834" rIns="183667" bIns="91834" rtlCol="0" anchor="b"/>
          <a:lstStyle>
            <a:lvl1pPr algn="l">
              <a:defRPr sz="2300"/>
            </a:lvl1pPr>
          </a:lstStyle>
          <a:p>
            <a:endParaRPr lang="en-US"/>
          </a:p>
        </p:txBody>
      </p:sp>
      <p:sp>
        <p:nvSpPr>
          <p:cNvPr id="7" name="Slide Number Placeholder 6"/>
          <p:cNvSpPr>
            <a:spLocks noGrp="1"/>
          </p:cNvSpPr>
          <p:nvPr>
            <p:ph type="sldNum" sz="quarter" idx="5"/>
          </p:nvPr>
        </p:nvSpPr>
        <p:spPr>
          <a:xfrm>
            <a:off x="5502446" y="40043456"/>
            <a:ext cx="4209471" cy="2115250"/>
          </a:xfrm>
          <a:prstGeom prst="rect">
            <a:avLst/>
          </a:prstGeom>
        </p:spPr>
        <p:txBody>
          <a:bodyPr vert="horz" lIns="183667" tIns="91834" rIns="183667" bIns="91834" rtlCol="0" anchor="b"/>
          <a:lstStyle>
            <a:lvl1pPr algn="r">
              <a:defRPr sz="2300"/>
            </a:lvl1pPr>
          </a:lstStyle>
          <a:p>
            <a:fld id="{C7D60FAE-D218-E54F-9B7E-7301676A3AA9}" type="slidenum">
              <a:rPr lang="en-US" smtClean="0"/>
              <a:t>‹#›</a:t>
            </a:fld>
            <a:endParaRPr lang="en-US"/>
          </a:p>
        </p:txBody>
      </p:sp>
    </p:spTree>
    <p:extLst>
      <p:ext uri="{BB962C8B-B14F-4D97-AF65-F5344CB8AC3E}">
        <p14:creationId xmlns:p14="http://schemas.microsoft.com/office/powerpoint/2010/main" val="100483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a:t>
            </a:fld>
            <a:endParaRPr lang="en-US"/>
          </a:p>
        </p:txBody>
      </p:sp>
    </p:spTree>
    <p:extLst>
      <p:ext uri="{BB962C8B-B14F-4D97-AF65-F5344CB8AC3E}">
        <p14:creationId xmlns:p14="http://schemas.microsoft.com/office/powerpoint/2010/main" val="61265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10</a:t>
            </a:fld>
            <a:endParaRPr lang="en-US"/>
          </a:p>
        </p:txBody>
      </p:sp>
    </p:spTree>
    <p:extLst>
      <p:ext uri="{BB962C8B-B14F-4D97-AF65-F5344CB8AC3E}">
        <p14:creationId xmlns:p14="http://schemas.microsoft.com/office/powerpoint/2010/main" val="52437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11</a:t>
            </a:fld>
            <a:endParaRPr lang="en-US"/>
          </a:p>
        </p:txBody>
      </p:sp>
    </p:spTree>
    <p:extLst>
      <p:ext uri="{BB962C8B-B14F-4D97-AF65-F5344CB8AC3E}">
        <p14:creationId xmlns:p14="http://schemas.microsoft.com/office/powerpoint/2010/main" val="224910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12</a:t>
            </a:fld>
            <a:endParaRPr lang="en-US"/>
          </a:p>
        </p:txBody>
      </p:sp>
    </p:spTree>
    <p:extLst>
      <p:ext uri="{BB962C8B-B14F-4D97-AF65-F5344CB8AC3E}">
        <p14:creationId xmlns:p14="http://schemas.microsoft.com/office/powerpoint/2010/main" val="84027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200" b="1">
                <a:effectLst/>
                <a:highlight>
                  <a:srgbClr val="FFFFFF"/>
                </a:highlight>
                <a:latin typeface="Arial" panose="020B0604020202020204" pitchFamily="34" charset="0"/>
                <a:ea typeface="Times New Roman" panose="02020603050405020304" pitchFamily="18" charset="0"/>
              </a:rPr>
              <a:t>Q2. </a:t>
            </a:r>
            <a:r>
              <a:rPr lang="en-GB" sz="1200" b="1">
                <a:effectLst/>
                <a:latin typeface="Arial" panose="020B0604020202020204" pitchFamily="34" charset="0"/>
                <a:ea typeface="Times New Roman" panose="02020603050405020304" pitchFamily="18" charset="0"/>
              </a:rPr>
              <a:t>Currently, how much difficulty are you having filling jobs due to lack of skilled talent?</a:t>
            </a:r>
            <a:endParaRPr lang="en-US" sz="1200" b="1">
              <a:effectLst/>
              <a:latin typeface="Arial" panose="020B0604020202020204" pitchFamily="34" charset="0"/>
              <a:ea typeface="Times New Roman" panose="02020603050405020304" pitchFamily="18" charset="0"/>
            </a:endParaRPr>
          </a:p>
          <a:p>
            <a:pPr marL="0" marR="0">
              <a:spcBef>
                <a:spcPts val="0"/>
              </a:spcBef>
              <a:spcAft>
                <a:spcPts val="0"/>
              </a:spcAft>
            </a:pPr>
            <a:r>
              <a:rPr lang="en-GB" sz="1200" b="1">
                <a:effectLst/>
                <a:latin typeface="Arial" panose="020B0604020202020204" pitchFamily="34" charset="0"/>
                <a:ea typeface="Times New Roman" panose="02020603050405020304" pitchFamily="18" charset="0"/>
              </a:rPr>
              <a:t> </a:t>
            </a:r>
            <a:endParaRPr lang="en-US" sz="1200">
              <a:effectLst/>
              <a:ea typeface="Times New Roman" panose="02020603050405020304" pitchFamily="18" charset="0"/>
            </a:endParaRPr>
          </a:p>
          <a:p>
            <a:pPr marL="0" marR="0" lvl="0" indent="0">
              <a:lnSpc>
                <a:spcPct val="115000"/>
              </a:lnSpc>
              <a:spcBef>
                <a:spcPts val="0"/>
              </a:spcBef>
              <a:spcAft>
                <a:spcPts val="0"/>
              </a:spcAft>
              <a:buSzPts val="1000"/>
              <a:buFont typeface="Wingdings" panose="05000000000000000000" pitchFamily="2" charset="2"/>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1200">
                <a:effectLst/>
                <a:latin typeface="Arial" panose="020B0604020202020204" pitchFamily="34" charset="0"/>
                <a:ea typeface="Times New Roman" panose="02020603050405020304" pitchFamily="18" charset="0"/>
                <a:cs typeface="Arial" panose="020B0604020202020204" pitchFamily="34" charset="0"/>
              </a:rPr>
              <a:t>A lot of difficulty</a:t>
            </a:r>
            <a:endParaRPr lang="en-US" sz="1200">
              <a:effectLs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SzPts val="1000"/>
              <a:buFont typeface="Wingdings" panose="05000000000000000000" pitchFamily="2" charset="2"/>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1200">
                <a:effectLst/>
                <a:latin typeface="Arial" panose="020B0604020202020204" pitchFamily="34" charset="0"/>
                <a:ea typeface="Times New Roman" panose="02020603050405020304" pitchFamily="18" charset="0"/>
                <a:cs typeface="Arial" panose="020B0604020202020204" pitchFamily="34" charset="0"/>
              </a:rPr>
              <a:t>Some difficulty</a:t>
            </a:r>
            <a:endParaRPr lang="en-US" sz="1200">
              <a:effectLs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SzPts val="1000"/>
              <a:buFont typeface="Wingdings" panose="05000000000000000000" pitchFamily="2" charset="2"/>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1200">
                <a:effectLst/>
                <a:latin typeface="Arial" panose="020B0604020202020204" pitchFamily="34" charset="0"/>
                <a:ea typeface="Times New Roman" panose="02020603050405020304" pitchFamily="18" charset="0"/>
                <a:cs typeface="Arial" panose="020B0604020202020204" pitchFamily="34" charset="0"/>
              </a:rPr>
              <a:t>No difficulty</a:t>
            </a:r>
            <a:endParaRPr lang="en-US" sz="1200">
              <a:effectLst/>
              <a:ea typeface="Times New Roman" panose="02020603050405020304" pitchFamily="18" charset="0"/>
              <a:cs typeface="Arial" panose="020B0604020202020204" pitchFamily="34" charset="0"/>
            </a:endParaRPr>
          </a:p>
          <a:p>
            <a:r>
              <a:rPr lang="en-GB" sz="1200">
                <a:effectLst/>
                <a:latin typeface="Arial" panose="020B0604020202020204" pitchFamily="34" charset="0"/>
                <a:ea typeface="Times New Roman" panose="02020603050405020304" pitchFamily="18" charset="0"/>
              </a:rPr>
              <a:t>4. Don’t know / Not stated </a:t>
            </a:r>
            <a:endParaRPr lang="en-US"/>
          </a:p>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13</a:t>
            </a:fld>
            <a:endParaRPr lang="en-US"/>
          </a:p>
        </p:txBody>
      </p:sp>
    </p:spTree>
    <p:extLst>
      <p:ext uri="{BB962C8B-B14F-4D97-AF65-F5344CB8AC3E}">
        <p14:creationId xmlns:p14="http://schemas.microsoft.com/office/powerpoint/2010/main" val="251518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14</a:t>
            </a:fld>
            <a:endParaRPr lang="en-US"/>
          </a:p>
        </p:txBody>
      </p:sp>
    </p:spTree>
    <p:extLst>
      <p:ext uri="{BB962C8B-B14F-4D97-AF65-F5344CB8AC3E}">
        <p14:creationId xmlns:p14="http://schemas.microsoft.com/office/powerpoint/2010/main" val="333931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15</a:t>
            </a:fld>
            <a:endParaRPr lang="en-US"/>
          </a:p>
        </p:txBody>
      </p:sp>
    </p:spTree>
    <p:extLst>
      <p:ext uri="{BB962C8B-B14F-4D97-AF65-F5344CB8AC3E}">
        <p14:creationId xmlns:p14="http://schemas.microsoft.com/office/powerpoint/2010/main" val="351651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955153" y="4489984"/>
            <a:ext cx="5256144" cy="4252793"/>
          </a:xfrm>
          <a:prstGeom prst="rect">
            <a:avLst/>
          </a:prstGeom>
          <a:noFill/>
          <a:ln>
            <a:noFill/>
          </a:ln>
        </p:spPr>
        <p:txBody>
          <a:bodyPr wrap="square" lIns="94932" tIns="94932" rIns="94932" bIns="94932" anchor="ctr" anchorCtr="0">
            <a:noAutofit/>
          </a:bodyPr>
          <a:lstStyle/>
          <a:p>
            <a:endParaRPr lang="en-US">
              <a:cs typeface="Calibri"/>
            </a:endParaRPr>
          </a:p>
        </p:txBody>
      </p:sp>
      <p:sp>
        <p:nvSpPr>
          <p:cNvPr id="358" name="Shape 3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85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17</a:t>
            </a:fld>
            <a:endParaRPr lang="en-US"/>
          </a:p>
        </p:txBody>
      </p:sp>
    </p:spTree>
    <p:extLst>
      <p:ext uri="{BB962C8B-B14F-4D97-AF65-F5344CB8AC3E}">
        <p14:creationId xmlns:p14="http://schemas.microsoft.com/office/powerpoint/2010/main" val="368521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18</a:t>
            </a:fld>
            <a:endParaRPr lang="en-US"/>
          </a:p>
        </p:txBody>
      </p:sp>
    </p:spTree>
    <p:extLst>
      <p:ext uri="{BB962C8B-B14F-4D97-AF65-F5344CB8AC3E}">
        <p14:creationId xmlns:p14="http://schemas.microsoft.com/office/powerpoint/2010/main" val="317605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19</a:t>
            </a:fld>
            <a:endParaRPr lang="en-US"/>
          </a:p>
        </p:txBody>
      </p:sp>
    </p:spTree>
    <p:extLst>
      <p:ext uri="{BB962C8B-B14F-4D97-AF65-F5344CB8AC3E}">
        <p14:creationId xmlns:p14="http://schemas.microsoft.com/office/powerpoint/2010/main" val="250268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a:t>
            </a:fld>
            <a:endParaRPr lang="en-US"/>
          </a:p>
        </p:txBody>
      </p:sp>
    </p:spTree>
    <p:extLst>
      <p:ext uri="{BB962C8B-B14F-4D97-AF65-F5344CB8AC3E}">
        <p14:creationId xmlns:p14="http://schemas.microsoft.com/office/powerpoint/2010/main" val="289014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20</a:t>
            </a:fld>
            <a:endParaRPr lang="en-US"/>
          </a:p>
        </p:txBody>
      </p:sp>
    </p:spTree>
    <p:extLst>
      <p:ext uri="{BB962C8B-B14F-4D97-AF65-F5344CB8AC3E}">
        <p14:creationId xmlns:p14="http://schemas.microsoft.com/office/powerpoint/2010/main" val="14052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21</a:t>
            </a:fld>
            <a:endParaRPr lang="en-US"/>
          </a:p>
        </p:txBody>
      </p:sp>
    </p:spTree>
    <p:extLst>
      <p:ext uri="{BB962C8B-B14F-4D97-AF65-F5344CB8AC3E}">
        <p14:creationId xmlns:p14="http://schemas.microsoft.com/office/powerpoint/2010/main" val="265833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22</a:t>
            </a:fld>
            <a:endParaRPr lang="en-US"/>
          </a:p>
        </p:txBody>
      </p:sp>
    </p:spTree>
    <p:extLst>
      <p:ext uri="{BB962C8B-B14F-4D97-AF65-F5344CB8AC3E}">
        <p14:creationId xmlns:p14="http://schemas.microsoft.com/office/powerpoint/2010/main" val="74183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23</a:t>
            </a:fld>
            <a:endParaRPr lang="en-US"/>
          </a:p>
        </p:txBody>
      </p:sp>
    </p:spTree>
    <p:extLst>
      <p:ext uri="{BB962C8B-B14F-4D97-AF65-F5344CB8AC3E}">
        <p14:creationId xmlns:p14="http://schemas.microsoft.com/office/powerpoint/2010/main" val="350650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24</a:t>
            </a:fld>
            <a:endParaRPr lang="en-US"/>
          </a:p>
        </p:txBody>
      </p:sp>
    </p:spTree>
    <p:extLst>
      <p:ext uri="{BB962C8B-B14F-4D97-AF65-F5344CB8AC3E}">
        <p14:creationId xmlns:p14="http://schemas.microsoft.com/office/powerpoint/2010/main" val="197191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25</a:t>
            </a:fld>
            <a:endParaRPr lang="en-US"/>
          </a:p>
        </p:txBody>
      </p:sp>
    </p:spTree>
    <p:extLst>
      <p:ext uri="{BB962C8B-B14F-4D97-AF65-F5344CB8AC3E}">
        <p14:creationId xmlns:p14="http://schemas.microsoft.com/office/powerpoint/2010/main" val="418422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26</a:t>
            </a:fld>
            <a:endParaRPr lang="en-US"/>
          </a:p>
        </p:txBody>
      </p:sp>
    </p:spTree>
    <p:extLst>
      <p:ext uri="{BB962C8B-B14F-4D97-AF65-F5344CB8AC3E}">
        <p14:creationId xmlns:p14="http://schemas.microsoft.com/office/powerpoint/2010/main" val="66887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27</a:t>
            </a:fld>
            <a:endParaRPr lang="en-US"/>
          </a:p>
        </p:txBody>
      </p:sp>
    </p:spTree>
    <p:extLst>
      <p:ext uri="{BB962C8B-B14F-4D97-AF65-F5344CB8AC3E}">
        <p14:creationId xmlns:p14="http://schemas.microsoft.com/office/powerpoint/2010/main" val="2739461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28</a:t>
            </a:fld>
            <a:endParaRPr lang="en-US"/>
          </a:p>
        </p:txBody>
      </p:sp>
    </p:spTree>
    <p:extLst>
      <p:ext uri="{BB962C8B-B14F-4D97-AF65-F5344CB8AC3E}">
        <p14:creationId xmlns:p14="http://schemas.microsoft.com/office/powerpoint/2010/main" val="391365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29</a:t>
            </a:fld>
            <a:endParaRPr lang="en-US"/>
          </a:p>
        </p:txBody>
      </p:sp>
    </p:spTree>
    <p:extLst>
      <p:ext uri="{BB962C8B-B14F-4D97-AF65-F5344CB8AC3E}">
        <p14:creationId xmlns:p14="http://schemas.microsoft.com/office/powerpoint/2010/main" val="385720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3</a:t>
            </a:fld>
            <a:endParaRPr lang="en-US"/>
          </a:p>
        </p:txBody>
      </p:sp>
    </p:spTree>
    <p:extLst>
      <p:ext uri="{BB962C8B-B14F-4D97-AF65-F5344CB8AC3E}">
        <p14:creationId xmlns:p14="http://schemas.microsoft.com/office/powerpoint/2010/main" val="3517952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 notes on the Q4 2021 Analysis: </a:t>
            </a:r>
          </a:p>
          <a:p>
            <a:pPr marL="171450" indent="-171450">
              <a:buFont typeface="Arial"/>
              <a:buChar char="•"/>
            </a:pPr>
            <a:r>
              <a:rPr lang="en-US"/>
              <a:t>Analysis was done on the raw, non-seasonally adjusted data provided to Reputation Leaders by InfoCorp in August 2021. </a:t>
            </a:r>
            <a:endParaRPr lang="en-US">
              <a:cs typeface="Calibri"/>
            </a:endParaRPr>
          </a:p>
          <a:p>
            <a:pPr marL="171450" indent="-171450">
              <a:buFont typeface="Arial"/>
              <a:buChar char="•"/>
            </a:pPr>
            <a:r>
              <a:rPr lang="en-US"/>
              <a:t>Data was weighted by InfoCorp so that all countries retained their original sizes excepting the US and India which were weighted down to 2000 to avoid overly skewing the sample.</a:t>
            </a:r>
          </a:p>
          <a:p>
            <a:pPr marL="171450" indent="-171450">
              <a:buFont typeface="Arial"/>
              <a:buChar char="•"/>
            </a:pPr>
            <a:r>
              <a:rPr lang="en-US"/>
              <a:t>Sectors and organization sizes were predefined and applied as given.</a:t>
            </a:r>
          </a:p>
          <a:p>
            <a:pPr marL="171450" indent="-171450">
              <a:buFont typeface="Arial"/>
              <a:buChar char="•"/>
            </a:pPr>
            <a:r>
              <a:rPr lang="en-US"/>
              <a:t>On Q3, we ran a principle component analysis to identify any options that could be statistically grouped together. This resulted in “Lower the bar” which is the merger of lower job skills or experience and/or eliminate job screening or drug tests.</a:t>
            </a:r>
            <a:endParaRPr lang="en-US">
              <a:cs typeface="Calibri"/>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30</a:t>
            </a:fld>
            <a:endParaRPr lang="en-US"/>
          </a:p>
        </p:txBody>
      </p:sp>
    </p:spTree>
    <p:extLst>
      <p:ext uri="{BB962C8B-B14F-4D97-AF65-F5344CB8AC3E}">
        <p14:creationId xmlns:p14="http://schemas.microsoft.com/office/powerpoint/2010/main" val="4277442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 notes on the Q4 2021 Analysis: </a:t>
            </a:r>
          </a:p>
          <a:p>
            <a:pPr marL="171450" indent="-171450">
              <a:buFont typeface="Arial"/>
              <a:buChar char="•"/>
            </a:pPr>
            <a:r>
              <a:rPr lang="en-US"/>
              <a:t>Analysis was done on the raw, non-seasonally adjusted data provided to Reputation Leaders by InfoCorp in August 2021. </a:t>
            </a:r>
            <a:endParaRPr lang="en-US">
              <a:cs typeface="Calibri"/>
            </a:endParaRPr>
          </a:p>
          <a:p>
            <a:pPr marL="171450" indent="-171450">
              <a:buFont typeface="Arial"/>
              <a:buChar char="•"/>
            </a:pPr>
            <a:r>
              <a:rPr lang="en-US"/>
              <a:t>Data was weighted by InfoCorp so that all countries retained their original sizes excepting the US and India which were weighted down to 2000 to avoid overly skewing the sample.</a:t>
            </a:r>
          </a:p>
          <a:p>
            <a:pPr marL="171450" indent="-171450">
              <a:buFont typeface="Arial"/>
              <a:buChar char="•"/>
            </a:pPr>
            <a:r>
              <a:rPr lang="en-US"/>
              <a:t>Sectors and organization sizes were predefined and applied as given.</a:t>
            </a:r>
          </a:p>
          <a:p>
            <a:pPr marL="171450" indent="-171450">
              <a:buFont typeface="Arial"/>
              <a:buChar char="•"/>
            </a:pPr>
            <a:r>
              <a:rPr lang="en-US"/>
              <a:t>On Q3, we ran a principle component analysis to identify any options that could be statistically grouped together. This resulted in “Lower the bar” which is the merger of lower job skills or experience and/or eliminate job screening or drug tests.</a:t>
            </a:r>
            <a:endParaRPr lang="en-US">
              <a:cs typeface="Calibri"/>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31</a:t>
            </a:fld>
            <a:endParaRPr lang="en-US"/>
          </a:p>
        </p:txBody>
      </p:sp>
    </p:spTree>
    <p:extLst>
      <p:ext uri="{BB962C8B-B14F-4D97-AF65-F5344CB8AC3E}">
        <p14:creationId xmlns:p14="http://schemas.microsoft.com/office/powerpoint/2010/main" val="235662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32</a:t>
            </a:fld>
            <a:endParaRPr lang="en-US"/>
          </a:p>
        </p:txBody>
      </p:sp>
    </p:spTree>
    <p:extLst>
      <p:ext uri="{BB962C8B-B14F-4D97-AF65-F5344CB8AC3E}">
        <p14:creationId xmlns:p14="http://schemas.microsoft.com/office/powerpoint/2010/main" val="175934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5EDDB-11A1-4C96-97C9-A3476E2D36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56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955153" y="4489984"/>
            <a:ext cx="5256144" cy="4252793"/>
          </a:xfrm>
          <a:prstGeom prst="rect">
            <a:avLst/>
          </a:prstGeom>
          <a:noFill/>
          <a:ln>
            <a:noFill/>
          </a:ln>
        </p:spPr>
        <p:txBody>
          <a:bodyPr wrap="square" lIns="94932" tIns="94932" rIns="94932" bIns="94932" anchor="ctr" anchorCtr="0">
            <a:noAutofit/>
          </a:bodyPr>
          <a:lstStyle/>
          <a:p>
            <a:endParaRPr lang="en-US">
              <a:cs typeface="Calibri"/>
            </a:endParaRPr>
          </a:p>
        </p:txBody>
      </p:sp>
      <p:sp>
        <p:nvSpPr>
          <p:cNvPr id="358" name="Shape 3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62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4</a:t>
            </a:fld>
            <a:endParaRPr lang="en-US"/>
          </a:p>
        </p:txBody>
      </p:sp>
    </p:spTree>
    <p:extLst>
      <p:ext uri="{BB962C8B-B14F-4D97-AF65-F5344CB8AC3E}">
        <p14:creationId xmlns:p14="http://schemas.microsoft.com/office/powerpoint/2010/main" val="428801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5</a:t>
            </a:fld>
            <a:endParaRPr lang="en-US"/>
          </a:p>
        </p:txBody>
      </p:sp>
    </p:spTree>
    <p:extLst>
      <p:ext uri="{BB962C8B-B14F-4D97-AF65-F5344CB8AC3E}">
        <p14:creationId xmlns:p14="http://schemas.microsoft.com/office/powerpoint/2010/main" val="362124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6</a:t>
            </a:fld>
            <a:endParaRPr lang="en-US"/>
          </a:p>
        </p:txBody>
      </p:sp>
    </p:spTree>
    <p:extLst>
      <p:ext uri="{BB962C8B-B14F-4D97-AF65-F5344CB8AC3E}">
        <p14:creationId xmlns:p14="http://schemas.microsoft.com/office/powerpoint/2010/main" val="138929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7</a:t>
            </a:fld>
            <a:endParaRPr lang="en-US"/>
          </a:p>
        </p:txBody>
      </p:sp>
    </p:spTree>
    <p:extLst>
      <p:ext uri="{BB962C8B-B14F-4D97-AF65-F5344CB8AC3E}">
        <p14:creationId xmlns:p14="http://schemas.microsoft.com/office/powerpoint/2010/main" val="42499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8</a:t>
            </a:fld>
            <a:endParaRPr lang="en-US"/>
          </a:p>
        </p:txBody>
      </p:sp>
    </p:spTree>
    <p:extLst>
      <p:ext uri="{BB962C8B-B14F-4D97-AF65-F5344CB8AC3E}">
        <p14:creationId xmlns:p14="http://schemas.microsoft.com/office/powerpoint/2010/main" val="245498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panose="020B0604020202020204" pitchFamily="34" charset="0"/>
            </a:endParaRPr>
          </a:p>
        </p:txBody>
      </p:sp>
    </p:spTree>
    <p:extLst>
      <p:ext uri="{BB962C8B-B14F-4D97-AF65-F5344CB8AC3E}">
        <p14:creationId xmlns:p14="http://schemas.microsoft.com/office/powerpoint/2010/main" val="3108426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02FA9-2302-F646-AEAF-31F43A95E114}"/>
              </a:ext>
            </a:extLst>
          </p:cNvPr>
          <p:cNvPicPr>
            <a:picLocks noChangeAspect="1"/>
          </p:cNvPicPr>
          <p:nvPr userDrawn="1"/>
        </p:nvPicPr>
        <p:blipFill>
          <a:blip r:embed="rId2"/>
          <a:srcRect/>
          <a:stretch/>
        </p:blipFill>
        <p:spPr>
          <a:xfrm>
            <a:off x="6773" y="7614"/>
            <a:ext cx="9130453" cy="5128271"/>
          </a:xfrm>
          <a:prstGeom prst="rect">
            <a:avLst/>
          </a:prstGeom>
        </p:spPr>
      </p:pic>
      <p:sp>
        <p:nvSpPr>
          <p:cNvPr id="14" name="Text Placeholder 13">
            <a:extLst>
              <a:ext uri="{FF2B5EF4-FFF2-40B4-BE49-F238E27FC236}">
                <a16:creationId xmlns:a16="http://schemas.microsoft.com/office/drawing/2014/main" id="{F8C9CC1E-3FF1-1A4D-A958-4D3FAB170388}"/>
              </a:ext>
            </a:extLst>
          </p:cNvPr>
          <p:cNvSpPr>
            <a:spLocks noGrp="1"/>
          </p:cNvSpPr>
          <p:nvPr>
            <p:ph type="body" sz="quarter" idx="10" hasCustomPrompt="1"/>
          </p:nvPr>
        </p:nvSpPr>
        <p:spPr>
          <a:xfrm>
            <a:off x="361141" y="1542316"/>
            <a:ext cx="4298221" cy="1578341"/>
          </a:xfrm>
          <a:effectLst>
            <a:outerShdw blurRad="127000" dist="12700" dir="2700000" algn="tl" rotWithShape="0">
              <a:schemeClr val="accent5">
                <a:alpha val="50000"/>
              </a:schemeClr>
            </a:outerShdw>
          </a:effectLst>
        </p:spPr>
        <p:txBody>
          <a:bodyPr wrap="none" anchor="ctr" anchorCtr="0">
            <a:noAutofit/>
          </a:bodyPr>
          <a:lstStyle>
            <a:lvl1pPr marL="0" indent="0">
              <a:lnSpc>
                <a:spcPct val="100000"/>
              </a:lnSpc>
              <a:spcBef>
                <a:spcPts val="0"/>
              </a:spcBef>
              <a:buFontTx/>
              <a:buNone/>
              <a:defRPr sz="3500" b="1">
                <a:solidFill>
                  <a:schemeClr val="bg1"/>
                </a:solidFill>
                <a:latin typeface="+mj-lt"/>
              </a:defRPr>
            </a:lvl1pPr>
          </a:lstStyle>
          <a:p>
            <a:pPr lvl="0"/>
            <a:r>
              <a:rPr lang="en-US"/>
              <a:t>MANPOWERGROUP</a:t>
            </a:r>
          </a:p>
          <a:p>
            <a:pPr lvl="0"/>
            <a:r>
              <a:rPr lang="en-US"/>
              <a:t>EMPLOYMENT</a:t>
            </a:r>
          </a:p>
          <a:p>
            <a:pPr lvl="0"/>
            <a:r>
              <a:rPr lang="en-US"/>
              <a:t>OUTLOOK SURVEY</a:t>
            </a:r>
          </a:p>
        </p:txBody>
      </p:sp>
      <p:pic>
        <p:nvPicPr>
          <p:cNvPr id="7" name="Picture 6">
            <a:extLst>
              <a:ext uri="{FF2B5EF4-FFF2-40B4-BE49-F238E27FC236}">
                <a16:creationId xmlns:a16="http://schemas.microsoft.com/office/drawing/2014/main" id="{AED709CD-54C3-0146-BDA1-58EA8E3B414F}"/>
              </a:ext>
            </a:extLst>
          </p:cNvPr>
          <p:cNvPicPr>
            <a:picLocks noChangeAspect="1"/>
          </p:cNvPicPr>
          <p:nvPr userDrawn="1"/>
        </p:nvPicPr>
        <p:blipFill>
          <a:blip r:embed="rId3"/>
          <a:srcRect/>
          <a:stretch/>
        </p:blipFill>
        <p:spPr>
          <a:xfrm>
            <a:off x="960268" y="219046"/>
            <a:ext cx="1822689" cy="324876"/>
          </a:xfrm>
          <a:prstGeom prst="rect">
            <a:avLst/>
          </a:prstGeom>
        </p:spPr>
      </p:pic>
      <p:sp>
        <p:nvSpPr>
          <p:cNvPr id="8" name="Title 1">
            <a:extLst>
              <a:ext uri="{FF2B5EF4-FFF2-40B4-BE49-F238E27FC236}">
                <a16:creationId xmlns:a16="http://schemas.microsoft.com/office/drawing/2014/main" id="{F1B8D55E-0CBD-5340-8274-613E9FB8D6DB}"/>
              </a:ext>
            </a:extLst>
          </p:cNvPr>
          <p:cNvSpPr txBox="1">
            <a:spLocks/>
          </p:cNvSpPr>
          <p:nvPr userDrawn="1"/>
        </p:nvSpPr>
        <p:spPr>
          <a:xfrm>
            <a:off x="8135845" y="0"/>
            <a:ext cx="711121" cy="762971"/>
          </a:xfrm>
          <a:prstGeom prst="rect">
            <a:avLst/>
          </a:prstGeom>
        </p:spPr>
        <p:txBody>
          <a:bodyPr lIns="0" tIns="0" rIns="0" bIns="0" anchor="ctr" anchorCtr="0"/>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r>
              <a:rPr lang="en-US" sz="3500" b="1">
                <a:solidFill>
                  <a:schemeClr val="bg1"/>
                </a:solidFill>
              </a:rPr>
              <a:t>Q4</a:t>
            </a:r>
          </a:p>
        </p:txBody>
      </p:sp>
      <p:sp>
        <p:nvSpPr>
          <p:cNvPr id="9" name="Title 1">
            <a:extLst>
              <a:ext uri="{FF2B5EF4-FFF2-40B4-BE49-F238E27FC236}">
                <a16:creationId xmlns:a16="http://schemas.microsoft.com/office/drawing/2014/main" id="{6032A644-6662-B545-BE8F-19B28B486F66}"/>
              </a:ext>
            </a:extLst>
          </p:cNvPr>
          <p:cNvSpPr txBox="1">
            <a:spLocks/>
          </p:cNvSpPr>
          <p:nvPr userDrawn="1"/>
        </p:nvSpPr>
        <p:spPr>
          <a:xfrm rot="16200000">
            <a:off x="8372728" y="178719"/>
            <a:ext cx="762969" cy="405531"/>
          </a:xfrm>
          <a:prstGeom prst="rect">
            <a:avLst/>
          </a:prstGeom>
        </p:spPr>
        <p:txBody>
          <a:bodyPr lIns="0" tIns="0" rIns="0" bIns="0" anchor="b"/>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algn="ctr"/>
            <a:r>
              <a:rPr lang="en-US" sz="1400" b="1">
                <a:solidFill>
                  <a:schemeClr val="bg1"/>
                </a:solidFill>
              </a:rPr>
              <a:t>2021</a:t>
            </a:r>
          </a:p>
        </p:txBody>
      </p:sp>
      <p:sp>
        <p:nvSpPr>
          <p:cNvPr id="2" name="TextBox 1">
            <a:extLst>
              <a:ext uri="{FF2B5EF4-FFF2-40B4-BE49-F238E27FC236}">
                <a16:creationId xmlns:a16="http://schemas.microsoft.com/office/drawing/2014/main" id="{065CD85D-6006-3A46-BF74-EB166BEA7DC2}"/>
              </a:ext>
            </a:extLst>
          </p:cNvPr>
          <p:cNvSpPr txBox="1"/>
          <p:nvPr userDrawn="1"/>
        </p:nvSpPr>
        <p:spPr>
          <a:xfrm>
            <a:off x="123859" y="4924454"/>
            <a:ext cx="3050627" cy="107722"/>
          </a:xfrm>
          <a:prstGeom prst="rect">
            <a:avLst/>
          </a:prstGeom>
          <a:noFill/>
        </p:spPr>
        <p:txBody>
          <a:bodyPr wrap="square" lIns="0" tIns="0" rIns="0" bIns="0" rtlCol="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4" name="Round Same Side Corner Rectangle 3">
            <a:extLst>
              <a:ext uri="{FF2B5EF4-FFF2-40B4-BE49-F238E27FC236}">
                <a16:creationId xmlns:a16="http://schemas.microsoft.com/office/drawing/2014/main" id="{69D07D31-81DC-094B-91E7-BA0D2B6A4E5E}"/>
              </a:ext>
            </a:extLst>
          </p:cNvPr>
          <p:cNvSpPr/>
          <p:nvPr userDrawn="1"/>
        </p:nvSpPr>
        <p:spPr>
          <a:xfrm rot="5400000">
            <a:off x="1918779" y="1403525"/>
            <a:ext cx="821804" cy="4659361"/>
          </a:xfrm>
          <a:prstGeom prst="round2SameRect">
            <a:avLst>
              <a:gd name="adj1" fmla="val 7471"/>
              <a:gd name="adj2"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9A27D0AC-72C6-8440-B523-7614BF68DA03}"/>
              </a:ext>
            </a:extLst>
          </p:cNvPr>
          <p:cNvSpPr>
            <a:spLocks noGrp="1"/>
          </p:cNvSpPr>
          <p:nvPr>
            <p:ph type="subTitle" idx="1" hasCustomPrompt="1"/>
          </p:nvPr>
        </p:nvSpPr>
        <p:spPr>
          <a:xfrm>
            <a:off x="361142" y="3434742"/>
            <a:ext cx="4210858" cy="596926"/>
          </a:xfrm>
          <a:prstGeom prst="rect">
            <a:avLst/>
          </a:prstGeom>
        </p:spPr>
        <p:txBody>
          <a:bodyPr lIns="0" tIns="0" rIns="0" bIns="0" anchor="ctr" anchorCtr="0">
            <a:noAutofit/>
          </a:bodyPr>
          <a:lstStyle>
            <a:lvl1pPr marL="0" indent="0" algn="l">
              <a:lnSpc>
                <a:spcPct val="100000"/>
              </a:lnSpc>
              <a:buNone/>
              <a:defRPr sz="13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atin typeface="Arial"/>
                <a:cs typeface="Arial"/>
              </a:rPr>
              <a:t>Strongest Global Hiring Outlooks Reported Since Beginning Of The Pandemic – </a:t>
            </a:r>
            <a:r>
              <a:rPr lang="en-US" i="1">
                <a:latin typeface="Arial"/>
                <a:cs typeface="Arial"/>
              </a:rPr>
              <a:t>Talent Shortages Remain at 15 Year High Globally </a:t>
            </a:r>
          </a:p>
        </p:txBody>
      </p:sp>
    </p:spTree>
    <p:extLst>
      <p:ext uri="{BB962C8B-B14F-4D97-AF65-F5344CB8AC3E}">
        <p14:creationId xmlns:p14="http://schemas.microsoft.com/office/powerpoint/2010/main" val="9936179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AC08D-0C6B-2342-8AA1-71ABC1EC662E}"/>
              </a:ext>
            </a:extLst>
          </p:cNvPr>
          <p:cNvSpPr/>
          <p:nvPr userDrawn="1"/>
        </p:nvSpPr>
        <p:spPr>
          <a:xfrm>
            <a:off x="0" y="0"/>
            <a:ext cx="9144000" cy="51435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5112CFB-BDF0-564E-8830-C42780018FD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7" t="4521" r="-4805" b="4521"/>
          <a:stretch/>
        </p:blipFill>
        <p:spPr>
          <a:xfrm>
            <a:off x="0" y="0"/>
            <a:ext cx="6583680" cy="5143500"/>
          </a:xfrm>
          <a:prstGeom prst="rect">
            <a:avLst/>
          </a:prstGeom>
        </p:spPr>
      </p:pic>
      <p:sp>
        <p:nvSpPr>
          <p:cNvPr id="17" name="Title 1">
            <a:extLst>
              <a:ext uri="{FF2B5EF4-FFF2-40B4-BE49-F238E27FC236}">
                <a16:creationId xmlns:a16="http://schemas.microsoft.com/office/drawing/2014/main" id="{7A651101-80D2-894D-AA0D-6E3BA9674131}"/>
              </a:ext>
            </a:extLst>
          </p:cNvPr>
          <p:cNvSpPr>
            <a:spLocks noGrp="1"/>
          </p:cNvSpPr>
          <p:nvPr>
            <p:ph type="title" hasCustomPrompt="1"/>
          </p:nvPr>
        </p:nvSpPr>
        <p:spPr>
          <a:xfrm>
            <a:off x="458549" y="915936"/>
            <a:ext cx="8226901" cy="476258"/>
          </a:xfrm>
          <a:prstGeom prst="rect">
            <a:avLst/>
          </a:prstGeom>
        </p:spPr>
        <p:txBody>
          <a:bodyPr lIns="0" tIns="0" rIns="0" bIns="0" anchor="ctr" anchorCtr="0"/>
          <a:lstStyle>
            <a:lvl1pPr>
              <a:defRPr sz="2400" b="1">
                <a:solidFill>
                  <a:schemeClr val="bg1"/>
                </a:solidFill>
              </a:defRPr>
            </a:lvl1pPr>
          </a:lstStyle>
          <a:p>
            <a:r>
              <a:rPr lang="en-US"/>
              <a:t>TABLE OF CONTENTS</a:t>
            </a:r>
          </a:p>
        </p:txBody>
      </p:sp>
      <p:sp>
        <p:nvSpPr>
          <p:cNvPr id="19" name="TextBox 18">
            <a:extLst>
              <a:ext uri="{FF2B5EF4-FFF2-40B4-BE49-F238E27FC236}">
                <a16:creationId xmlns:a16="http://schemas.microsoft.com/office/drawing/2014/main" id="{B4BC558A-4AB5-FD4E-9A2F-2F275133F09B}"/>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20" name="TextBox 19">
            <a:extLst>
              <a:ext uri="{FF2B5EF4-FFF2-40B4-BE49-F238E27FC236}">
                <a16:creationId xmlns:a16="http://schemas.microsoft.com/office/drawing/2014/main" id="{322E6121-4A5C-FA4A-9782-77E7D7D2F5BE}"/>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bg1"/>
                </a:solidFill>
              </a:rPr>
              <a:t>ManpowerGroup   </a:t>
            </a:r>
            <a:r>
              <a:rPr lang="en-US" sz="700" b="1">
                <a:solidFill>
                  <a:schemeClr val="bg1"/>
                </a:solidFill>
              </a:rPr>
              <a:t>|   MEOS Q4 2021</a:t>
            </a:r>
          </a:p>
        </p:txBody>
      </p:sp>
      <p:sp>
        <p:nvSpPr>
          <p:cNvPr id="21" name="TextBox 20">
            <a:extLst>
              <a:ext uri="{FF2B5EF4-FFF2-40B4-BE49-F238E27FC236}">
                <a16:creationId xmlns:a16="http://schemas.microsoft.com/office/drawing/2014/main" id="{C2724F30-07AE-5645-BD07-F9C4136A4CF2}"/>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bg1"/>
                </a:solidFill>
              </a:rPr>
              <a:t>‹#›</a:t>
            </a:fld>
            <a:endParaRPr lang="en-US" sz="700">
              <a:solidFill>
                <a:schemeClr val="bg1"/>
              </a:solidFill>
            </a:endParaRPr>
          </a:p>
        </p:txBody>
      </p:sp>
      <p:sp>
        <p:nvSpPr>
          <p:cNvPr id="4" name="Text Placeholder 3">
            <a:extLst>
              <a:ext uri="{FF2B5EF4-FFF2-40B4-BE49-F238E27FC236}">
                <a16:creationId xmlns:a16="http://schemas.microsoft.com/office/drawing/2014/main" id="{A4615FE9-04B4-D84E-A2BC-23984AC70946}"/>
              </a:ext>
            </a:extLst>
          </p:cNvPr>
          <p:cNvSpPr>
            <a:spLocks noGrp="1"/>
          </p:cNvSpPr>
          <p:nvPr>
            <p:ph type="body" sz="quarter" idx="10" hasCustomPrompt="1"/>
          </p:nvPr>
        </p:nvSpPr>
        <p:spPr>
          <a:xfrm>
            <a:off x="458548" y="1663858"/>
            <a:ext cx="8250756" cy="2304430"/>
          </a:xfrm>
        </p:spPr>
        <p:txBody>
          <a:bodyPr>
            <a:normAutofit/>
          </a:bodyPr>
          <a:lstStyle>
            <a:lvl1pPr>
              <a:spcBef>
                <a:spcPts val="800"/>
              </a:spcBef>
              <a:buClr>
                <a:schemeClr val="bg1"/>
              </a:buClr>
              <a:defRPr sz="1300">
                <a:solidFill>
                  <a:schemeClr val="bg1"/>
                </a:solidFill>
              </a:defRPr>
            </a:lvl1pPr>
          </a:lstStyle>
          <a:p>
            <a:pPr lvl="0"/>
            <a:r>
              <a:rPr lang="en-US"/>
              <a:t>Global Hiring Plans Recover for Q4</a:t>
            </a:r>
          </a:p>
          <a:p>
            <a:pPr lvl="0"/>
            <a:r>
              <a:rPr lang="en-US"/>
              <a:t>The Global Talent Shortage Shows No Sign of Slowing Down</a:t>
            </a:r>
          </a:p>
          <a:p>
            <a:pPr lvl="0"/>
            <a:r>
              <a:rPr lang="en-US"/>
              <a:t>Skills Development, Increased Wages &amp; Greater Work Flexibility Are Top Strategies to Attract &amp; Retain Talent</a:t>
            </a:r>
          </a:p>
          <a:p>
            <a:pPr lvl="0"/>
            <a:r>
              <a:rPr lang="en-US"/>
              <a:t>Incentives Employers Offer Differ by Country &amp; Sector</a:t>
            </a:r>
          </a:p>
          <a:p>
            <a:pPr lvl="0"/>
            <a:r>
              <a:rPr lang="en-US"/>
              <a:t>When Skills Development Matters Most, Employers are Prioritizing Leadership Development &amp; Tech Skills</a:t>
            </a:r>
          </a:p>
          <a:p>
            <a:pPr lvl="0"/>
            <a:r>
              <a:rPr lang="en-US"/>
              <a:t>Barriers: Money and Time are Most Likely to Give Employers Pause When it Comes to Upskilling</a:t>
            </a:r>
          </a:p>
          <a:p>
            <a:pPr lvl="0"/>
            <a:r>
              <a:rPr lang="en-US"/>
              <a:t>Manager Mood: Positive</a:t>
            </a:r>
          </a:p>
          <a:p>
            <a:pPr lvl="0"/>
            <a:r>
              <a:rPr lang="en-US"/>
              <a:t>Appendix Local Slides</a:t>
            </a:r>
          </a:p>
        </p:txBody>
      </p:sp>
    </p:spTree>
    <p:extLst>
      <p:ext uri="{BB962C8B-B14F-4D97-AF65-F5344CB8AC3E}">
        <p14:creationId xmlns:p14="http://schemas.microsoft.com/office/powerpoint/2010/main" val="154651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AC08D-0C6B-2342-8AA1-71ABC1EC662E}"/>
              </a:ext>
            </a:extLst>
          </p:cNvPr>
          <p:cNvSpPr/>
          <p:nvPr userDrawn="1"/>
        </p:nvSpPr>
        <p:spPr>
          <a:xfrm>
            <a:off x="0" y="4732669"/>
            <a:ext cx="9144000" cy="410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A651101-80D2-894D-AA0D-6E3BA9674131}"/>
              </a:ext>
            </a:extLst>
          </p:cNvPr>
          <p:cNvSpPr>
            <a:spLocks noGrp="1"/>
          </p:cNvSpPr>
          <p:nvPr>
            <p:ph type="title" hasCustomPrompt="1"/>
          </p:nvPr>
        </p:nvSpPr>
        <p:spPr>
          <a:xfrm>
            <a:off x="458548" y="410831"/>
            <a:ext cx="8226902" cy="476258"/>
          </a:xfrm>
          <a:prstGeom prst="rect">
            <a:avLst/>
          </a:prstGeom>
        </p:spPr>
        <p:txBody>
          <a:bodyPr lIns="0" tIns="0" rIns="0" bIns="0" anchor="ctr" anchorCtr="0"/>
          <a:lstStyle>
            <a:lvl1pPr>
              <a:defRPr sz="2400" b="1"/>
            </a:lvl1pPr>
          </a:lstStyle>
          <a:p>
            <a:r>
              <a:rPr lang="en-US"/>
              <a:t>CLICK TO EDIT MASTER TITLE STYLE</a:t>
            </a:r>
          </a:p>
        </p:txBody>
      </p:sp>
      <p:sp>
        <p:nvSpPr>
          <p:cNvPr id="18" name="Content Placeholder 2">
            <a:extLst>
              <a:ext uri="{FF2B5EF4-FFF2-40B4-BE49-F238E27FC236}">
                <a16:creationId xmlns:a16="http://schemas.microsoft.com/office/drawing/2014/main" id="{AFFAE05F-D255-4B48-A92F-161C1CD02FD7}"/>
              </a:ext>
            </a:extLst>
          </p:cNvPr>
          <p:cNvSpPr>
            <a:spLocks noGrp="1"/>
          </p:cNvSpPr>
          <p:nvPr>
            <p:ph idx="1"/>
          </p:nvPr>
        </p:nvSpPr>
        <p:spPr>
          <a:xfrm>
            <a:off x="458548" y="1055418"/>
            <a:ext cx="8226902" cy="3200993"/>
          </a:xfrm>
          <a:prstGeom prst="rect">
            <a:avLst/>
          </a:prstGeom>
        </p:spPr>
        <p:txBody>
          <a:bodyPr lIns="0" tIns="0" rIns="0" bIns="0">
            <a:normAutofit/>
          </a:bodyPr>
          <a:lstStyle>
            <a:lvl1pPr marL="0" indent="0">
              <a:buClr>
                <a:schemeClr val="tx1"/>
              </a:buClr>
              <a:buNone/>
              <a:defRPr sz="1300">
                <a:solidFill>
                  <a:schemeClr val="accent4"/>
                </a:solidFill>
              </a:defRPr>
            </a:lvl1pPr>
            <a:lvl2pPr marL="685800" indent="-228600">
              <a:buClr>
                <a:schemeClr val="tx1"/>
              </a:buClr>
              <a:buFont typeface="System Font Regular"/>
              <a:buChar char="⁃"/>
              <a:defRPr sz="1600">
                <a:solidFill>
                  <a:schemeClr val="accent4"/>
                </a:solidFill>
              </a:defRPr>
            </a:lvl2pPr>
            <a:lvl3pPr marL="1143000" indent="-228600">
              <a:buClr>
                <a:schemeClr val="tx1"/>
              </a:buClr>
              <a:buFont typeface="System Font Regular"/>
              <a:buChar char="▸"/>
              <a:defRPr sz="1400">
                <a:solidFill>
                  <a:schemeClr val="accent4"/>
                </a:solidFill>
              </a:defRPr>
            </a:lvl3pPr>
            <a:lvl4pPr>
              <a:buClr>
                <a:schemeClr val="tx1"/>
              </a:buClr>
              <a:defRPr sz="1200">
                <a:solidFill>
                  <a:schemeClr val="accent4"/>
                </a:solidFill>
              </a:defRPr>
            </a:lvl4pPr>
            <a:lvl5pPr marL="2057400" indent="-228600">
              <a:buClr>
                <a:schemeClr val="tx1"/>
              </a:buClr>
              <a:buFont typeface="STIXGeneral-Regular" pitchFamily="2" charset="2"/>
              <a:buChar char="⎯"/>
              <a:defRPr sz="1000">
                <a:solidFill>
                  <a:schemeClr val="accent4"/>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B4BC558A-4AB5-FD4E-9A2F-2F275133F09B}"/>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20" name="TextBox 19">
            <a:extLst>
              <a:ext uri="{FF2B5EF4-FFF2-40B4-BE49-F238E27FC236}">
                <a16:creationId xmlns:a16="http://schemas.microsoft.com/office/drawing/2014/main" id="{322E6121-4A5C-FA4A-9782-77E7D7D2F5BE}"/>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bg1"/>
                </a:solidFill>
              </a:rPr>
              <a:t>ManpowerGroup   </a:t>
            </a:r>
            <a:r>
              <a:rPr lang="en-US" sz="700" b="1">
                <a:solidFill>
                  <a:schemeClr val="bg1"/>
                </a:solidFill>
              </a:rPr>
              <a:t>|   MEOS Q4 2021</a:t>
            </a:r>
          </a:p>
        </p:txBody>
      </p:sp>
      <p:sp>
        <p:nvSpPr>
          <p:cNvPr id="21" name="TextBox 20">
            <a:extLst>
              <a:ext uri="{FF2B5EF4-FFF2-40B4-BE49-F238E27FC236}">
                <a16:creationId xmlns:a16="http://schemas.microsoft.com/office/drawing/2014/main" id="{C2724F30-07AE-5645-BD07-F9C4136A4CF2}"/>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bg1"/>
                </a:solidFill>
              </a:rPr>
              <a:t>‹#›</a:t>
            </a:fld>
            <a:endParaRPr lang="en-US" sz="700">
              <a:solidFill>
                <a:schemeClr val="bg1"/>
              </a:solidFill>
            </a:endParaRPr>
          </a:p>
        </p:txBody>
      </p:sp>
    </p:spTree>
    <p:extLst>
      <p:ext uri="{BB962C8B-B14F-4D97-AF65-F5344CB8AC3E}">
        <p14:creationId xmlns:p14="http://schemas.microsoft.com/office/powerpoint/2010/main" val="42841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 One Colum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FC1895-8B29-9942-B5FD-85896E5168AA}"/>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accent4"/>
                </a:solidFill>
                <a:latin typeface="Arial" panose="020B0604020202020204" pitchFamily="34" charset="0"/>
                <a:cs typeface="Arial" panose="020B0604020202020204" pitchFamily="34" charset="0"/>
              </a:rPr>
              <a:t>ManpowerGroup Proprietary Information</a:t>
            </a:r>
          </a:p>
        </p:txBody>
      </p:sp>
      <p:sp>
        <p:nvSpPr>
          <p:cNvPr id="8" name="TextBox 7">
            <a:extLst>
              <a:ext uri="{FF2B5EF4-FFF2-40B4-BE49-F238E27FC236}">
                <a16:creationId xmlns:a16="http://schemas.microsoft.com/office/drawing/2014/main" id="{0434CBE0-B869-2447-86AE-CBB1A5EBD2B0}"/>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accent4"/>
                </a:solidFill>
              </a:rPr>
              <a:t>ManpowerGroup   </a:t>
            </a:r>
            <a:r>
              <a:rPr lang="en-US" sz="700" b="1">
                <a:solidFill>
                  <a:schemeClr val="accent4"/>
                </a:solidFill>
              </a:rPr>
              <a:t>|   MEOS Q4 2021</a:t>
            </a:r>
          </a:p>
        </p:txBody>
      </p:sp>
      <p:sp>
        <p:nvSpPr>
          <p:cNvPr id="9" name="TextBox 8">
            <a:extLst>
              <a:ext uri="{FF2B5EF4-FFF2-40B4-BE49-F238E27FC236}">
                <a16:creationId xmlns:a16="http://schemas.microsoft.com/office/drawing/2014/main" id="{D30C33E4-BB08-A24A-A391-8AFBA44FF05A}"/>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accent4"/>
                </a:solidFill>
              </a:rPr>
              <a:t>‹#›</a:t>
            </a:fld>
            <a:endParaRPr lang="en-US" sz="700">
              <a:solidFill>
                <a:schemeClr val="accent4"/>
              </a:solidFill>
            </a:endParaRPr>
          </a:p>
        </p:txBody>
      </p:sp>
      <p:sp>
        <p:nvSpPr>
          <p:cNvPr id="11" name="Rectangle 10">
            <a:extLst>
              <a:ext uri="{FF2B5EF4-FFF2-40B4-BE49-F238E27FC236}">
                <a16:creationId xmlns:a16="http://schemas.microsoft.com/office/drawing/2014/main" id="{8EB8C1B0-3BD3-3B49-9DBA-4317C746E81F}"/>
              </a:ext>
            </a:extLst>
          </p:cNvPr>
          <p:cNvSpPr/>
          <p:nvPr userDrawn="1"/>
        </p:nvSpPr>
        <p:spPr>
          <a:xfrm>
            <a:off x="1" y="0"/>
            <a:ext cx="9143999" cy="225425"/>
          </a:xfrm>
          <a:prstGeom prst="rect">
            <a:avLst/>
          </a:prstGeom>
          <a:gradFill>
            <a:gsLst>
              <a:gs pos="0">
                <a:schemeClr val="tx1">
                  <a:alpha val="15031"/>
                </a:schemeClr>
              </a:gs>
              <a:gs pos="100000">
                <a:schemeClr val="tx1">
                  <a:alpha val="3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410607"/>
            <a:ext cx="8229599" cy="499966"/>
          </a:xfrm>
        </p:spPr>
        <p:txBody>
          <a:bodyPr lIns="0" rIns="0" bIns="0" anchor="ctr" anchorCtr="0"/>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095755"/>
            <a:ext cx="8229600" cy="3637138"/>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896B4C0-A80E-964F-8355-D3E0C1304E2F}"/>
              </a:ext>
            </a:extLst>
          </p:cNvPr>
          <p:cNvSpPr/>
          <p:nvPr userDrawn="1"/>
        </p:nvSpPr>
        <p:spPr>
          <a:xfrm>
            <a:off x="-1" y="0"/>
            <a:ext cx="9144000" cy="60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Tree>
    <p:extLst>
      <p:ext uri="{BB962C8B-B14F-4D97-AF65-F5344CB8AC3E}">
        <p14:creationId xmlns:p14="http://schemas.microsoft.com/office/powerpoint/2010/main" val="23720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FC1895-8B29-9942-B5FD-85896E5168AA}"/>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accent4"/>
                </a:solidFill>
                <a:latin typeface="Arial" panose="020B0604020202020204" pitchFamily="34" charset="0"/>
                <a:cs typeface="Arial" panose="020B0604020202020204" pitchFamily="34" charset="0"/>
              </a:rPr>
              <a:t>ManpowerGroup Proprietary Information</a:t>
            </a:r>
          </a:p>
        </p:txBody>
      </p:sp>
      <p:sp>
        <p:nvSpPr>
          <p:cNvPr id="8" name="TextBox 7">
            <a:extLst>
              <a:ext uri="{FF2B5EF4-FFF2-40B4-BE49-F238E27FC236}">
                <a16:creationId xmlns:a16="http://schemas.microsoft.com/office/drawing/2014/main" id="{0434CBE0-B869-2447-86AE-CBB1A5EBD2B0}"/>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accent4"/>
                </a:solidFill>
              </a:rPr>
              <a:t>ManpowerGroup   </a:t>
            </a:r>
            <a:r>
              <a:rPr lang="en-US" sz="700" b="1">
                <a:solidFill>
                  <a:schemeClr val="accent4"/>
                </a:solidFill>
              </a:rPr>
              <a:t>|   MEOS Q4 2021</a:t>
            </a:r>
          </a:p>
        </p:txBody>
      </p:sp>
      <p:sp>
        <p:nvSpPr>
          <p:cNvPr id="9" name="TextBox 8">
            <a:extLst>
              <a:ext uri="{FF2B5EF4-FFF2-40B4-BE49-F238E27FC236}">
                <a16:creationId xmlns:a16="http://schemas.microsoft.com/office/drawing/2014/main" id="{D30C33E4-BB08-A24A-A391-8AFBA44FF05A}"/>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accent4"/>
                </a:solidFill>
              </a:rPr>
              <a:t>‹#›</a:t>
            </a:fld>
            <a:endParaRPr lang="en-US" sz="700">
              <a:solidFill>
                <a:schemeClr val="accent4"/>
              </a:solidFill>
            </a:endParaRPr>
          </a:p>
        </p:txBody>
      </p:sp>
      <p:sp>
        <p:nvSpPr>
          <p:cNvPr id="11" name="Rectangle 10">
            <a:extLst>
              <a:ext uri="{FF2B5EF4-FFF2-40B4-BE49-F238E27FC236}">
                <a16:creationId xmlns:a16="http://schemas.microsoft.com/office/drawing/2014/main" id="{8EB8C1B0-3BD3-3B49-9DBA-4317C746E81F}"/>
              </a:ext>
            </a:extLst>
          </p:cNvPr>
          <p:cNvSpPr/>
          <p:nvPr userDrawn="1"/>
        </p:nvSpPr>
        <p:spPr>
          <a:xfrm>
            <a:off x="1" y="0"/>
            <a:ext cx="9143999" cy="225425"/>
          </a:xfrm>
          <a:prstGeom prst="rect">
            <a:avLst/>
          </a:prstGeom>
          <a:gradFill>
            <a:gsLst>
              <a:gs pos="0">
                <a:schemeClr val="tx1">
                  <a:alpha val="15031"/>
                </a:schemeClr>
              </a:gs>
              <a:gs pos="100000">
                <a:schemeClr val="tx1">
                  <a:alpha val="3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410607"/>
            <a:ext cx="8229599" cy="499966"/>
          </a:xfrm>
        </p:spPr>
        <p:txBody>
          <a:bodyPr lIns="0" rIns="0" bIns="0" anchor="ctr" anchorCtr="0"/>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576551"/>
            <a:ext cx="3886200" cy="3156341"/>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896B4C0-A80E-964F-8355-D3E0C1304E2F}"/>
              </a:ext>
            </a:extLst>
          </p:cNvPr>
          <p:cNvSpPr/>
          <p:nvPr userDrawn="1"/>
        </p:nvSpPr>
        <p:spPr>
          <a:xfrm>
            <a:off x="-1" y="0"/>
            <a:ext cx="9144000" cy="60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Text Placeholder 11">
            <a:extLst>
              <a:ext uri="{FF2B5EF4-FFF2-40B4-BE49-F238E27FC236}">
                <a16:creationId xmlns:a16="http://schemas.microsoft.com/office/drawing/2014/main" id="{824F31A0-A579-6B49-8EA9-91E479D2B1F2}"/>
              </a:ext>
            </a:extLst>
          </p:cNvPr>
          <p:cNvSpPr>
            <a:spLocks noGrp="1"/>
          </p:cNvSpPr>
          <p:nvPr>
            <p:ph type="body" sz="quarter" idx="10"/>
          </p:nvPr>
        </p:nvSpPr>
        <p:spPr>
          <a:xfrm>
            <a:off x="457200" y="1164770"/>
            <a:ext cx="3886201" cy="336115"/>
          </a:xfrm>
        </p:spPr>
        <p:txBody>
          <a:bodyPr anchor="ctr" anchorCtr="0">
            <a:normAutofit/>
          </a:bodyPr>
          <a:lstStyle>
            <a:lvl1pPr marL="0" indent="0">
              <a:buNone/>
              <a:defRPr sz="1500" b="1">
                <a:solidFill>
                  <a:schemeClr val="accent5"/>
                </a:solidFill>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6AB55B5E-E30A-2046-8E9A-C3E0535216F2}"/>
              </a:ext>
            </a:extLst>
          </p:cNvPr>
          <p:cNvSpPr>
            <a:spLocks noGrp="1"/>
          </p:cNvSpPr>
          <p:nvPr>
            <p:ph idx="11"/>
          </p:nvPr>
        </p:nvSpPr>
        <p:spPr>
          <a:xfrm>
            <a:off x="4800601" y="1576551"/>
            <a:ext cx="3886200" cy="3156341"/>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7FBC2E59-0C00-8E44-956C-7C8825B0182B}"/>
              </a:ext>
            </a:extLst>
          </p:cNvPr>
          <p:cNvSpPr>
            <a:spLocks noGrp="1"/>
          </p:cNvSpPr>
          <p:nvPr>
            <p:ph type="body" sz="quarter" idx="12"/>
          </p:nvPr>
        </p:nvSpPr>
        <p:spPr>
          <a:xfrm>
            <a:off x="4800601" y="1164770"/>
            <a:ext cx="3886201" cy="336115"/>
          </a:xfrm>
        </p:spPr>
        <p:txBody>
          <a:bodyPr anchor="ctr" anchorCtr="0">
            <a:normAutofit/>
          </a:bodyPr>
          <a:lstStyle>
            <a:lvl1pPr marL="0" indent="0">
              <a:buNone/>
              <a:defRPr sz="1500" b="1">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3834121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81354"/>
            <a:ext cx="8229599" cy="3429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274530"/>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696" r:id="rId3"/>
    <p:sldLayoutId id="2147483694" r:id="rId4"/>
    <p:sldLayoutId id="2147483701" r:id="rId5"/>
  </p:sldLayoutIdLst>
  <p:hf sldNum="0" hdr="0" ftr="0"/>
  <p:txStyles>
    <p:titleStyle>
      <a:lvl1pPr algn="l" defTabSz="914400"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chemeClr val="tx1"/>
        </a:buClr>
        <a:buFont typeface="Arial" pitchFamily="34" charset="0"/>
        <a:buChar char="•"/>
        <a:tabLst/>
        <a:defRPr sz="18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chart" Target="../charts/chart16.xml"/><Relationship Id="rId18" Type="http://schemas.openxmlformats.org/officeDocument/2006/relationships/image" Target="../media/image39.emf"/><Relationship Id="rId3" Type="http://schemas.openxmlformats.org/officeDocument/2006/relationships/chart" Target="../charts/chart11.xml"/><Relationship Id="rId7" Type="http://schemas.openxmlformats.org/officeDocument/2006/relationships/chart" Target="../charts/chart13.xml"/><Relationship Id="rId12" Type="http://schemas.openxmlformats.org/officeDocument/2006/relationships/image" Target="../media/image36.emf"/><Relationship Id="rId17" Type="http://schemas.openxmlformats.org/officeDocument/2006/relationships/chart" Target="../charts/chart18.xml"/><Relationship Id="rId2" Type="http://schemas.openxmlformats.org/officeDocument/2006/relationships/notesSlide" Target="../notesSlides/notesSlide18.xml"/><Relationship Id="rId16" Type="http://schemas.openxmlformats.org/officeDocument/2006/relationships/image" Target="../media/image38.emf"/><Relationship Id="rId1" Type="http://schemas.openxmlformats.org/officeDocument/2006/relationships/slideLayout" Target="../slideLayouts/slideLayout4.xml"/><Relationship Id="rId6" Type="http://schemas.openxmlformats.org/officeDocument/2006/relationships/image" Target="../media/image33.emf"/><Relationship Id="rId11" Type="http://schemas.openxmlformats.org/officeDocument/2006/relationships/chart" Target="../charts/chart15.xml"/><Relationship Id="rId5" Type="http://schemas.openxmlformats.org/officeDocument/2006/relationships/chart" Target="../charts/chart12.xml"/><Relationship Id="rId15" Type="http://schemas.openxmlformats.org/officeDocument/2006/relationships/chart" Target="../charts/chart17.xml"/><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chart" Target="../charts/chart14.xml"/><Relationship Id="rId1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image" Target="../media/image7.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7.jpeg"/><Relationship Id="rId7" Type="http://schemas.openxmlformats.org/officeDocument/2006/relationships/hyperlink" Target="https://workforce-resources.manpowergroup.com/recruitmen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chart" Target="../charts/chart23.xml"/><Relationship Id="rId5" Type="http://schemas.openxmlformats.org/officeDocument/2006/relationships/image" Target="../media/image50.png"/><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2.emf"/><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6.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image" Target="../media/image7.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7.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9.emf"/><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1.svg"/></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hyperlink" Target="https://workforce-resources.manpowergroup.com/leadership-development" TargetMode="External"/><Relationship Id="rId3" Type="http://schemas.openxmlformats.org/officeDocument/2006/relationships/hyperlink" Target="https://workforce-resources.manpowergroup.com/recruitment" TargetMode="External"/><Relationship Id="rId7" Type="http://schemas.openxmlformats.org/officeDocument/2006/relationships/hyperlink" Target="https://workforce-resources.manpowergroup.com/management-and-retention/how-to-boost-morale-in-times-of-uncertainty" TargetMode="External"/><Relationship Id="rId12"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8.jpeg"/><Relationship Id="rId11" Type="http://schemas.openxmlformats.org/officeDocument/2006/relationships/hyperlink" Target="https://workforce-resources.manpowergroup.com/transformation/how-covid-19-is-accelerating-digital-workforce-transformation" TargetMode="External"/><Relationship Id="rId5" Type="http://schemas.openxmlformats.org/officeDocument/2006/relationships/hyperlink" Target="https://workforce-resources.manpowergroup.com/recruitment/how-to-redeploy-displaced-workers-and-build-talent-communities" TargetMode="External"/><Relationship Id="rId10" Type="http://schemas.openxmlformats.org/officeDocument/2006/relationships/image" Target="../media/image70.jpeg"/><Relationship Id="rId4" Type="http://schemas.openxmlformats.org/officeDocument/2006/relationships/image" Target="../media/image67.jpeg"/><Relationship Id="rId9" Type="http://schemas.openxmlformats.org/officeDocument/2006/relationships/hyperlink" Target="https://workforce-resources.manpowergroup.com/transformation/development-culture-increases-engagement-2" TargetMode="External"/><Relationship Id="rId1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hyperlink" Target="https://www.manpowergroup.b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manpowergroup.com/talent-shortag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AB066-554D-DC4F-86AE-3CDF46E1C6F7}"/>
              </a:ext>
            </a:extLst>
          </p:cNvPr>
          <p:cNvSpPr>
            <a:spLocks noGrp="1"/>
          </p:cNvSpPr>
          <p:nvPr>
            <p:ph type="body" sz="quarter" idx="10"/>
          </p:nvPr>
        </p:nvSpPr>
        <p:spPr>
          <a:xfrm>
            <a:off x="361142" y="1111832"/>
            <a:ext cx="5217466" cy="2008825"/>
          </a:xfrm>
        </p:spPr>
        <p:txBody>
          <a:bodyPr vert="horz" lIns="0" tIns="0" rIns="0" bIns="0" rtlCol="0" anchor="t">
            <a:noAutofit/>
          </a:bodyPr>
          <a:lstStyle/>
          <a:p>
            <a:r>
              <a:rPr lang="en-GB" sz="3300" dirty="0"/>
              <a:t>BAROMÈTRE</a:t>
            </a:r>
          </a:p>
          <a:p>
            <a:r>
              <a:rPr lang="en-US" sz="3300" dirty="0">
                <a:cs typeface="Arial"/>
              </a:rPr>
              <a:t>MANPOWERGROUP</a:t>
            </a:r>
          </a:p>
          <a:p>
            <a:r>
              <a:rPr lang="en-US" sz="3300" dirty="0">
                <a:cs typeface="Arial"/>
              </a:rPr>
              <a:t>DES PERSPECTIVES </a:t>
            </a:r>
          </a:p>
          <a:p>
            <a:r>
              <a:rPr lang="en-US" sz="3300" dirty="0">
                <a:cs typeface="Arial"/>
              </a:rPr>
              <a:t>D’EMPLOI </a:t>
            </a:r>
          </a:p>
        </p:txBody>
      </p:sp>
      <p:sp>
        <p:nvSpPr>
          <p:cNvPr id="3" name="Text Placeholder 2">
            <a:extLst>
              <a:ext uri="{FF2B5EF4-FFF2-40B4-BE49-F238E27FC236}">
                <a16:creationId xmlns:a16="http://schemas.microsoft.com/office/drawing/2014/main" id="{6FBF2485-C007-3F43-A472-A75D20147751}"/>
              </a:ext>
            </a:extLst>
          </p:cNvPr>
          <p:cNvSpPr>
            <a:spLocks noGrp="1"/>
          </p:cNvSpPr>
          <p:nvPr>
            <p:ph type="subTitle" idx="1"/>
          </p:nvPr>
        </p:nvSpPr>
        <p:spPr/>
        <p:txBody>
          <a:bodyPr vert="horz" lIns="0" tIns="0" rIns="0" bIns="0" rtlCol="0" anchor="t">
            <a:noAutofit/>
          </a:bodyPr>
          <a:lstStyle/>
          <a:p>
            <a:r>
              <a:rPr lang="en-US" dirty="0">
                <a:latin typeface="Arial"/>
                <a:cs typeface="Arial"/>
              </a:rPr>
              <a:t>Intentions de </a:t>
            </a:r>
            <a:r>
              <a:rPr lang="en-US" dirty="0" err="1">
                <a:latin typeface="Arial"/>
                <a:cs typeface="Arial"/>
              </a:rPr>
              <a:t>recrutement</a:t>
            </a:r>
            <a:r>
              <a:rPr lang="en-US" dirty="0">
                <a:latin typeface="Arial"/>
                <a:cs typeface="Arial"/>
              </a:rPr>
              <a:t> au plus haut </a:t>
            </a:r>
            <a:r>
              <a:rPr lang="en-US" dirty="0" err="1">
                <a:latin typeface="Arial"/>
                <a:cs typeface="Arial"/>
              </a:rPr>
              <a:t>depuis</a:t>
            </a:r>
            <a:r>
              <a:rPr lang="en-US" dirty="0">
                <a:latin typeface="Arial"/>
                <a:cs typeface="Arial"/>
              </a:rPr>
              <a:t> le </a:t>
            </a:r>
            <a:r>
              <a:rPr lang="en-US" dirty="0" err="1">
                <a:latin typeface="Arial"/>
                <a:cs typeface="Arial"/>
              </a:rPr>
              <a:t>lancement</a:t>
            </a:r>
            <a:r>
              <a:rPr lang="en-US" dirty="0">
                <a:latin typeface="Arial"/>
                <a:cs typeface="Arial"/>
              </a:rPr>
              <a:t> de </a:t>
            </a:r>
            <a:r>
              <a:rPr lang="en-US" dirty="0" err="1">
                <a:latin typeface="Arial"/>
                <a:cs typeface="Arial"/>
              </a:rPr>
              <a:t>l’enquête</a:t>
            </a:r>
            <a:r>
              <a:rPr lang="en-US" dirty="0">
                <a:latin typeface="Arial"/>
                <a:cs typeface="Arial"/>
              </a:rPr>
              <a:t> </a:t>
            </a:r>
            <a:r>
              <a:rPr lang="en-US" dirty="0" err="1">
                <a:latin typeface="Arial"/>
                <a:cs typeface="Arial"/>
              </a:rPr>
              <a:t>en</a:t>
            </a:r>
            <a:r>
              <a:rPr lang="en-US" dirty="0">
                <a:latin typeface="Arial"/>
                <a:cs typeface="Arial"/>
              </a:rPr>
              <a:t> 2003 – </a:t>
            </a:r>
            <a:r>
              <a:rPr lang="en-US" b="0" i="1" dirty="0" err="1">
                <a:latin typeface="Arial"/>
                <a:cs typeface="Arial"/>
              </a:rPr>
              <a:t>Pénuries</a:t>
            </a:r>
            <a:r>
              <a:rPr lang="en-US" b="0" i="1" dirty="0">
                <a:latin typeface="Arial"/>
                <a:cs typeface="Arial"/>
              </a:rPr>
              <a:t> de talents à un </a:t>
            </a:r>
            <a:r>
              <a:rPr lang="en-US" b="0" i="1" dirty="0" err="1">
                <a:latin typeface="Arial"/>
                <a:cs typeface="Arial"/>
              </a:rPr>
              <a:t>niveau</a:t>
            </a:r>
            <a:r>
              <a:rPr lang="en-US" b="0" i="1" dirty="0">
                <a:latin typeface="Arial"/>
                <a:cs typeface="Arial"/>
              </a:rPr>
              <a:t> record depuis15 </a:t>
            </a:r>
            <a:r>
              <a:rPr lang="en-US" b="0" i="1" dirty="0" err="1">
                <a:latin typeface="Arial"/>
                <a:cs typeface="Arial"/>
              </a:rPr>
              <a:t>ans</a:t>
            </a:r>
            <a:r>
              <a:rPr lang="en-US" b="0" i="1" dirty="0">
                <a:latin typeface="Arial"/>
                <a:cs typeface="Arial"/>
              </a:rPr>
              <a:t> </a:t>
            </a:r>
            <a:r>
              <a:rPr lang="en-US" b="0" i="1" dirty="0" err="1">
                <a:latin typeface="Arial"/>
                <a:cs typeface="Arial"/>
              </a:rPr>
              <a:t>en</a:t>
            </a:r>
            <a:r>
              <a:rPr lang="en-US" b="0" i="1" dirty="0">
                <a:latin typeface="Arial"/>
                <a:cs typeface="Arial"/>
              </a:rPr>
              <a:t> Belgique</a:t>
            </a:r>
          </a:p>
        </p:txBody>
      </p:sp>
      <p:sp>
        <p:nvSpPr>
          <p:cNvPr id="5" name="TextBox 4">
            <a:extLst>
              <a:ext uri="{FF2B5EF4-FFF2-40B4-BE49-F238E27FC236}">
                <a16:creationId xmlns:a16="http://schemas.microsoft.com/office/drawing/2014/main" id="{81E28629-3CDD-B249-B5B9-BC8EEED6A5EB}"/>
              </a:ext>
            </a:extLst>
          </p:cNvPr>
          <p:cNvSpPr txBox="1"/>
          <p:nvPr/>
        </p:nvSpPr>
        <p:spPr>
          <a:xfrm>
            <a:off x="989045" y="-2351314"/>
            <a:ext cx="184731" cy="369332"/>
          </a:xfrm>
          <a:prstGeom prst="rect">
            <a:avLst/>
          </a:prstGeom>
          <a:noFill/>
        </p:spPr>
        <p:txBody>
          <a:bodyPr wrap="none" rtlCol="0">
            <a:spAutoFit/>
          </a:bodyPr>
          <a:lstStyle/>
          <a:p>
            <a:endParaRPr lang="en-BE"/>
          </a:p>
        </p:txBody>
      </p:sp>
    </p:spTree>
    <p:extLst>
      <p:ext uri="{BB962C8B-B14F-4D97-AF65-F5344CB8AC3E}">
        <p14:creationId xmlns:p14="http://schemas.microsoft.com/office/powerpoint/2010/main" val="327358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46D4EC41-6EC2-0245-BCFE-3CB9D4080FE8}"/>
              </a:ext>
            </a:extLst>
          </p:cNvPr>
          <p:cNvSpPr/>
          <p:nvPr/>
        </p:nvSpPr>
        <p:spPr>
          <a:xfrm rot="16200000">
            <a:off x="85164" y="2541439"/>
            <a:ext cx="994641" cy="1790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Les plus fortes </a:t>
            </a:r>
          </a:p>
        </p:txBody>
      </p:sp>
      <p:sp>
        <p:nvSpPr>
          <p:cNvPr id="46" name="Rounded Rectangle 45">
            <a:extLst>
              <a:ext uri="{FF2B5EF4-FFF2-40B4-BE49-F238E27FC236}">
                <a16:creationId xmlns:a16="http://schemas.microsoft.com/office/drawing/2014/main" id="{57D1F5B9-2C8A-E04F-9749-CAE36582FEC4}"/>
              </a:ext>
            </a:extLst>
          </p:cNvPr>
          <p:cNvSpPr/>
          <p:nvPr/>
        </p:nvSpPr>
        <p:spPr>
          <a:xfrm>
            <a:off x="5194414" y="4077365"/>
            <a:ext cx="3492370" cy="501779"/>
          </a:xfrm>
          <a:prstGeom prst="roundRect">
            <a:avLst>
              <a:gd name="adj" fmla="val 103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ea typeface="Arial" panose="020B0604020202020204" pitchFamily="34" charset="0"/>
                <a:cs typeface="Arial"/>
              </a:rPr>
              <a:t>CANADA, </a:t>
            </a:r>
            <a:r>
              <a:rPr lang="en-US" sz="900" b="1" dirty="0">
                <a:solidFill>
                  <a:schemeClr val="bg1"/>
                </a:solidFill>
                <a:latin typeface="Arial" panose="020B0604020202020204" pitchFamily="34" charset="0"/>
                <a:cs typeface="Arial" panose="020B0604020202020204" pitchFamily="34" charset="0"/>
              </a:rPr>
              <a:t>ÉTATS-UNIS,</a:t>
            </a:r>
            <a:r>
              <a:rPr lang="en-US" sz="900" b="1" dirty="0">
                <a:solidFill>
                  <a:schemeClr val="bg1"/>
                </a:solidFill>
                <a:ea typeface="Arial" panose="020B0604020202020204" pitchFamily="34" charset="0"/>
                <a:cs typeface="Arial"/>
              </a:rPr>
              <a:t> MEXIQUE, </a:t>
            </a:r>
            <a:r>
              <a:rPr lang="en-US" sz="900" b="1" dirty="0">
                <a:solidFill>
                  <a:schemeClr val="bg1"/>
                </a:solidFill>
                <a:latin typeface="Arial" panose="020B0604020202020204" pitchFamily="34" charset="0"/>
                <a:cs typeface="Arial" panose="020B0604020202020204" pitchFamily="34" charset="0"/>
              </a:rPr>
              <a:t>ALLEMAGNE, BELGIQUE</a:t>
            </a:r>
            <a:r>
              <a:rPr lang="en-US" sz="900" b="1" dirty="0">
                <a:solidFill>
                  <a:schemeClr val="bg1"/>
                </a:solidFill>
                <a:ea typeface="Arial" panose="020B0604020202020204" pitchFamily="34" charset="0"/>
                <a:cs typeface="Arial"/>
              </a:rPr>
              <a:t>, ESPAGNE, FRANCE, IRLANDE, ITALIE,        PAYS-BAS, ROYAUME-UNI</a:t>
            </a:r>
            <a:endParaRPr lang="en-US" sz="900" b="1" dirty="0">
              <a:solidFill>
                <a:schemeClr val="bg1"/>
              </a:solidFill>
            </a:endParaRPr>
          </a:p>
        </p:txBody>
      </p:sp>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en-US" dirty="0">
                <a:latin typeface="Arial"/>
                <a:cs typeface="Arial"/>
              </a:rPr>
              <a:t>Perspectives </a:t>
            </a:r>
            <a:r>
              <a:rPr lang="en-US" dirty="0" err="1">
                <a:latin typeface="Arial"/>
                <a:cs typeface="Arial"/>
              </a:rPr>
              <a:t>d’emploi</a:t>
            </a:r>
            <a:r>
              <a:rPr lang="en-US" dirty="0">
                <a:latin typeface="Arial"/>
                <a:cs typeface="Arial"/>
              </a:rPr>
              <a:t> au plus haut au </a:t>
            </a:r>
            <a:r>
              <a:rPr lang="en-US" dirty="0" err="1">
                <a:latin typeface="Arial"/>
                <a:cs typeface="Arial"/>
              </a:rPr>
              <a:t>niveau</a:t>
            </a:r>
            <a:r>
              <a:rPr lang="en-US" dirty="0">
                <a:latin typeface="Arial"/>
                <a:cs typeface="Arial"/>
              </a:rPr>
              <a:t> </a:t>
            </a:r>
            <a:r>
              <a:rPr lang="en-US" dirty="0" err="1">
                <a:latin typeface="Arial"/>
                <a:cs typeface="Arial"/>
              </a:rPr>
              <a:t>mondial</a:t>
            </a:r>
            <a:r>
              <a:rPr lang="en-US" dirty="0">
                <a:latin typeface="Arial"/>
                <a:cs typeface="Arial"/>
              </a:rPr>
              <a:t> </a:t>
            </a:r>
            <a:r>
              <a:rPr lang="en-US" dirty="0" err="1">
                <a:latin typeface="Arial"/>
                <a:cs typeface="Arial"/>
              </a:rPr>
              <a:t>depuis</a:t>
            </a:r>
            <a:r>
              <a:rPr lang="en-US" dirty="0">
                <a:latin typeface="Arial"/>
                <a:cs typeface="Arial"/>
              </a:rPr>
              <a:t> le début de la </a:t>
            </a:r>
            <a:r>
              <a:rPr lang="en-US" dirty="0" err="1">
                <a:latin typeface="Arial"/>
                <a:cs typeface="Arial"/>
              </a:rPr>
              <a:t>pandémie</a:t>
            </a:r>
            <a:r>
              <a:rPr lang="en-US" dirty="0">
                <a:latin typeface="Arial"/>
                <a:cs typeface="Arial"/>
              </a:rPr>
              <a:t> de COVID-19</a:t>
            </a:r>
            <a:endParaRPr lang="en-US" dirty="0"/>
          </a:p>
        </p:txBody>
      </p:sp>
      <p:sp>
        <p:nvSpPr>
          <p:cNvPr id="4" name="Content Placeholder 2">
            <a:extLst>
              <a:ext uri="{FF2B5EF4-FFF2-40B4-BE49-F238E27FC236}">
                <a16:creationId xmlns:a16="http://schemas.microsoft.com/office/drawing/2014/main" id="{ED243DAC-420C-496B-B674-05FF8D5738C5}"/>
              </a:ext>
            </a:extLst>
          </p:cNvPr>
          <p:cNvSpPr>
            <a:spLocks noGrp="1"/>
          </p:cNvSpPr>
          <p:nvPr>
            <p:ph idx="1"/>
          </p:nvPr>
        </p:nvSpPr>
        <p:spPr>
          <a:xfrm>
            <a:off x="457200" y="1377527"/>
            <a:ext cx="3508229" cy="400118"/>
          </a:xfrm>
        </p:spPr>
        <p:txBody>
          <a:bodyPr vert="horz" lIns="0" tIns="0" rIns="0" bIns="0" rtlCol="0" anchor="t">
            <a:noAutofit/>
          </a:bodyPr>
          <a:lstStyle/>
          <a:p>
            <a:pPr marL="0" indent="0" fontAlgn="base">
              <a:spcBef>
                <a:spcPts val="0"/>
              </a:spcBef>
              <a:buNone/>
            </a:pPr>
            <a:r>
              <a:rPr lang="en-US" b="1" dirty="0">
                <a:latin typeface="Arial"/>
                <a:ea typeface="Arial" panose="020B0604020202020204" pitchFamily="34" charset="0"/>
                <a:cs typeface="Arial"/>
              </a:rPr>
              <a:t>Les intentions de </a:t>
            </a:r>
            <a:r>
              <a:rPr lang="en-US" b="1" dirty="0" err="1">
                <a:latin typeface="Arial"/>
                <a:ea typeface="Arial" panose="020B0604020202020204" pitchFamily="34" charset="0"/>
                <a:cs typeface="Arial"/>
              </a:rPr>
              <a:t>recrutement</a:t>
            </a:r>
            <a:r>
              <a:rPr lang="en-US" b="1" dirty="0">
                <a:latin typeface="Arial"/>
                <a:ea typeface="Arial" panose="020B0604020202020204" pitchFamily="34" charset="0"/>
                <a:cs typeface="Arial"/>
              </a:rPr>
              <a:t> les plus fortes et les plus </a:t>
            </a:r>
            <a:r>
              <a:rPr lang="en-US" b="1" dirty="0" err="1">
                <a:latin typeface="Arial"/>
                <a:ea typeface="Arial" panose="020B0604020202020204" pitchFamily="34" charset="0"/>
                <a:cs typeface="Arial"/>
              </a:rPr>
              <a:t>faibles</a:t>
            </a:r>
            <a:r>
              <a:rPr lang="en-US" b="1" dirty="0">
                <a:latin typeface="Arial"/>
                <a:ea typeface="Arial" panose="020B0604020202020204" pitchFamily="34" charset="0"/>
                <a:cs typeface="Arial"/>
              </a:rPr>
              <a:t> pour T4 2021 :</a:t>
            </a:r>
            <a:endParaRPr lang="en-US" dirty="0">
              <a:solidFill>
                <a:srgbClr val="386097"/>
              </a:solidFill>
            </a:endParaRPr>
          </a:p>
        </p:txBody>
      </p:sp>
      <p:pic>
        <p:nvPicPr>
          <p:cNvPr id="12" name="Picture 11">
            <a:extLst>
              <a:ext uri="{FF2B5EF4-FFF2-40B4-BE49-F238E27FC236}">
                <a16:creationId xmlns:a16="http://schemas.microsoft.com/office/drawing/2014/main" id="{E347703C-42CE-6347-BDDB-B81A91861C27}"/>
              </a:ext>
            </a:extLst>
          </p:cNvPr>
          <p:cNvPicPr>
            <a:picLocks noChangeAspect="1"/>
          </p:cNvPicPr>
          <p:nvPr/>
        </p:nvPicPr>
        <p:blipFill>
          <a:blip r:embed="rId3"/>
          <a:srcRect/>
          <a:stretch/>
        </p:blipFill>
        <p:spPr>
          <a:xfrm>
            <a:off x="765030" y="2133640"/>
            <a:ext cx="3200401" cy="994640"/>
          </a:xfrm>
          <a:prstGeom prst="rect">
            <a:avLst/>
          </a:prstGeom>
        </p:spPr>
      </p:pic>
      <p:sp>
        <p:nvSpPr>
          <p:cNvPr id="15" name="TextBox 14">
            <a:extLst>
              <a:ext uri="{FF2B5EF4-FFF2-40B4-BE49-F238E27FC236}">
                <a16:creationId xmlns:a16="http://schemas.microsoft.com/office/drawing/2014/main" id="{DD0CCBA1-254B-0641-869C-28EBE0FEB036}"/>
              </a:ext>
            </a:extLst>
          </p:cNvPr>
          <p:cNvSpPr txBox="1"/>
          <p:nvPr/>
        </p:nvSpPr>
        <p:spPr>
          <a:xfrm>
            <a:off x="765028" y="2924061"/>
            <a:ext cx="985709" cy="138499"/>
          </a:xfrm>
          <a:prstGeom prst="rect">
            <a:avLst/>
          </a:prstGeom>
          <a:noFill/>
        </p:spPr>
        <p:txBody>
          <a:bodyPr wrap="square" lIns="0" tIns="0" rIns="0" bIns="0" rtlCol="0">
            <a:spAutoFit/>
          </a:bodyPr>
          <a:lstStyle/>
          <a:p>
            <a:pPr algn="ctr"/>
            <a:r>
              <a:rPr lang="en-US" sz="900" b="1" dirty="0">
                <a:solidFill>
                  <a:schemeClr val="bg1"/>
                </a:solidFill>
                <a:latin typeface="Arial" panose="020B0604020202020204" pitchFamily="34" charset="0"/>
                <a:cs typeface="Arial" panose="020B0604020202020204" pitchFamily="34" charset="0"/>
              </a:rPr>
              <a:t>ÉTATS-UNIS</a:t>
            </a:r>
          </a:p>
        </p:txBody>
      </p:sp>
      <p:sp>
        <p:nvSpPr>
          <p:cNvPr id="16" name="TextBox 15">
            <a:extLst>
              <a:ext uri="{FF2B5EF4-FFF2-40B4-BE49-F238E27FC236}">
                <a16:creationId xmlns:a16="http://schemas.microsoft.com/office/drawing/2014/main" id="{43E30A63-FC34-A44F-99E9-E33BFD228A3F}"/>
              </a:ext>
            </a:extLst>
          </p:cNvPr>
          <p:cNvSpPr txBox="1"/>
          <p:nvPr/>
        </p:nvSpPr>
        <p:spPr>
          <a:xfrm>
            <a:off x="1872375" y="2923926"/>
            <a:ext cx="985709" cy="138499"/>
          </a:xfrm>
          <a:prstGeom prst="rect">
            <a:avLst/>
          </a:prstGeom>
          <a:noFill/>
        </p:spPr>
        <p:txBody>
          <a:bodyPr wrap="square" lIns="0" tIns="0" rIns="0" bIns="0" rtlCol="0">
            <a:spAutoFit/>
          </a:bodyPr>
          <a:lstStyle/>
          <a:p>
            <a:pPr algn="ctr"/>
            <a:r>
              <a:rPr lang="en-US" sz="900" b="1" dirty="0">
                <a:solidFill>
                  <a:schemeClr val="bg1"/>
                </a:solidFill>
                <a:latin typeface="Arial" panose="020B0604020202020204" pitchFamily="34" charset="0"/>
                <a:cs typeface="Arial" panose="020B0604020202020204" pitchFamily="34" charset="0"/>
              </a:rPr>
              <a:t>INDE</a:t>
            </a:r>
          </a:p>
        </p:txBody>
      </p:sp>
      <p:sp>
        <p:nvSpPr>
          <p:cNvPr id="17" name="TextBox 16">
            <a:extLst>
              <a:ext uri="{FF2B5EF4-FFF2-40B4-BE49-F238E27FC236}">
                <a16:creationId xmlns:a16="http://schemas.microsoft.com/office/drawing/2014/main" id="{2565DE1C-D26D-FB49-A464-D4D6DD9CA150}"/>
              </a:ext>
            </a:extLst>
          </p:cNvPr>
          <p:cNvSpPr txBox="1"/>
          <p:nvPr/>
        </p:nvSpPr>
        <p:spPr>
          <a:xfrm>
            <a:off x="2979722" y="2923925"/>
            <a:ext cx="985707"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CANADA</a:t>
            </a:r>
          </a:p>
        </p:txBody>
      </p:sp>
      <p:sp>
        <p:nvSpPr>
          <p:cNvPr id="18" name="TextBox 17">
            <a:extLst>
              <a:ext uri="{FF2B5EF4-FFF2-40B4-BE49-F238E27FC236}">
                <a16:creationId xmlns:a16="http://schemas.microsoft.com/office/drawing/2014/main" id="{E15BAEF6-5CA7-F349-8918-A73B74131ABE}"/>
              </a:ext>
            </a:extLst>
          </p:cNvPr>
          <p:cNvSpPr txBox="1"/>
          <p:nvPr/>
        </p:nvSpPr>
        <p:spPr>
          <a:xfrm>
            <a:off x="765027" y="1976536"/>
            <a:ext cx="985709" cy="138499"/>
          </a:xfrm>
          <a:prstGeom prst="rect">
            <a:avLst/>
          </a:prstGeom>
          <a:noFill/>
        </p:spPr>
        <p:txBody>
          <a:bodyPr wrap="square" lIns="0" tIns="0" rIns="0" bIns="0" rtlCol="0">
            <a:spAutoFit/>
          </a:bodyPr>
          <a:lstStyle/>
          <a:p>
            <a:pPr algn="ctr"/>
            <a:r>
              <a:rPr lang="en-US" sz="900" b="1">
                <a:solidFill>
                  <a:schemeClr val="tx2"/>
                </a:solidFill>
              </a:rPr>
              <a:t>+48%</a:t>
            </a:r>
          </a:p>
        </p:txBody>
      </p:sp>
      <p:sp>
        <p:nvSpPr>
          <p:cNvPr id="19" name="TextBox 18">
            <a:extLst>
              <a:ext uri="{FF2B5EF4-FFF2-40B4-BE49-F238E27FC236}">
                <a16:creationId xmlns:a16="http://schemas.microsoft.com/office/drawing/2014/main" id="{2C51DB82-82AD-614F-A0DE-DA08AA0D5144}"/>
              </a:ext>
            </a:extLst>
          </p:cNvPr>
          <p:cNvSpPr txBox="1"/>
          <p:nvPr/>
        </p:nvSpPr>
        <p:spPr>
          <a:xfrm>
            <a:off x="1962359" y="1976536"/>
            <a:ext cx="895725" cy="138499"/>
          </a:xfrm>
          <a:prstGeom prst="rect">
            <a:avLst/>
          </a:prstGeom>
          <a:noFill/>
        </p:spPr>
        <p:txBody>
          <a:bodyPr wrap="square" lIns="0" tIns="0" rIns="0" bIns="0" rtlCol="0">
            <a:spAutoFit/>
          </a:bodyPr>
          <a:lstStyle/>
          <a:p>
            <a:pPr algn="ctr"/>
            <a:r>
              <a:rPr lang="en-US" sz="900" b="1">
                <a:solidFill>
                  <a:schemeClr val="tx2"/>
                </a:solidFill>
              </a:rPr>
              <a:t>+44%</a:t>
            </a:r>
          </a:p>
        </p:txBody>
      </p:sp>
      <p:sp>
        <p:nvSpPr>
          <p:cNvPr id="20" name="TextBox 19">
            <a:extLst>
              <a:ext uri="{FF2B5EF4-FFF2-40B4-BE49-F238E27FC236}">
                <a16:creationId xmlns:a16="http://schemas.microsoft.com/office/drawing/2014/main" id="{07FECD96-79E5-AB4B-849A-D252B48E61EB}"/>
              </a:ext>
            </a:extLst>
          </p:cNvPr>
          <p:cNvSpPr txBox="1"/>
          <p:nvPr/>
        </p:nvSpPr>
        <p:spPr>
          <a:xfrm>
            <a:off x="2979722" y="1976536"/>
            <a:ext cx="985708" cy="138499"/>
          </a:xfrm>
          <a:prstGeom prst="rect">
            <a:avLst/>
          </a:prstGeom>
          <a:noFill/>
        </p:spPr>
        <p:txBody>
          <a:bodyPr wrap="square" lIns="0" tIns="0" rIns="0" bIns="0" rtlCol="0">
            <a:spAutoFit/>
          </a:bodyPr>
          <a:lstStyle/>
          <a:p>
            <a:pPr algn="ctr"/>
            <a:r>
              <a:rPr lang="en-US" sz="900" b="1">
                <a:solidFill>
                  <a:schemeClr val="tx2"/>
                </a:solidFill>
              </a:rPr>
              <a:t>+40%</a:t>
            </a:r>
          </a:p>
        </p:txBody>
      </p:sp>
      <p:pic>
        <p:nvPicPr>
          <p:cNvPr id="30" name="Picture 29">
            <a:extLst>
              <a:ext uri="{FF2B5EF4-FFF2-40B4-BE49-F238E27FC236}">
                <a16:creationId xmlns:a16="http://schemas.microsoft.com/office/drawing/2014/main" id="{8C19FF49-B8B9-2642-9E48-4AE598DE618C}"/>
              </a:ext>
            </a:extLst>
          </p:cNvPr>
          <p:cNvPicPr>
            <a:picLocks noChangeAspect="1"/>
          </p:cNvPicPr>
          <p:nvPr/>
        </p:nvPicPr>
        <p:blipFill>
          <a:blip r:embed="rId4"/>
          <a:srcRect/>
          <a:stretch/>
        </p:blipFill>
        <p:spPr>
          <a:xfrm>
            <a:off x="765030" y="3484274"/>
            <a:ext cx="3200400" cy="994640"/>
          </a:xfrm>
          <a:prstGeom prst="rect">
            <a:avLst/>
          </a:prstGeom>
        </p:spPr>
      </p:pic>
      <p:sp>
        <p:nvSpPr>
          <p:cNvPr id="31" name="TextBox 30">
            <a:extLst>
              <a:ext uri="{FF2B5EF4-FFF2-40B4-BE49-F238E27FC236}">
                <a16:creationId xmlns:a16="http://schemas.microsoft.com/office/drawing/2014/main" id="{E5777978-016F-A640-B2A4-C3BEAE0754AA}"/>
              </a:ext>
            </a:extLst>
          </p:cNvPr>
          <p:cNvSpPr txBox="1"/>
          <p:nvPr/>
        </p:nvSpPr>
        <p:spPr>
          <a:xfrm>
            <a:off x="765028" y="4274695"/>
            <a:ext cx="985709"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PANAMA</a:t>
            </a:r>
          </a:p>
        </p:txBody>
      </p:sp>
      <p:sp>
        <p:nvSpPr>
          <p:cNvPr id="32" name="TextBox 31">
            <a:extLst>
              <a:ext uri="{FF2B5EF4-FFF2-40B4-BE49-F238E27FC236}">
                <a16:creationId xmlns:a16="http://schemas.microsoft.com/office/drawing/2014/main" id="{9174790C-ABA8-ED4B-8D84-98096A9EC51A}"/>
              </a:ext>
            </a:extLst>
          </p:cNvPr>
          <p:cNvSpPr txBox="1"/>
          <p:nvPr/>
        </p:nvSpPr>
        <p:spPr>
          <a:xfrm>
            <a:off x="1872375" y="4274560"/>
            <a:ext cx="985709" cy="138499"/>
          </a:xfrm>
          <a:prstGeom prst="rect">
            <a:avLst/>
          </a:prstGeom>
          <a:noFill/>
        </p:spPr>
        <p:txBody>
          <a:bodyPr wrap="square" lIns="0" tIns="0" rIns="0" bIns="0" rtlCol="0">
            <a:spAutoFit/>
          </a:bodyPr>
          <a:lstStyle/>
          <a:p>
            <a:pPr algn="ctr"/>
            <a:r>
              <a:rPr lang="en-US" sz="900" b="1" dirty="0">
                <a:solidFill>
                  <a:schemeClr val="bg1"/>
                </a:solidFill>
                <a:latin typeface="Arial" panose="020B0604020202020204" pitchFamily="34" charset="0"/>
                <a:cs typeface="Arial" panose="020B0604020202020204" pitchFamily="34" charset="0"/>
              </a:rPr>
              <a:t>AFRIQUE DU SUD</a:t>
            </a:r>
          </a:p>
        </p:txBody>
      </p:sp>
      <p:sp>
        <p:nvSpPr>
          <p:cNvPr id="33" name="TextBox 32">
            <a:extLst>
              <a:ext uri="{FF2B5EF4-FFF2-40B4-BE49-F238E27FC236}">
                <a16:creationId xmlns:a16="http://schemas.microsoft.com/office/drawing/2014/main" id="{D7EB41BD-3EC5-BB42-AC8E-A62981897569}"/>
              </a:ext>
            </a:extLst>
          </p:cNvPr>
          <p:cNvSpPr txBox="1"/>
          <p:nvPr/>
        </p:nvSpPr>
        <p:spPr>
          <a:xfrm>
            <a:off x="2979722" y="4274559"/>
            <a:ext cx="985707" cy="138499"/>
          </a:xfrm>
          <a:prstGeom prst="rect">
            <a:avLst/>
          </a:prstGeom>
          <a:noFill/>
        </p:spPr>
        <p:txBody>
          <a:bodyPr wrap="square" lIns="0" tIns="0" rIns="0" bIns="0" rtlCol="0">
            <a:spAutoFit/>
          </a:bodyPr>
          <a:lstStyle/>
          <a:p>
            <a:pPr algn="ctr"/>
            <a:r>
              <a:rPr lang="en-US" sz="900" b="1" dirty="0">
                <a:solidFill>
                  <a:schemeClr val="bg1"/>
                </a:solidFill>
                <a:latin typeface="Arial" panose="020B0604020202020204" pitchFamily="34" charset="0"/>
                <a:cs typeface="Arial" panose="020B0604020202020204" pitchFamily="34" charset="0"/>
              </a:rPr>
              <a:t>SINGAPOUR</a:t>
            </a:r>
          </a:p>
        </p:txBody>
      </p:sp>
      <p:sp>
        <p:nvSpPr>
          <p:cNvPr id="34" name="TextBox 33">
            <a:extLst>
              <a:ext uri="{FF2B5EF4-FFF2-40B4-BE49-F238E27FC236}">
                <a16:creationId xmlns:a16="http://schemas.microsoft.com/office/drawing/2014/main" id="{92A51569-DB23-3E45-A78C-786DFBFB36CA}"/>
              </a:ext>
            </a:extLst>
          </p:cNvPr>
          <p:cNvSpPr txBox="1"/>
          <p:nvPr/>
        </p:nvSpPr>
        <p:spPr>
          <a:xfrm>
            <a:off x="765027" y="3327170"/>
            <a:ext cx="985709" cy="138499"/>
          </a:xfrm>
          <a:prstGeom prst="rect">
            <a:avLst/>
          </a:prstGeom>
          <a:noFill/>
        </p:spPr>
        <p:txBody>
          <a:bodyPr wrap="square" lIns="0" tIns="0" rIns="0" bIns="0" rtlCol="0">
            <a:spAutoFit/>
          </a:bodyPr>
          <a:lstStyle/>
          <a:p>
            <a:pPr algn="ctr"/>
            <a:r>
              <a:rPr lang="en-US" sz="900" b="1">
                <a:solidFill>
                  <a:schemeClr val="accent3"/>
                </a:solidFill>
              </a:rPr>
              <a:t>-2%</a:t>
            </a:r>
          </a:p>
        </p:txBody>
      </p:sp>
      <p:sp>
        <p:nvSpPr>
          <p:cNvPr id="35" name="TextBox 34">
            <a:extLst>
              <a:ext uri="{FF2B5EF4-FFF2-40B4-BE49-F238E27FC236}">
                <a16:creationId xmlns:a16="http://schemas.microsoft.com/office/drawing/2014/main" id="{0C69ED4A-7852-E646-9CA8-D5D47AF014C5}"/>
              </a:ext>
            </a:extLst>
          </p:cNvPr>
          <p:cNvSpPr txBox="1"/>
          <p:nvPr/>
        </p:nvSpPr>
        <p:spPr>
          <a:xfrm>
            <a:off x="1962359" y="3327170"/>
            <a:ext cx="895725" cy="138499"/>
          </a:xfrm>
          <a:prstGeom prst="rect">
            <a:avLst/>
          </a:prstGeom>
          <a:noFill/>
        </p:spPr>
        <p:txBody>
          <a:bodyPr wrap="square" lIns="0" tIns="0" rIns="0" bIns="0" rtlCol="0">
            <a:spAutoFit/>
          </a:bodyPr>
          <a:lstStyle/>
          <a:p>
            <a:pPr algn="ctr"/>
            <a:r>
              <a:rPr lang="en-US" sz="900" b="1">
                <a:solidFill>
                  <a:schemeClr val="accent3"/>
                </a:solidFill>
              </a:rPr>
              <a:t>-2%</a:t>
            </a:r>
          </a:p>
        </p:txBody>
      </p:sp>
      <p:sp>
        <p:nvSpPr>
          <p:cNvPr id="36" name="TextBox 35">
            <a:extLst>
              <a:ext uri="{FF2B5EF4-FFF2-40B4-BE49-F238E27FC236}">
                <a16:creationId xmlns:a16="http://schemas.microsoft.com/office/drawing/2014/main" id="{FAD85858-2AFE-964F-B476-8019384E88EA}"/>
              </a:ext>
            </a:extLst>
          </p:cNvPr>
          <p:cNvSpPr txBox="1"/>
          <p:nvPr/>
        </p:nvSpPr>
        <p:spPr>
          <a:xfrm>
            <a:off x="2979722" y="3327170"/>
            <a:ext cx="985708" cy="138499"/>
          </a:xfrm>
          <a:prstGeom prst="rect">
            <a:avLst/>
          </a:prstGeom>
          <a:noFill/>
        </p:spPr>
        <p:txBody>
          <a:bodyPr wrap="square" lIns="0" tIns="0" rIns="0" bIns="0" rtlCol="0">
            <a:spAutoFit/>
          </a:bodyPr>
          <a:lstStyle/>
          <a:p>
            <a:pPr algn="ctr"/>
            <a:r>
              <a:rPr lang="en-US" sz="900" b="1">
                <a:solidFill>
                  <a:schemeClr val="accent3"/>
                </a:solidFill>
              </a:rPr>
              <a:t>+1%</a:t>
            </a:r>
          </a:p>
        </p:txBody>
      </p:sp>
      <p:cxnSp>
        <p:nvCxnSpPr>
          <p:cNvPr id="38" name="Straight Connector 37">
            <a:extLst>
              <a:ext uri="{FF2B5EF4-FFF2-40B4-BE49-F238E27FC236}">
                <a16:creationId xmlns:a16="http://schemas.microsoft.com/office/drawing/2014/main" id="{834A4EC9-DDE2-8E4E-A920-332CF7334C54}"/>
              </a:ext>
            </a:extLst>
          </p:cNvPr>
          <p:cNvCxnSpPr>
            <a:cxnSpLocks/>
          </p:cNvCxnSpPr>
          <p:nvPr/>
        </p:nvCxnSpPr>
        <p:spPr>
          <a:xfrm>
            <a:off x="4650661" y="1443789"/>
            <a:ext cx="0" cy="3052641"/>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1BA6679-54B0-3840-B733-6249EE5E1FCA}"/>
              </a:ext>
            </a:extLst>
          </p:cNvPr>
          <p:cNvSpPr txBox="1">
            <a:spLocks/>
          </p:cNvSpPr>
          <p:nvPr/>
        </p:nvSpPr>
        <p:spPr>
          <a:xfrm>
            <a:off x="5214938" y="1171575"/>
            <a:ext cx="3471861" cy="606070"/>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tx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ts val="0"/>
              </a:spcBef>
              <a:buFont typeface="Arial" pitchFamily="34" charset="0"/>
              <a:buNone/>
            </a:pPr>
            <a:endParaRPr lang="en-US" b="1" dirty="0">
              <a:latin typeface="Arial"/>
              <a:ea typeface="Arial" panose="020B0604020202020204" pitchFamily="34" charset="0"/>
              <a:cs typeface="Arial"/>
            </a:endParaRPr>
          </a:p>
          <a:p>
            <a:pPr marL="0" indent="0" fontAlgn="base">
              <a:spcBef>
                <a:spcPts val="0"/>
              </a:spcBef>
              <a:buFont typeface="Arial" pitchFamily="34" charset="0"/>
              <a:buNone/>
            </a:pPr>
            <a:r>
              <a:rPr lang="en-US" b="1" dirty="0">
                <a:latin typeface="Arial"/>
                <a:ea typeface="Arial" panose="020B0604020202020204" pitchFamily="34" charset="0"/>
                <a:cs typeface="Arial"/>
              </a:rPr>
              <a:t>Perspectives </a:t>
            </a:r>
            <a:r>
              <a:rPr lang="en-US" b="1" dirty="0" err="1">
                <a:latin typeface="Arial"/>
                <a:ea typeface="Arial" panose="020B0604020202020204" pitchFamily="34" charset="0"/>
                <a:cs typeface="Arial"/>
              </a:rPr>
              <a:t>d’emploi</a:t>
            </a:r>
            <a:r>
              <a:rPr lang="en-US" b="1" dirty="0">
                <a:latin typeface="Arial"/>
                <a:ea typeface="Arial" panose="020B0604020202020204" pitchFamily="34" charset="0"/>
                <a:cs typeface="Arial"/>
              </a:rPr>
              <a:t> record au </a:t>
            </a:r>
            <a:r>
              <a:rPr lang="en-US" b="1" dirty="0" err="1">
                <a:latin typeface="Arial"/>
                <a:ea typeface="Arial" panose="020B0604020202020204" pitchFamily="34" charset="0"/>
                <a:cs typeface="Arial"/>
              </a:rPr>
              <a:t>niveau</a:t>
            </a:r>
            <a:r>
              <a:rPr lang="en-US" b="1" dirty="0">
                <a:latin typeface="Arial"/>
                <a:ea typeface="Arial" panose="020B0604020202020204" pitchFamily="34" charset="0"/>
                <a:cs typeface="Arial"/>
              </a:rPr>
              <a:t> Mondial : </a:t>
            </a:r>
            <a:r>
              <a:rPr lang="en-US" dirty="0">
                <a:latin typeface="Arial"/>
                <a:ea typeface="Arial" panose="020B0604020202020204" pitchFamily="34" charset="0"/>
                <a:cs typeface="Arial"/>
              </a:rPr>
              <a:t>11 pays </a:t>
            </a:r>
            <a:r>
              <a:rPr lang="en-US" dirty="0" err="1">
                <a:latin typeface="Arial"/>
                <a:ea typeface="Arial" panose="020B0604020202020204" pitchFamily="34" charset="0"/>
                <a:cs typeface="Arial"/>
              </a:rPr>
              <a:t>rapportent</a:t>
            </a:r>
            <a:r>
              <a:rPr lang="en-US" dirty="0">
                <a:latin typeface="Arial"/>
                <a:ea typeface="Arial" panose="020B0604020202020204" pitchFamily="34" charset="0"/>
                <a:cs typeface="Arial"/>
              </a:rPr>
              <a:t> </a:t>
            </a:r>
            <a:r>
              <a:rPr lang="en-US" dirty="0" err="1">
                <a:latin typeface="Arial"/>
                <a:ea typeface="Arial" panose="020B0604020202020204" pitchFamily="34" charset="0"/>
                <a:cs typeface="Arial"/>
              </a:rPr>
              <a:t>leurs</a:t>
            </a:r>
            <a:r>
              <a:rPr lang="en-US" dirty="0">
                <a:latin typeface="Arial"/>
                <a:ea typeface="Arial" panose="020B0604020202020204" pitchFamily="34" charset="0"/>
                <a:cs typeface="Arial"/>
              </a:rPr>
              <a:t> </a:t>
            </a:r>
            <a:r>
              <a:rPr lang="en-US" dirty="0" err="1">
                <a:latin typeface="Arial"/>
                <a:ea typeface="Arial" panose="020B0604020202020204" pitchFamily="34" charset="0"/>
                <a:cs typeface="Arial"/>
              </a:rPr>
              <a:t>Prévisions</a:t>
            </a:r>
            <a:r>
              <a:rPr lang="en-US" dirty="0">
                <a:latin typeface="Arial"/>
                <a:ea typeface="Arial" panose="020B0604020202020204" pitchFamily="34" charset="0"/>
                <a:cs typeface="Arial"/>
              </a:rPr>
              <a:t> </a:t>
            </a:r>
            <a:r>
              <a:rPr lang="en-US" dirty="0" err="1">
                <a:latin typeface="Arial"/>
                <a:ea typeface="Arial" panose="020B0604020202020204" pitchFamily="34" charset="0"/>
                <a:cs typeface="Arial"/>
              </a:rPr>
              <a:t>Nettes</a:t>
            </a:r>
            <a:r>
              <a:rPr lang="en-US" dirty="0">
                <a:latin typeface="Arial"/>
                <a:ea typeface="Arial" panose="020B0604020202020204" pitchFamily="34" charset="0"/>
                <a:cs typeface="Arial"/>
              </a:rPr>
              <a:t> </a:t>
            </a:r>
            <a:r>
              <a:rPr lang="en-US" dirty="0" err="1">
                <a:latin typeface="Arial"/>
                <a:ea typeface="Arial" panose="020B0604020202020204" pitchFamily="34" charset="0"/>
                <a:cs typeface="Arial"/>
              </a:rPr>
              <a:t>d’Emploi</a:t>
            </a:r>
            <a:r>
              <a:rPr lang="en-US" dirty="0">
                <a:latin typeface="Arial"/>
                <a:ea typeface="Arial" panose="020B0604020202020204" pitchFamily="34" charset="0"/>
                <a:cs typeface="Arial"/>
              </a:rPr>
              <a:t> la plus </a:t>
            </a:r>
            <a:r>
              <a:rPr lang="en-US" dirty="0" err="1">
                <a:latin typeface="Arial"/>
                <a:ea typeface="Arial" panose="020B0604020202020204" pitchFamily="34" charset="0"/>
                <a:cs typeface="Arial"/>
              </a:rPr>
              <a:t>élevée</a:t>
            </a:r>
            <a:r>
              <a:rPr lang="en-US" dirty="0">
                <a:latin typeface="Arial"/>
                <a:ea typeface="Arial" panose="020B0604020202020204" pitchFamily="34" charset="0"/>
                <a:cs typeface="Arial"/>
              </a:rPr>
              <a:t> </a:t>
            </a:r>
            <a:r>
              <a:rPr lang="en-US" dirty="0" err="1">
                <a:latin typeface="Arial"/>
                <a:ea typeface="Arial" panose="020B0604020202020204" pitchFamily="34" charset="0"/>
                <a:cs typeface="Arial"/>
              </a:rPr>
              <a:t>depuis</a:t>
            </a:r>
            <a:r>
              <a:rPr lang="en-US" dirty="0">
                <a:latin typeface="Arial"/>
                <a:ea typeface="Arial" panose="020B0604020202020204" pitchFamily="34" charset="0"/>
                <a:cs typeface="Arial"/>
              </a:rPr>
              <a:t> le </a:t>
            </a:r>
            <a:r>
              <a:rPr lang="en-US" dirty="0" err="1">
                <a:latin typeface="Arial"/>
                <a:ea typeface="Arial" panose="020B0604020202020204" pitchFamily="34" charset="0"/>
                <a:cs typeface="Arial"/>
              </a:rPr>
              <a:t>lancement</a:t>
            </a:r>
            <a:r>
              <a:rPr lang="en-US" dirty="0">
                <a:latin typeface="Arial"/>
                <a:ea typeface="Arial" panose="020B0604020202020204" pitchFamily="34" charset="0"/>
                <a:cs typeface="Arial"/>
              </a:rPr>
              <a:t> de </a:t>
            </a:r>
            <a:r>
              <a:rPr lang="en-US" dirty="0" err="1">
                <a:latin typeface="Arial"/>
                <a:ea typeface="Arial" panose="020B0604020202020204" pitchFamily="34" charset="0"/>
                <a:cs typeface="Arial"/>
              </a:rPr>
              <a:t>l’enquête</a:t>
            </a:r>
            <a:r>
              <a:rPr lang="en-US" dirty="0">
                <a:latin typeface="Arial"/>
                <a:ea typeface="Arial" panose="020B0604020202020204" pitchFamily="34" charset="0"/>
                <a:cs typeface="Arial"/>
              </a:rPr>
              <a:t> </a:t>
            </a:r>
            <a:r>
              <a:rPr lang="en-US" dirty="0" err="1">
                <a:latin typeface="Arial"/>
                <a:ea typeface="Arial" panose="020B0604020202020204" pitchFamily="34" charset="0"/>
                <a:cs typeface="Arial"/>
              </a:rPr>
              <a:t>en</a:t>
            </a:r>
            <a:r>
              <a:rPr lang="en-US" dirty="0">
                <a:latin typeface="Arial"/>
                <a:ea typeface="Arial" panose="020B0604020202020204" pitchFamily="34" charset="0"/>
                <a:cs typeface="Arial"/>
              </a:rPr>
              <a:t> 1962</a:t>
            </a:r>
            <a:endParaRPr lang="en-US" dirty="0">
              <a:solidFill>
                <a:srgbClr val="386097"/>
              </a:solidFill>
            </a:endParaRPr>
          </a:p>
        </p:txBody>
      </p:sp>
      <p:pic>
        <p:nvPicPr>
          <p:cNvPr id="45" name="Picture 44" descr="Map&#10;&#10;Description automatically generated">
            <a:extLst>
              <a:ext uri="{FF2B5EF4-FFF2-40B4-BE49-F238E27FC236}">
                <a16:creationId xmlns:a16="http://schemas.microsoft.com/office/drawing/2014/main" id="{B84D940D-986E-BE47-B8B7-8EB54E2A71E8}"/>
              </a:ext>
            </a:extLst>
          </p:cNvPr>
          <p:cNvPicPr>
            <a:picLocks noChangeAspect="1"/>
          </p:cNvPicPr>
          <p:nvPr/>
        </p:nvPicPr>
        <p:blipFill>
          <a:blip r:embed="rId5"/>
          <a:stretch>
            <a:fillRect/>
          </a:stretch>
        </p:blipFill>
        <p:spPr>
          <a:xfrm>
            <a:off x="4972108" y="2133638"/>
            <a:ext cx="3937000" cy="2019300"/>
          </a:xfrm>
          <a:prstGeom prst="rect">
            <a:avLst/>
          </a:prstGeom>
        </p:spPr>
      </p:pic>
      <p:sp>
        <p:nvSpPr>
          <p:cNvPr id="48" name="Rounded Rectangle 47">
            <a:extLst>
              <a:ext uri="{FF2B5EF4-FFF2-40B4-BE49-F238E27FC236}">
                <a16:creationId xmlns:a16="http://schemas.microsoft.com/office/drawing/2014/main" id="{F406B13D-72D2-574F-A741-FE7ADBFCF12D}"/>
              </a:ext>
            </a:extLst>
          </p:cNvPr>
          <p:cNvSpPr/>
          <p:nvPr/>
        </p:nvSpPr>
        <p:spPr>
          <a:xfrm rot="16200000">
            <a:off x="45897" y="3892073"/>
            <a:ext cx="994641" cy="1790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Les plus </a:t>
            </a:r>
            <a:r>
              <a:rPr lang="en-US" sz="900" dirty="0" err="1"/>
              <a:t>faibles</a:t>
            </a:r>
            <a:endParaRPr lang="en-US" sz="900" dirty="0"/>
          </a:p>
        </p:txBody>
      </p:sp>
    </p:spTree>
    <p:extLst>
      <p:ext uri="{BB962C8B-B14F-4D97-AF65-F5344CB8AC3E}">
        <p14:creationId xmlns:p14="http://schemas.microsoft.com/office/powerpoint/2010/main" val="384081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434195C1-D68B-0949-BD73-8CEB2FCDD66B}"/>
              </a:ext>
            </a:extLst>
          </p:cNvPr>
          <p:cNvSpPr/>
          <p:nvPr/>
        </p:nvSpPr>
        <p:spPr>
          <a:xfrm>
            <a:off x="3779280" y="1530063"/>
            <a:ext cx="4907518" cy="2847204"/>
          </a:xfrm>
          <a:prstGeom prst="roundRect">
            <a:avLst>
              <a:gd name="adj" fmla="val 2988"/>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6D59B7-908E-F44A-8610-CF768DBC15C8}"/>
              </a:ext>
            </a:extLst>
          </p:cNvPr>
          <p:cNvPicPr>
            <a:picLocks noChangeAspect="1"/>
          </p:cNvPicPr>
          <p:nvPr/>
        </p:nvPicPr>
        <p:blipFill rotWithShape="1">
          <a:blip r:embed="rId3"/>
          <a:srcRect l="-2" t="8076" r="24375" b="23872"/>
          <a:stretch/>
        </p:blipFill>
        <p:spPr>
          <a:xfrm>
            <a:off x="2536892" y="1634067"/>
            <a:ext cx="6217920" cy="2743200"/>
          </a:xfrm>
          <a:prstGeom prst="rect">
            <a:avLst/>
          </a:prstGeom>
        </p:spPr>
      </p:pic>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en-US" sz="1900" dirty="0">
                <a:latin typeface="Arial"/>
                <a:cs typeface="Arial"/>
              </a:rPr>
              <a:t>Les </a:t>
            </a:r>
            <a:r>
              <a:rPr lang="en-US" sz="1900" dirty="0" err="1">
                <a:latin typeface="Arial"/>
                <a:cs typeface="Arial"/>
              </a:rPr>
              <a:t>employeurs</a:t>
            </a:r>
            <a:r>
              <a:rPr lang="en-US" sz="1900" dirty="0">
                <a:latin typeface="Arial"/>
                <a:cs typeface="Arial"/>
              </a:rPr>
              <a:t> de la </a:t>
            </a:r>
            <a:r>
              <a:rPr lang="en-US" sz="1900" dirty="0" err="1">
                <a:latin typeface="Arial"/>
                <a:cs typeface="Arial"/>
              </a:rPr>
              <a:t>région</a:t>
            </a:r>
            <a:r>
              <a:rPr lang="en-US" sz="1900" dirty="0">
                <a:latin typeface="Arial"/>
                <a:cs typeface="Arial"/>
              </a:rPr>
              <a:t> </a:t>
            </a:r>
            <a:r>
              <a:rPr lang="en-US" sz="1900" b="1" dirty="0">
                <a:latin typeface="Arial"/>
                <a:cs typeface="Arial"/>
              </a:rPr>
              <a:t>EMEA</a:t>
            </a:r>
            <a:r>
              <a:rPr lang="en-US" sz="1900" dirty="0">
                <a:latin typeface="Arial"/>
                <a:cs typeface="Arial"/>
              </a:rPr>
              <a:t> (Europe, </a:t>
            </a:r>
            <a:r>
              <a:rPr lang="en-US" sz="1900" dirty="0" err="1">
                <a:latin typeface="Arial"/>
                <a:cs typeface="Arial"/>
              </a:rPr>
              <a:t>Moyen</a:t>
            </a:r>
            <a:r>
              <a:rPr lang="en-US" sz="1900" dirty="0">
                <a:latin typeface="Arial"/>
                <a:cs typeface="Arial"/>
              </a:rPr>
              <a:t>-Orient, Afrique) </a:t>
            </a:r>
            <a:r>
              <a:rPr lang="en-US" sz="1900" dirty="0" err="1">
                <a:latin typeface="Arial"/>
                <a:cs typeface="Arial"/>
              </a:rPr>
              <a:t>rapportent</a:t>
            </a:r>
            <a:r>
              <a:rPr lang="en-US" sz="1900" dirty="0">
                <a:latin typeface="Arial"/>
                <a:cs typeface="Arial"/>
              </a:rPr>
              <a:t> </a:t>
            </a:r>
            <a:r>
              <a:rPr lang="en-US" sz="1900" dirty="0" err="1">
                <a:latin typeface="Arial"/>
                <a:cs typeface="Arial"/>
              </a:rPr>
              <a:t>leurs</a:t>
            </a:r>
            <a:r>
              <a:rPr lang="en-US" sz="1900" dirty="0">
                <a:latin typeface="Arial"/>
                <a:cs typeface="Arial"/>
              </a:rPr>
              <a:t> </a:t>
            </a:r>
            <a:r>
              <a:rPr lang="en-US" sz="1900" dirty="0" err="1">
                <a:latin typeface="Arial"/>
                <a:cs typeface="Arial"/>
              </a:rPr>
              <a:t>prévisions</a:t>
            </a:r>
            <a:r>
              <a:rPr lang="en-US" sz="1900" dirty="0">
                <a:latin typeface="Arial"/>
                <a:cs typeface="Arial"/>
              </a:rPr>
              <a:t> les plus fortes </a:t>
            </a:r>
            <a:r>
              <a:rPr lang="en-US" sz="1900" dirty="0" err="1">
                <a:latin typeface="Arial"/>
                <a:cs typeface="Arial"/>
              </a:rPr>
              <a:t>depuis</a:t>
            </a:r>
            <a:r>
              <a:rPr lang="en-US" sz="1900" dirty="0">
                <a:latin typeface="Arial"/>
                <a:cs typeface="Arial"/>
              </a:rPr>
              <a:t> le début de la </a:t>
            </a:r>
            <a:r>
              <a:rPr lang="en-US" sz="1900" dirty="0" err="1">
                <a:latin typeface="Arial"/>
                <a:cs typeface="Arial"/>
              </a:rPr>
              <a:t>pandémie</a:t>
            </a:r>
            <a:r>
              <a:rPr lang="en-US" sz="1900" dirty="0">
                <a:latin typeface="Arial"/>
                <a:cs typeface="Arial"/>
              </a:rPr>
              <a:t>, avec des intentions de </a:t>
            </a:r>
            <a:r>
              <a:rPr lang="en-US" sz="1900" dirty="0" err="1">
                <a:latin typeface="Arial"/>
                <a:cs typeface="Arial"/>
              </a:rPr>
              <a:t>recrutement</a:t>
            </a:r>
            <a:r>
              <a:rPr lang="en-US" sz="1900" dirty="0">
                <a:latin typeface="Arial"/>
                <a:cs typeface="Arial"/>
              </a:rPr>
              <a:t> positives dans 25 des 26 pays </a:t>
            </a:r>
            <a:r>
              <a:rPr lang="en-US" sz="1900" dirty="0" err="1">
                <a:latin typeface="Arial"/>
                <a:cs typeface="Arial"/>
              </a:rPr>
              <a:t>sondés</a:t>
            </a:r>
            <a:endParaRPr lang="en-US" sz="1900" dirty="0"/>
          </a:p>
        </p:txBody>
      </p:sp>
      <p:sp>
        <p:nvSpPr>
          <p:cNvPr id="3" name="Rounded Rectangle 2">
            <a:extLst>
              <a:ext uri="{FF2B5EF4-FFF2-40B4-BE49-F238E27FC236}">
                <a16:creationId xmlns:a16="http://schemas.microsoft.com/office/drawing/2014/main" id="{B0B09CBF-55AE-F04B-A445-D635C52F0079}"/>
              </a:ext>
            </a:extLst>
          </p:cNvPr>
          <p:cNvSpPr/>
          <p:nvPr/>
        </p:nvSpPr>
        <p:spPr>
          <a:xfrm>
            <a:off x="457201" y="1452282"/>
            <a:ext cx="2521125" cy="3496235"/>
          </a:xfrm>
          <a:prstGeom prst="roundRect">
            <a:avLst>
              <a:gd name="adj" fmla="val 2947"/>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b="1" dirty="0">
                <a:solidFill>
                  <a:schemeClr val="accent4"/>
                </a:solidFill>
                <a:cs typeface="Arial"/>
              </a:rPr>
              <a:t>Les intentions de </a:t>
            </a:r>
            <a:r>
              <a:rPr lang="en-GB" sz="1200" b="1" dirty="0" err="1">
                <a:solidFill>
                  <a:schemeClr val="accent4"/>
                </a:solidFill>
                <a:cs typeface="Arial"/>
              </a:rPr>
              <a:t>recrutement</a:t>
            </a:r>
            <a:r>
              <a:rPr lang="en-GB" sz="1200" b="1" dirty="0">
                <a:solidFill>
                  <a:schemeClr val="accent4"/>
                </a:solidFill>
                <a:cs typeface="Arial"/>
              </a:rPr>
              <a:t> </a:t>
            </a:r>
            <a:r>
              <a:rPr lang="en-GB" sz="1200" b="1" dirty="0" err="1">
                <a:solidFill>
                  <a:schemeClr val="accent4"/>
                </a:solidFill>
                <a:cs typeface="Arial"/>
              </a:rPr>
              <a:t>s’améliorent</a:t>
            </a:r>
            <a:r>
              <a:rPr lang="en-GB" sz="1200" b="1" dirty="0">
                <a:solidFill>
                  <a:schemeClr val="accent4"/>
                </a:solidFill>
                <a:cs typeface="Arial"/>
              </a:rPr>
              <a:t> dans </a:t>
            </a:r>
            <a:r>
              <a:rPr lang="en-GB" sz="1200" b="1" dirty="0" err="1">
                <a:solidFill>
                  <a:schemeClr val="accent4"/>
                </a:solidFill>
                <a:cs typeface="Arial"/>
              </a:rPr>
              <a:t>tous</a:t>
            </a:r>
            <a:r>
              <a:rPr lang="en-GB" sz="1200" b="1" dirty="0">
                <a:solidFill>
                  <a:schemeClr val="accent4"/>
                </a:solidFill>
                <a:cs typeface="Arial"/>
              </a:rPr>
              <a:t> les 26 pays </a:t>
            </a:r>
            <a:r>
              <a:rPr lang="en-GB" sz="1200" b="1" dirty="0" err="1">
                <a:solidFill>
                  <a:schemeClr val="accent4"/>
                </a:solidFill>
                <a:cs typeface="Arial"/>
              </a:rPr>
              <a:t>sondés</a:t>
            </a:r>
            <a:r>
              <a:rPr lang="en-GB" sz="1200" b="1" dirty="0">
                <a:solidFill>
                  <a:schemeClr val="accent4"/>
                </a:solidFill>
                <a:cs typeface="Arial"/>
              </a:rPr>
              <a:t> par rapport à T4 2020 et </a:t>
            </a:r>
            <a:r>
              <a:rPr lang="en-GB" sz="1200" b="1" dirty="0" err="1">
                <a:solidFill>
                  <a:schemeClr val="accent4"/>
                </a:solidFill>
                <a:cs typeface="Arial"/>
              </a:rPr>
              <a:t>progressent</a:t>
            </a:r>
            <a:r>
              <a:rPr lang="en-GB" sz="1200" b="1" dirty="0">
                <a:solidFill>
                  <a:schemeClr val="accent4"/>
                </a:solidFill>
                <a:cs typeface="Arial"/>
              </a:rPr>
              <a:t> dans 20 </a:t>
            </a:r>
            <a:r>
              <a:rPr lang="en-GB" sz="1200" b="1" dirty="0" err="1">
                <a:solidFill>
                  <a:schemeClr val="accent4"/>
                </a:solidFill>
                <a:cs typeface="Arial"/>
              </a:rPr>
              <a:t>d’entre</a:t>
            </a:r>
            <a:r>
              <a:rPr lang="en-GB" sz="1200" b="1" dirty="0">
                <a:solidFill>
                  <a:schemeClr val="accent4"/>
                </a:solidFill>
                <a:cs typeface="Arial"/>
              </a:rPr>
              <a:t> </a:t>
            </a:r>
            <a:r>
              <a:rPr lang="en-GB" sz="1200" b="1" dirty="0" err="1">
                <a:solidFill>
                  <a:schemeClr val="accent4"/>
                </a:solidFill>
                <a:cs typeface="Arial"/>
              </a:rPr>
              <a:t>eux</a:t>
            </a:r>
            <a:r>
              <a:rPr lang="en-GB" sz="1200" b="1" dirty="0">
                <a:solidFill>
                  <a:schemeClr val="accent4"/>
                </a:solidFill>
                <a:cs typeface="Arial"/>
              </a:rPr>
              <a:t> par rapport à T3 2021.</a:t>
            </a:r>
            <a:endParaRPr lang="en-US" sz="1200" dirty="0">
              <a:solidFill>
                <a:schemeClr val="accent4"/>
              </a:solidFill>
              <a:cs typeface="Arial" panose="020B0604020202020204"/>
            </a:endParaRPr>
          </a:p>
          <a:p>
            <a:pPr marL="285750" indent="-285750">
              <a:buFont typeface="Arial" panose="020B0604020202020204" pitchFamily="34" charset="0"/>
              <a:buChar char="•"/>
            </a:pPr>
            <a:r>
              <a:rPr lang="en-US" sz="1200" dirty="0" err="1">
                <a:solidFill>
                  <a:schemeClr val="accent4"/>
                </a:solidFill>
                <a:cs typeface="Arial"/>
              </a:rPr>
              <a:t>En</a:t>
            </a:r>
            <a:r>
              <a:rPr lang="en-US" sz="1200" dirty="0">
                <a:solidFill>
                  <a:schemeClr val="accent4"/>
                </a:solidFill>
                <a:cs typeface="Arial"/>
              </a:rPr>
              <a:t> </a:t>
            </a:r>
            <a:r>
              <a:rPr lang="en-US" sz="1200" b="1" dirty="0">
                <a:solidFill>
                  <a:schemeClr val="accent4"/>
                </a:solidFill>
                <a:cs typeface="Arial"/>
              </a:rPr>
              <a:t>France </a:t>
            </a:r>
            <a:r>
              <a:rPr lang="en-US" sz="1200" dirty="0">
                <a:solidFill>
                  <a:schemeClr val="accent4"/>
                </a:solidFill>
                <a:cs typeface="Arial"/>
              </a:rPr>
              <a:t>(+37%)</a:t>
            </a:r>
            <a:r>
              <a:rPr lang="en-US" sz="1200" b="1" dirty="0">
                <a:solidFill>
                  <a:schemeClr val="accent4"/>
                </a:solidFill>
                <a:cs typeface="Arial"/>
              </a:rPr>
              <a:t>, </a:t>
            </a:r>
            <a:r>
              <a:rPr lang="en-US" sz="1200" dirty="0">
                <a:solidFill>
                  <a:schemeClr val="accent4"/>
                </a:solidFill>
                <a:cs typeface="Arial"/>
              </a:rPr>
              <a:t>les </a:t>
            </a:r>
            <a:r>
              <a:rPr lang="en-US" sz="1200" dirty="0" err="1">
                <a:solidFill>
                  <a:schemeClr val="accent4"/>
                </a:solidFill>
                <a:cs typeface="Arial"/>
              </a:rPr>
              <a:t>employeurs</a:t>
            </a:r>
            <a:r>
              <a:rPr lang="en-US" sz="1200" dirty="0">
                <a:solidFill>
                  <a:schemeClr val="accent4"/>
                </a:solidFill>
                <a:cs typeface="Arial"/>
              </a:rPr>
              <a:t> de </a:t>
            </a:r>
            <a:r>
              <a:rPr lang="en-US" sz="1200" dirty="0" err="1">
                <a:solidFill>
                  <a:schemeClr val="accent4"/>
                </a:solidFill>
                <a:cs typeface="Arial"/>
              </a:rPr>
              <a:t>tous</a:t>
            </a:r>
            <a:r>
              <a:rPr lang="en-US" sz="1200" dirty="0">
                <a:solidFill>
                  <a:schemeClr val="accent4"/>
                </a:solidFill>
                <a:cs typeface="Arial"/>
              </a:rPr>
              <a:t> les 7 </a:t>
            </a:r>
            <a:r>
              <a:rPr lang="en-US" sz="1200" dirty="0" err="1">
                <a:solidFill>
                  <a:schemeClr val="accent4"/>
                </a:solidFill>
                <a:cs typeface="Arial"/>
              </a:rPr>
              <a:t>secteurs</a:t>
            </a:r>
            <a:r>
              <a:rPr lang="en-US" sz="1200" dirty="0">
                <a:solidFill>
                  <a:schemeClr val="accent4"/>
                </a:solidFill>
                <a:cs typeface="Arial"/>
              </a:rPr>
              <a:t> </a:t>
            </a:r>
            <a:r>
              <a:rPr lang="en-US" sz="1200" dirty="0" err="1">
                <a:solidFill>
                  <a:schemeClr val="accent4"/>
                </a:solidFill>
                <a:cs typeface="Arial"/>
              </a:rPr>
              <a:t>d’activité</a:t>
            </a:r>
            <a:r>
              <a:rPr lang="en-US" sz="1200" dirty="0">
                <a:solidFill>
                  <a:schemeClr val="accent4"/>
                </a:solidFill>
                <a:cs typeface="Arial"/>
              </a:rPr>
              <a:t> </a:t>
            </a:r>
            <a:r>
              <a:rPr lang="en-US" sz="1200" dirty="0" err="1">
                <a:solidFill>
                  <a:schemeClr val="accent4"/>
                </a:solidFill>
                <a:cs typeface="Arial"/>
              </a:rPr>
              <a:t>rapportent</a:t>
            </a:r>
            <a:r>
              <a:rPr lang="en-US" sz="1200" dirty="0">
                <a:solidFill>
                  <a:schemeClr val="accent4"/>
                </a:solidFill>
                <a:cs typeface="Arial"/>
              </a:rPr>
              <a:t> </a:t>
            </a:r>
            <a:r>
              <a:rPr lang="en-US" sz="1200" dirty="0" err="1">
                <a:solidFill>
                  <a:schemeClr val="accent4"/>
                </a:solidFill>
                <a:cs typeface="Arial"/>
              </a:rPr>
              <a:t>leurs</a:t>
            </a:r>
            <a:r>
              <a:rPr lang="en-US" sz="1200" dirty="0">
                <a:solidFill>
                  <a:schemeClr val="accent4"/>
                </a:solidFill>
                <a:cs typeface="Arial"/>
              </a:rPr>
              <a:t> </a:t>
            </a:r>
            <a:r>
              <a:rPr lang="en-US" sz="1200" dirty="0" err="1">
                <a:solidFill>
                  <a:schemeClr val="accent4"/>
                </a:solidFill>
                <a:cs typeface="Arial"/>
              </a:rPr>
              <a:t>prévisions</a:t>
            </a:r>
            <a:r>
              <a:rPr lang="en-US" sz="1200" dirty="0">
                <a:solidFill>
                  <a:schemeClr val="accent4"/>
                </a:solidFill>
                <a:cs typeface="Arial"/>
              </a:rPr>
              <a:t> les plus fortes </a:t>
            </a:r>
            <a:r>
              <a:rPr lang="en-US" sz="1200" dirty="0" err="1">
                <a:solidFill>
                  <a:schemeClr val="accent4"/>
                </a:solidFill>
                <a:cs typeface="Arial"/>
              </a:rPr>
              <a:t>depuis</a:t>
            </a:r>
            <a:r>
              <a:rPr lang="en-US" sz="1200" dirty="0">
                <a:solidFill>
                  <a:schemeClr val="accent4"/>
                </a:solidFill>
                <a:cs typeface="Arial"/>
              </a:rPr>
              <a:t> le </a:t>
            </a:r>
            <a:r>
              <a:rPr lang="en-US" sz="1200" dirty="0" err="1">
                <a:solidFill>
                  <a:schemeClr val="accent4"/>
                </a:solidFill>
                <a:cs typeface="Arial"/>
              </a:rPr>
              <a:t>lancement</a:t>
            </a:r>
            <a:r>
              <a:rPr lang="en-US" sz="1200" dirty="0">
                <a:solidFill>
                  <a:schemeClr val="accent4"/>
                </a:solidFill>
                <a:cs typeface="Arial"/>
              </a:rPr>
              <a:t> de </a:t>
            </a:r>
            <a:r>
              <a:rPr lang="en-US" sz="1200" dirty="0" err="1">
                <a:solidFill>
                  <a:schemeClr val="accent4"/>
                </a:solidFill>
                <a:cs typeface="Arial"/>
              </a:rPr>
              <a:t>l’enquête</a:t>
            </a:r>
            <a:r>
              <a:rPr lang="en-US" sz="1200" dirty="0">
                <a:solidFill>
                  <a:schemeClr val="accent4"/>
                </a:solidFill>
                <a:cs typeface="Arial"/>
              </a:rPr>
              <a:t> </a:t>
            </a:r>
            <a:r>
              <a:rPr lang="en-US" sz="1200" dirty="0" err="1">
                <a:solidFill>
                  <a:schemeClr val="accent4"/>
                </a:solidFill>
                <a:cs typeface="Arial"/>
              </a:rPr>
              <a:t>en</a:t>
            </a:r>
            <a:r>
              <a:rPr lang="en-US" sz="1200" dirty="0">
                <a:solidFill>
                  <a:schemeClr val="accent4"/>
                </a:solidFill>
                <a:cs typeface="Arial"/>
              </a:rPr>
              <a:t> 2003. </a:t>
            </a:r>
          </a:p>
          <a:p>
            <a:pPr marL="285750" indent="-285750">
              <a:buFont typeface="Arial" panose="020B0604020202020204" pitchFamily="34" charset="0"/>
              <a:buChar char="•"/>
            </a:pPr>
            <a:r>
              <a:rPr lang="en-US" sz="1200" dirty="0">
                <a:solidFill>
                  <a:schemeClr val="accent4"/>
                </a:solidFill>
                <a:cs typeface="Arial"/>
              </a:rPr>
              <a:t>Au </a:t>
            </a:r>
            <a:r>
              <a:rPr lang="en-US" sz="1200" b="1" dirty="0" err="1">
                <a:solidFill>
                  <a:schemeClr val="accent4"/>
                </a:solidFill>
                <a:cs typeface="Arial"/>
              </a:rPr>
              <a:t>Royaume</a:t>
            </a:r>
            <a:r>
              <a:rPr lang="en-US" sz="1200" b="1" dirty="0">
                <a:solidFill>
                  <a:schemeClr val="accent4"/>
                </a:solidFill>
                <a:cs typeface="Arial"/>
              </a:rPr>
              <a:t>-Un</a:t>
            </a:r>
            <a:r>
              <a:rPr lang="en-US" sz="1200" dirty="0">
                <a:solidFill>
                  <a:schemeClr val="accent4"/>
                </a:solidFill>
                <a:cs typeface="Arial"/>
              </a:rPr>
              <a:t>i (+32%), les </a:t>
            </a:r>
            <a:r>
              <a:rPr lang="en-US" sz="1200" dirty="0" err="1">
                <a:solidFill>
                  <a:schemeClr val="accent4"/>
                </a:solidFill>
                <a:cs typeface="Arial"/>
              </a:rPr>
              <a:t>employeurs</a:t>
            </a:r>
            <a:r>
              <a:rPr lang="en-US" sz="1200" dirty="0">
                <a:solidFill>
                  <a:schemeClr val="accent4"/>
                </a:solidFill>
                <a:cs typeface="Arial"/>
              </a:rPr>
              <a:t> </a:t>
            </a:r>
            <a:r>
              <a:rPr lang="en-US" sz="1200" dirty="0" err="1">
                <a:solidFill>
                  <a:schemeClr val="accent4"/>
                </a:solidFill>
                <a:cs typeface="Arial"/>
              </a:rPr>
              <a:t>rapportent</a:t>
            </a:r>
            <a:r>
              <a:rPr lang="en-US" sz="1200" dirty="0">
                <a:solidFill>
                  <a:schemeClr val="accent4"/>
                </a:solidFill>
                <a:cs typeface="Arial"/>
              </a:rPr>
              <a:t> les intentions de </a:t>
            </a:r>
            <a:r>
              <a:rPr lang="en-US" sz="1200" dirty="0" err="1">
                <a:solidFill>
                  <a:schemeClr val="accent4"/>
                </a:solidFill>
                <a:cs typeface="Arial"/>
              </a:rPr>
              <a:t>recrutement</a:t>
            </a:r>
            <a:r>
              <a:rPr lang="en-US" sz="1200" dirty="0">
                <a:solidFill>
                  <a:schemeClr val="accent4"/>
                </a:solidFill>
                <a:cs typeface="Arial"/>
              </a:rPr>
              <a:t> les plus fortes </a:t>
            </a:r>
            <a:r>
              <a:rPr lang="en-US" sz="1200" dirty="0" err="1">
                <a:solidFill>
                  <a:schemeClr val="accent4"/>
                </a:solidFill>
                <a:cs typeface="Arial"/>
              </a:rPr>
              <a:t>depuis</a:t>
            </a:r>
            <a:r>
              <a:rPr lang="en-US" sz="1200" dirty="0">
                <a:solidFill>
                  <a:schemeClr val="accent4"/>
                </a:solidFill>
                <a:cs typeface="Arial"/>
              </a:rPr>
              <a:t> 2008.</a:t>
            </a:r>
          </a:p>
          <a:p>
            <a:pPr marL="285750" indent="-285750">
              <a:buFont typeface="Arial" panose="020B0604020202020204" pitchFamily="34" charset="0"/>
              <a:buChar char="•"/>
            </a:pPr>
            <a:r>
              <a:rPr lang="en-US" sz="1200" dirty="0" err="1">
                <a:solidFill>
                  <a:schemeClr val="accent4"/>
                </a:solidFill>
                <a:cs typeface="Arial"/>
              </a:rPr>
              <a:t>Optimisme</a:t>
            </a:r>
            <a:r>
              <a:rPr lang="en-US" sz="1200" dirty="0">
                <a:solidFill>
                  <a:schemeClr val="accent4"/>
                </a:solidFill>
                <a:cs typeface="Arial"/>
              </a:rPr>
              <a:t> in </a:t>
            </a:r>
            <a:r>
              <a:rPr lang="en-US" sz="1200" b="1" dirty="0" err="1">
                <a:solidFill>
                  <a:schemeClr val="accent4"/>
                </a:solidFill>
                <a:cs typeface="Arial"/>
              </a:rPr>
              <a:t>Allemagne</a:t>
            </a:r>
            <a:r>
              <a:rPr lang="en-US" sz="1200" dirty="0">
                <a:solidFill>
                  <a:schemeClr val="accent4"/>
                </a:solidFill>
                <a:cs typeface="Arial"/>
              </a:rPr>
              <a:t> (+28%) et </a:t>
            </a:r>
            <a:r>
              <a:rPr lang="en-US" sz="1200" dirty="0" err="1">
                <a:solidFill>
                  <a:schemeClr val="accent4"/>
                </a:solidFill>
                <a:cs typeface="Arial"/>
              </a:rPr>
              <a:t>en</a:t>
            </a:r>
            <a:r>
              <a:rPr lang="en-US" sz="1200" dirty="0">
                <a:solidFill>
                  <a:schemeClr val="accent4"/>
                </a:solidFill>
                <a:cs typeface="Arial"/>
              </a:rPr>
              <a:t> </a:t>
            </a:r>
            <a:r>
              <a:rPr lang="en-US" sz="1200" b="1" dirty="0">
                <a:solidFill>
                  <a:schemeClr val="accent4"/>
                </a:solidFill>
                <a:cs typeface="Arial"/>
              </a:rPr>
              <a:t>Italie</a:t>
            </a:r>
            <a:r>
              <a:rPr lang="en-US" sz="1200" dirty="0">
                <a:solidFill>
                  <a:schemeClr val="accent4"/>
                </a:solidFill>
                <a:cs typeface="Arial"/>
              </a:rPr>
              <a:t>(+28%).</a:t>
            </a:r>
            <a:endParaRPr lang="en-US" sz="1200" dirty="0">
              <a:solidFill>
                <a:schemeClr val="accent4"/>
              </a:solidFill>
            </a:endParaRPr>
          </a:p>
        </p:txBody>
      </p:sp>
      <p:sp>
        <p:nvSpPr>
          <p:cNvPr id="28" name="Rounded Rectangle 27">
            <a:extLst>
              <a:ext uri="{FF2B5EF4-FFF2-40B4-BE49-F238E27FC236}">
                <a16:creationId xmlns:a16="http://schemas.microsoft.com/office/drawing/2014/main" id="{16F94D31-400C-EC4A-A2D7-B307C97CAE84}"/>
              </a:ext>
            </a:extLst>
          </p:cNvPr>
          <p:cNvSpPr/>
          <p:nvPr/>
        </p:nvSpPr>
        <p:spPr>
          <a:xfrm>
            <a:off x="3779280" y="1530063"/>
            <a:ext cx="2421466" cy="552873"/>
          </a:xfrm>
          <a:prstGeom prst="roundRect">
            <a:avLst>
              <a:gd name="adj" fmla="val 103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cs typeface="Arial"/>
              </a:rPr>
              <a:t>INTENTIONS DE RECRUTEMENT LES PLUS FORTES :</a:t>
            </a:r>
            <a:br>
              <a:rPr lang="en-GB" sz="900" b="1" dirty="0">
                <a:cs typeface="Arial"/>
              </a:rPr>
            </a:br>
            <a:r>
              <a:rPr lang="en-GB" sz="900" dirty="0">
                <a:cs typeface="Arial"/>
              </a:rPr>
              <a:t>Pays-Bas (+40%), France (+37%) et </a:t>
            </a:r>
            <a:r>
              <a:rPr lang="en-GB" sz="900" dirty="0" err="1">
                <a:cs typeface="Arial"/>
              </a:rPr>
              <a:t>Irlande</a:t>
            </a:r>
            <a:r>
              <a:rPr lang="en-GB" sz="900" dirty="0">
                <a:cs typeface="Arial"/>
              </a:rPr>
              <a:t> (+34)</a:t>
            </a:r>
            <a:endParaRPr lang="en-US" sz="900" dirty="0">
              <a:cs typeface="Arial"/>
            </a:endParaRPr>
          </a:p>
        </p:txBody>
      </p:sp>
      <p:sp>
        <p:nvSpPr>
          <p:cNvPr id="29" name="Rounded Rectangle 28">
            <a:extLst>
              <a:ext uri="{FF2B5EF4-FFF2-40B4-BE49-F238E27FC236}">
                <a16:creationId xmlns:a16="http://schemas.microsoft.com/office/drawing/2014/main" id="{740868B5-2F97-E74B-BC19-FC1DEB5890C3}"/>
              </a:ext>
            </a:extLst>
          </p:cNvPr>
          <p:cNvSpPr/>
          <p:nvPr/>
        </p:nvSpPr>
        <p:spPr>
          <a:xfrm>
            <a:off x="6265332" y="1530063"/>
            <a:ext cx="2421466" cy="552873"/>
          </a:xfrm>
          <a:prstGeom prst="roundRect">
            <a:avLst>
              <a:gd name="adj" fmla="val 103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cs typeface="Arial"/>
              </a:rPr>
              <a:t>INTENTIONS DE RECRUTMENT LES PLUS FAIBLES:  </a:t>
            </a:r>
          </a:p>
          <a:p>
            <a:pPr algn="ctr"/>
            <a:r>
              <a:rPr lang="en-GB" sz="900" dirty="0">
                <a:cs typeface="Arial"/>
              </a:rPr>
              <a:t>Afrique du Sud (-2%), </a:t>
            </a:r>
            <a:r>
              <a:rPr lang="en-GB" sz="900" dirty="0" err="1">
                <a:cs typeface="Arial"/>
              </a:rPr>
              <a:t>Croatie</a:t>
            </a:r>
            <a:r>
              <a:rPr lang="en-GB" sz="900" dirty="0">
                <a:cs typeface="Arial"/>
              </a:rPr>
              <a:t> (+2%) </a:t>
            </a:r>
            <a:br>
              <a:rPr lang="en-GB" sz="900" dirty="0">
                <a:cs typeface="Arial"/>
              </a:rPr>
            </a:br>
            <a:r>
              <a:rPr lang="en-GB" sz="900" dirty="0">
                <a:cs typeface="Arial"/>
              </a:rPr>
              <a:t>et Suisse(+8%)</a:t>
            </a:r>
            <a:endParaRPr lang="en-US" sz="900" dirty="0">
              <a:cs typeface="Arial"/>
            </a:endParaRPr>
          </a:p>
        </p:txBody>
      </p:sp>
      <p:cxnSp>
        <p:nvCxnSpPr>
          <p:cNvPr id="37" name="Straight Connector 36">
            <a:extLst>
              <a:ext uri="{FF2B5EF4-FFF2-40B4-BE49-F238E27FC236}">
                <a16:creationId xmlns:a16="http://schemas.microsoft.com/office/drawing/2014/main" id="{E1E75C56-2C84-1B4B-AA4C-43041C756B72}"/>
              </a:ext>
            </a:extLst>
          </p:cNvPr>
          <p:cNvCxnSpPr>
            <a:cxnSpLocks/>
          </p:cNvCxnSpPr>
          <p:nvPr/>
        </p:nvCxnSpPr>
        <p:spPr>
          <a:xfrm>
            <a:off x="3334294" y="1573608"/>
            <a:ext cx="0" cy="2762537"/>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5B6B5EA-71D4-FF49-87D3-D3A629D13A4C}"/>
              </a:ext>
            </a:extLst>
          </p:cNvPr>
          <p:cNvSpPr/>
          <p:nvPr/>
        </p:nvSpPr>
        <p:spPr>
          <a:xfrm>
            <a:off x="7623358" y="2316260"/>
            <a:ext cx="825661" cy="825661"/>
          </a:xfrm>
          <a:prstGeom prst="rect">
            <a:avLst/>
          </a:prstGeom>
          <a:solidFill>
            <a:schemeClr val="bg1">
              <a:alpha val="5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1480C5-6560-0F42-8165-2067C2A301A6}"/>
              </a:ext>
            </a:extLst>
          </p:cNvPr>
          <p:cNvPicPr>
            <a:picLocks noChangeAspect="1"/>
          </p:cNvPicPr>
          <p:nvPr/>
        </p:nvPicPr>
        <p:blipFill>
          <a:blip r:embed="rId4"/>
          <a:stretch>
            <a:fillRect/>
          </a:stretch>
        </p:blipFill>
        <p:spPr>
          <a:xfrm>
            <a:off x="7780200" y="2571750"/>
            <a:ext cx="460622" cy="429914"/>
          </a:xfrm>
          <a:prstGeom prst="rect">
            <a:avLst/>
          </a:prstGeom>
        </p:spPr>
      </p:pic>
      <p:sp>
        <p:nvSpPr>
          <p:cNvPr id="15" name="Rounded Rectangle 14">
            <a:extLst>
              <a:ext uri="{FF2B5EF4-FFF2-40B4-BE49-F238E27FC236}">
                <a16:creationId xmlns:a16="http://schemas.microsoft.com/office/drawing/2014/main" id="{27B74FEF-65F0-324A-8E4C-9C5235965B1C}"/>
              </a:ext>
            </a:extLst>
          </p:cNvPr>
          <p:cNvSpPr/>
          <p:nvPr/>
        </p:nvSpPr>
        <p:spPr>
          <a:xfrm>
            <a:off x="7623358" y="2353933"/>
            <a:ext cx="825661" cy="1736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accent4">
                    <a:alpha val="75000"/>
                  </a:schemeClr>
                </a:solidFill>
              </a:rPr>
              <a:t>(Afrique du Sud)</a:t>
            </a:r>
          </a:p>
        </p:txBody>
      </p:sp>
    </p:spTree>
    <p:extLst>
      <p:ext uri="{BB962C8B-B14F-4D97-AF65-F5344CB8AC3E}">
        <p14:creationId xmlns:p14="http://schemas.microsoft.com/office/powerpoint/2010/main" val="207426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7A4F11-560F-DB45-BDF3-4FBB37B8413C}"/>
              </a:ext>
            </a:extLst>
          </p:cNvPr>
          <p:cNvPicPr>
            <a:picLocks noChangeAspect="1"/>
          </p:cNvPicPr>
          <p:nvPr/>
        </p:nvPicPr>
        <p:blipFill>
          <a:blip r:embed="rId3"/>
          <a:srcRect/>
          <a:stretch/>
        </p:blipFill>
        <p:spPr>
          <a:xfrm>
            <a:off x="166" y="3298"/>
            <a:ext cx="9143833" cy="4724314"/>
          </a:xfrm>
          <a:prstGeom prst="rect">
            <a:avLst/>
          </a:prstGeom>
        </p:spPr>
      </p:pic>
      <p:sp>
        <p:nvSpPr>
          <p:cNvPr id="7" name="Round Same Side Corner Rectangle 6">
            <a:extLst>
              <a:ext uri="{FF2B5EF4-FFF2-40B4-BE49-F238E27FC236}">
                <a16:creationId xmlns:a16="http://schemas.microsoft.com/office/drawing/2014/main" id="{3934154D-8294-BF48-AB99-97C30091A156}"/>
              </a:ext>
            </a:extLst>
          </p:cNvPr>
          <p:cNvSpPr/>
          <p:nvPr/>
        </p:nvSpPr>
        <p:spPr>
          <a:xfrm rot="5400000">
            <a:off x="3477082" y="-3061192"/>
            <a:ext cx="1641204" cy="8595365"/>
          </a:xfrm>
          <a:prstGeom prst="round2SameRect">
            <a:avLst>
              <a:gd name="adj1" fmla="val 6881"/>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5870E1-840E-844E-97B6-87E0A545A61A}"/>
              </a:ext>
            </a:extLst>
          </p:cNvPr>
          <p:cNvSpPr/>
          <p:nvPr/>
        </p:nvSpPr>
        <p:spPr>
          <a:xfrm>
            <a:off x="5957941" y="653460"/>
            <a:ext cx="2296267" cy="944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en-US" sz="1300" b="1" dirty="0">
                <a:solidFill>
                  <a:schemeClr val="accent4"/>
                </a:solidFill>
              </a:rPr>
              <a:t>77% des </a:t>
            </a:r>
            <a:r>
              <a:rPr lang="en-US" sz="1300" b="1" dirty="0" err="1">
                <a:solidFill>
                  <a:schemeClr val="accent4"/>
                </a:solidFill>
              </a:rPr>
              <a:t>employeurs</a:t>
            </a:r>
            <a:r>
              <a:rPr lang="en-US" sz="1300" b="1" dirty="0">
                <a:solidFill>
                  <a:schemeClr val="accent4"/>
                </a:solidFill>
              </a:rPr>
              <a:t> </a:t>
            </a:r>
            <a:r>
              <a:rPr lang="en-US" sz="1300" b="1" dirty="0" err="1">
                <a:solidFill>
                  <a:schemeClr val="accent4"/>
                </a:solidFill>
              </a:rPr>
              <a:t>belges</a:t>
            </a:r>
            <a:r>
              <a:rPr lang="en-US" sz="1300" b="1" dirty="0">
                <a:solidFill>
                  <a:schemeClr val="accent4"/>
                </a:solidFill>
              </a:rPr>
              <a:t> ne </a:t>
            </a:r>
            <a:r>
              <a:rPr lang="en-US" sz="1300" b="1" dirty="0" err="1">
                <a:solidFill>
                  <a:schemeClr val="accent4"/>
                </a:solidFill>
              </a:rPr>
              <a:t>parviennent</a:t>
            </a:r>
            <a:r>
              <a:rPr lang="en-US" sz="1300" b="1" dirty="0">
                <a:solidFill>
                  <a:schemeClr val="accent4"/>
                </a:solidFill>
              </a:rPr>
              <a:t> pas à </a:t>
            </a:r>
            <a:r>
              <a:rPr lang="en-US" sz="1300" b="1" dirty="0" err="1">
                <a:solidFill>
                  <a:schemeClr val="accent4"/>
                </a:solidFill>
              </a:rPr>
              <a:t>remplir</a:t>
            </a:r>
            <a:r>
              <a:rPr lang="en-US" sz="1300" b="1" dirty="0">
                <a:solidFill>
                  <a:schemeClr val="accent4"/>
                </a:solidFill>
              </a:rPr>
              <a:t> </a:t>
            </a:r>
            <a:r>
              <a:rPr lang="en-US" sz="1300" b="1" dirty="0" err="1">
                <a:solidFill>
                  <a:schemeClr val="accent4"/>
                </a:solidFill>
              </a:rPr>
              <a:t>leurs</a:t>
            </a:r>
            <a:r>
              <a:rPr lang="en-US" sz="1300" b="1" dirty="0">
                <a:solidFill>
                  <a:schemeClr val="accent4"/>
                </a:solidFill>
              </a:rPr>
              <a:t> </a:t>
            </a:r>
            <a:r>
              <a:rPr lang="en-US" sz="1300" b="1" dirty="0" err="1">
                <a:solidFill>
                  <a:schemeClr val="accent4"/>
                </a:solidFill>
              </a:rPr>
              <a:t>postes</a:t>
            </a:r>
            <a:r>
              <a:rPr lang="en-US" sz="1300" b="1" dirty="0">
                <a:solidFill>
                  <a:schemeClr val="accent4"/>
                </a:solidFill>
              </a:rPr>
              <a:t> </a:t>
            </a:r>
            <a:r>
              <a:rPr lang="en-US" sz="1300" b="1" dirty="0" err="1">
                <a:solidFill>
                  <a:schemeClr val="accent4"/>
                </a:solidFill>
              </a:rPr>
              <a:t>vacants</a:t>
            </a:r>
            <a:r>
              <a:rPr lang="en-US" sz="1300" b="1" dirty="0">
                <a:solidFill>
                  <a:schemeClr val="accent4"/>
                </a:solidFill>
              </a:rPr>
              <a:t>. </a:t>
            </a:r>
            <a:br>
              <a:rPr lang="en-US" sz="1300" b="1" dirty="0">
                <a:solidFill>
                  <a:schemeClr val="accent4"/>
                </a:solidFill>
              </a:rPr>
            </a:br>
            <a:r>
              <a:rPr lang="en-US" sz="1300" dirty="0">
                <a:solidFill>
                  <a:schemeClr val="accent4"/>
                </a:solidFill>
              </a:rPr>
              <a:t>Un chiffre au plus haut </a:t>
            </a:r>
            <a:r>
              <a:rPr lang="en-US" sz="1300" dirty="0" err="1">
                <a:solidFill>
                  <a:schemeClr val="accent4"/>
                </a:solidFill>
              </a:rPr>
              <a:t>depuis</a:t>
            </a:r>
            <a:r>
              <a:rPr lang="en-US" sz="1300" dirty="0">
                <a:solidFill>
                  <a:schemeClr val="accent4"/>
                </a:solidFill>
              </a:rPr>
              <a:t> 15 </a:t>
            </a:r>
            <a:r>
              <a:rPr lang="en-US" sz="1300" dirty="0" err="1">
                <a:solidFill>
                  <a:schemeClr val="accent4"/>
                </a:solidFill>
              </a:rPr>
              <a:t>ans</a:t>
            </a:r>
            <a:r>
              <a:rPr lang="en-US" sz="1300" dirty="0">
                <a:solidFill>
                  <a:schemeClr val="accent4"/>
                </a:solidFill>
              </a:rPr>
              <a:t>, pour le </a:t>
            </a:r>
            <a:r>
              <a:rPr lang="en-US" sz="1300" dirty="0" err="1">
                <a:solidFill>
                  <a:schemeClr val="accent4"/>
                </a:solidFill>
              </a:rPr>
              <a:t>deuxième</a:t>
            </a:r>
            <a:r>
              <a:rPr lang="en-US" sz="1300" dirty="0">
                <a:solidFill>
                  <a:schemeClr val="accent4"/>
                </a:solidFill>
              </a:rPr>
              <a:t> </a:t>
            </a:r>
            <a:r>
              <a:rPr lang="en-US" sz="1300" dirty="0" err="1">
                <a:solidFill>
                  <a:schemeClr val="accent4"/>
                </a:solidFill>
              </a:rPr>
              <a:t>trimestre</a:t>
            </a:r>
            <a:r>
              <a:rPr lang="en-US" sz="1300" dirty="0">
                <a:solidFill>
                  <a:schemeClr val="accent4"/>
                </a:solidFill>
              </a:rPr>
              <a:t> </a:t>
            </a:r>
            <a:r>
              <a:rPr lang="en-US" sz="1300" dirty="0" err="1">
                <a:solidFill>
                  <a:schemeClr val="accent4"/>
                </a:solidFill>
              </a:rPr>
              <a:t>consécutif</a:t>
            </a:r>
            <a:r>
              <a:rPr lang="en-US" sz="1300" dirty="0">
                <a:solidFill>
                  <a:schemeClr val="accent4"/>
                </a:solidFill>
              </a:rPr>
              <a:t>.</a:t>
            </a:r>
          </a:p>
        </p:txBody>
      </p:sp>
      <p:sp>
        <p:nvSpPr>
          <p:cNvPr id="13" name="Round Single Corner Rectangle 12">
            <a:extLst>
              <a:ext uri="{FF2B5EF4-FFF2-40B4-BE49-F238E27FC236}">
                <a16:creationId xmlns:a16="http://schemas.microsoft.com/office/drawing/2014/main" id="{6CF0ED24-B7AC-644B-8AF1-677876CF78D2}"/>
              </a:ext>
            </a:extLst>
          </p:cNvPr>
          <p:cNvSpPr/>
          <p:nvPr/>
        </p:nvSpPr>
        <p:spPr>
          <a:xfrm rot="5400000">
            <a:off x="866" y="415888"/>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5688D04-21F3-EB40-9FFE-C1EADAC096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825" y="507847"/>
            <a:ext cx="320889" cy="320889"/>
          </a:xfrm>
          <a:prstGeom prst="rect">
            <a:avLst/>
          </a:prstGeom>
        </p:spPr>
      </p:pic>
      <p:sp>
        <p:nvSpPr>
          <p:cNvPr id="2" name="Title 1">
            <a:extLst>
              <a:ext uri="{FF2B5EF4-FFF2-40B4-BE49-F238E27FC236}">
                <a16:creationId xmlns:a16="http://schemas.microsoft.com/office/drawing/2014/main" id="{E9ADAEBD-F12C-5841-84D0-58DE0B85A193}"/>
              </a:ext>
            </a:extLst>
          </p:cNvPr>
          <p:cNvSpPr>
            <a:spLocks noGrp="1"/>
          </p:cNvSpPr>
          <p:nvPr>
            <p:ph type="title"/>
          </p:nvPr>
        </p:nvSpPr>
        <p:spPr>
          <a:xfrm>
            <a:off x="655826" y="603317"/>
            <a:ext cx="3672828" cy="1249716"/>
          </a:xfrm>
        </p:spPr>
        <p:txBody>
          <a:bodyPr/>
          <a:lstStyle/>
          <a:p>
            <a:r>
              <a:rPr lang="en-US" sz="2000" dirty="0"/>
              <a:t>LES PÉNURIES DE TALENTS SE MAINTIENNENT À DES NIVEAUX RECORD</a:t>
            </a:r>
          </a:p>
        </p:txBody>
      </p:sp>
      <p:cxnSp>
        <p:nvCxnSpPr>
          <p:cNvPr id="8" name="Straight Connector 7">
            <a:extLst>
              <a:ext uri="{FF2B5EF4-FFF2-40B4-BE49-F238E27FC236}">
                <a16:creationId xmlns:a16="http://schemas.microsoft.com/office/drawing/2014/main" id="{D1C647B9-EED5-9B4E-A082-D1D7799B0A45}"/>
              </a:ext>
            </a:extLst>
          </p:cNvPr>
          <p:cNvCxnSpPr>
            <a:cxnSpLocks/>
          </p:cNvCxnSpPr>
          <p:nvPr/>
        </p:nvCxnSpPr>
        <p:spPr>
          <a:xfrm flipV="1">
            <a:off x="4424934" y="770709"/>
            <a:ext cx="0" cy="9446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25CF736-F00A-6643-9949-76A2256964D8}"/>
              </a:ext>
            </a:extLst>
          </p:cNvPr>
          <p:cNvGraphicFramePr/>
          <p:nvPr>
            <p:extLst>
              <p:ext uri="{D42A27DB-BD31-4B8C-83A1-F6EECF244321}">
                <p14:modId xmlns:p14="http://schemas.microsoft.com/office/powerpoint/2010/main" val="2804112248"/>
              </p:ext>
            </p:extLst>
          </p:nvPr>
        </p:nvGraphicFramePr>
        <p:xfrm>
          <a:off x="4494884" y="548139"/>
          <a:ext cx="1393108" cy="1389824"/>
        </p:xfrm>
        <a:graphic>
          <a:graphicData uri="http://schemas.openxmlformats.org/drawingml/2006/chart">
            <c:chart xmlns:c="http://schemas.openxmlformats.org/drawingml/2006/chart" xmlns:r="http://schemas.openxmlformats.org/officeDocument/2006/relationships" r:id="rId6"/>
          </a:graphicData>
        </a:graphic>
      </p:graphicFrame>
      <p:sp>
        <p:nvSpPr>
          <p:cNvPr id="18" name="Oval 17">
            <a:extLst>
              <a:ext uri="{FF2B5EF4-FFF2-40B4-BE49-F238E27FC236}">
                <a16:creationId xmlns:a16="http://schemas.microsoft.com/office/drawing/2014/main" id="{83E9A829-CBE5-4B45-B63F-5CD0E0E41D2C}"/>
              </a:ext>
            </a:extLst>
          </p:cNvPr>
          <p:cNvSpPr/>
          <p:nvPr/>
        </p:nvSpPr>
        <p:spPr>
          <a:xfrm>
            <a:off x="4819094" y="864145"/>
            <a:ext cx="744687" cy="744687"/>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72A9C5C-6550-BD49-B1E2-3F3DAA90395C}"/>
              </a:ext>
            </a:extLst>
          </p:cNvPr>
          <p:cNvPicPr>
            <a:picLocks noChangeAspect="1"/>
          </p:cNvPicPr>
          <p:nvPr/>
        </p:nvPicPr>
        <p:blipFill>
          <a:blip r:embed="rId7"/>
          <a:srcRect/>
          <a:stretch/>
        </p:blipFill>
        <p:spPr>
          <a:xfrm rot="3337492">
            <a:off x="4926720" y="1020931"/>
            <a:ext cx="514181" cy="456129"/>
          </a:xfrm>
          <a:prstGeom prst="rect">
            <a:avLst/>
          </a:prstGeom>
        </p:spPr>
      </p:pic>
    </p:spTree>
    <p:extLst>
      <p:ext uri="{BB962C8B-B14F-4D97-AF65-F5344CB8AC3E}">
        <p14:creationId xmlns:p14="http://schemas.microsoft.com/office/powerpoint/2010/main" val="359628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B6E487-6B7C-4F0B-8CE9-95BCD37129DF}"/>
              </a:ext>
            </a:extLst>
          </p:cNvPr>
          <p:cNvSpPr txBox="1"/>
          <p:nvPr/>
        </p:nvSpPr>
        <p:spPr>
          <a:xfrm>
            <a:off x="2494829" y="2939964"/>
            <a:ext cx="4331368" cy="369332"/>
          </a:xfrm>
          <a:prstGeom prst="rect">
            <a:avLst/>
          </a:prstGeom>
          <a:noFill/>
        </p:spPr>
        <p:txBody>
          <a:bodyPr wrap="square">
            <a:spAutoFit/>
          </a:bodyPr>
          <a:lstStyle/>
          <a:p>
            <a:r>
              <a:rPr lang="en-US" b="0" i="0">
                <a:solidFill>
                  <a:srgbClr val="000000"/>
                </a:solidFill>
                <a:effectLst/>
                <a:latin typeface="Arial" panose="020B0604020202020204" pitchFamily="34" charset="0"/>
              </a:rPr>
              <a:t> </a:t>
            </a:r>
            <a:endParaRPr lang="en-US"/>
          </a:p>
        </p:txBody>
      </p:sp>
      <p:sp>
        <p:nvSpPr>
          <p:cNvPr id="9" name="TextBox 8">
            <a:extLst>
              <a:ext uri="{FF2B5EF4-FFF2-40B4-BE49-F238E27FC236}">
                <a16:creationId xmlns:a16="http://schemas.microsoft.com/office/drawing/2014/main" id="{CD44BDB3-BE76-47C5-B576-808DC1E1D57E}"/>
              </a:ext>
            </a:extLst>
          </p:cNvPr>
          <p:cNvSpPr txBox="1"/>
          <p:nvPr/>
        </p:nvSpPr>
        <p:spPr>
          <a:xfrm>
            <a:off x="2494829" y="2939964"/>
            <a:ext cx="4331368" cy="369332"/>
          </a:xfrm>
          <a:prstGeom prst="rect">
            <a:avLst/>
          </a:prstGeom>
          <a:noFill/>
        </p:spPr>
        <p:txBody>
          <a:bodyPr wrap="square">
            <a:spAutoFit/>
          </a:bodyPr>
          <a:lstStyle/>
          <a:p>
            <a:r>
              <a:rPr lang="en-US" b="0" i="0">
                <a:solidFill>
                  <a:srgbClr val="000000"/>
                </a:solidFill>
                <a:effectLst/>
                <a:latin typeface="Arial" panose="020B0604020202020204" pitchFamily="34" charset="0"/>
              </a:rPr>
              <a:t> </a:t>
            </a:r>
            <a:endParaRPr lang="en-US"/>
          </a:p>
        </p:txBody>
      </p:sp>
      <p:sp>
        <p:nvSpPr>
          <p:cNvPr id="11" name="Rectangle 10">
            <a:extLst>
              <a:ext uri="{FF2B5EF4-FFF2-40B4-BE49-F238E27FC236}">
                <a16:creationId xmlns:a16="http://schemas.microsoft.com/office/drawing/2014/main" id="{71CE2CB6-D7A8-4785-A7FD-FEC9B395D008}"/>
              </a:ext>
            </a:extLst>
          </p:cNvPr>
          <p:cNvSpPr/>
          <p:nvPr/>
        </p:nvSpPr>
        <p:spPr>
          <a:xfrm>
            <a:off x="1" y="80032"/>
            <a:ext cx="9143999" cy="5079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4">
            <a:extLst>
              <a:ext uri="{FF2B5EF4-FFF2-40B4-BE49-F238E27FC236}">
                <a16:creationId xmlns:a16="http://schemas.microsoft.com/office/drawing/2014/main" id="{B680A3AA-2E94-4109-908D-8A110EC87A33}"/>
              </a:ext>
            </a:extLst>
          </p:cNvPr>
          <p:cNvSpPr/>
          <p:nvPr/>
        </p:nvSpPr>
        <p:spPr>
          <a:xfrm>
            <a:off x="596350" y="2568316"/>
            <a:ext cx="7837464" cy="2275477"/>
          </a:xfrm>
          <a:prstGeom prst="roundRect">
            <a:avLst>
              <a:gd name="adj" fmla="val 5525"/>
            </a:avLst>
          </a:prstGeom>
          <a:solidFill>
            <a:schemeClr val="bg1">
              <a:alpha val="84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536F2A63-9393-4341-B809-E685B76D41F8}"/>
              </a:ext>
            </a:extLst>
          </p:cNvPr>
          <p:cNvGraphicFramePr/>
          <p:nvPr>
            <p:extLst>
              <p:ext uri="{D42A27DB-BD31-4B8C-83A1-F6EECF244321}">
                <p14:modId xmlns:p14="http://schemas.microsoft.com/office/powerpoint/2010/main" val="636466038"/>
              </p:ext>
            </p:extLst>
          </p:nvPr>
        </p:nvGraphicFramePr>
        <p:xfrm>
          <a:off x="264319" y="2571750"/>
          <a:ext cx="8727396" cy="22754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5233030-89A7-4FB7-8773-1DA59FED8347}"/>
              </a:ext>
            </a:extLst>
          </p:cNvPr>
          <p:cNvSpPr txBox="1"/>
          <p:nvPr/>
        </p:nvSpPr>
        <p:spPr>
          <a:xfrm>
            <a:off x="864735" y="3795406"/>
            <a:ext cx="572714" cy="246221"/>
          </a:xfrm>
          <a:prstGeom prst="rect">
            <a:avLst/>
          </a:prstGeom>
          <a:noFill/>
        </p:spPr>
        <p:txBody>
          <a:bodyPr wrap="square" lIns="0" tIns="0" rIns="0" bIns="0" rtlCol="0" anchor="ctr" anchorCtr="0">
            <a:spAutoFit/>
          </a:bodyPr>
          <a:lstStyle/>
          <a:p>
            <a:pPr algn="ctr"/>
            <a:r>
              <a:rPr lang="en-US" sz="1600" b="1" dirty="0"/>
              <a:t>27%</a:t>
            </a:r>
          </a:p>
        </p:txBody>
      </p:sp>
      <p:sp>
        <p:nvSpPr>
          <p:cNvPr id="15" name="TextBox 14">
            <a:extLst>
              <a:ext uri="{FF2B5EF4-FFF2-40B4-BE49-F238E27FC236}">
                <a16:creationId xmlns:a16="http://schemas.microsoft.com/office/drawing/2014/main" id="{9A64EB52-830C-4637-A0B0-9BB666891A6A}"/>
              </a:ext>
            </a:extLst>
          </p:cNvPr>
          <p:cNvSpPr txBox="1"/>
          <p:nvPr/>
        </p:nvSpPr>
        <p:spPr>
          <a:xfrm>
            <a:off x="7623726" y="2789470"/>
            <a:ext cx="812166" cy="369332"/>
          </a:xfrm>
          <a:prstGeom prst="rect">
            <a:avLst/>
          </a:prstGeom>
          <a:noFill/>
        </p:spPr>
        <p:txBody>
          <a:bodyPr wrap="square" lIns="0" tIns="0" rIns="0" bIns="0" rtlCol="0" anchor="ctr" anchorCtr="0">
            <a:spAutoFit/>
          </a:bodyPr>
          <a:lstStyle/>
          <a:p>
            <a:pPr algn="ctr"/>
            <a:r>
              <a:rPr lang="en-US" sz="2400" b="1" dirty="0"/>
              <a:t>77%</a:t>
            </a:r>
          </a:p>
        </p:txBody>
      </p:sp>
      <p:sp>
        <p:nvSpPr>
          <p:cNvPr id="16" name="TextBox 15">
            <a:extLst>
              <a:ext uri="{FF2B5EF4-FFF2-40B4-BE49-F238E27FC236}">
                <a16:creationId xmlns:a16="http://schemas.microsoft.com/office/drawing/2014/main" id="{CFF0A230-583D-47D9-8940-AB7421D906CF}"/>
              </a:ext>
            </a:extLst>
          </p:cNvPr>
          <p:cNvSpPr txBox="1"/>
          <p:nvPr/>
        </p:nvSpPr>
        <p:spPr>
          <a:xfrm>
            <a:off x="866664" y="4569473"/>
            <a:ext cx="572714" cy="184666"/>
          </a:xfrm>
          <a:prstGeom prst="rect">
            <a:avLst/>
          </a:prstGeom>
          <a:noFill/>
        </p:spPr>
        <p:txBody>
          <a:bodyPr wrap="square" lIns="0" tIns="0" rIns="0" bIns="0" rtlCol="0">
            <a:spAutoFit/>
          </a:bodyPr>
          <a:lstStyle/>
          <a:p>
            <a:pPr algn="ctr"/>
            <a:r>
              <a:rPr lang="en-US" sz="1200" dirty="0">
                <a:solidFill>
                  <a:schemeClr val="accent4"/>
                </a:solidFill>
              </a:rPr>
              <a:t>2010</a:t>
            </a:r>
          </a:p>
        </p:txBody>
      </p:sp>
      <p:sp>
        <p:nvSpPr>
          <p:cNvPr id="17" name="TextBox 16">
            <a:extLst>
              <a:ext uri="{FF2B5EF4-FFF2-40B4-BE49-F238E27FC236}">
                <a16:creationId xmlns:a16="http://schemas.microsoft.com/office/drawing/2014/main" id="{7E074B1E-B493-4530-8C55-0626714AE17F}"/>
              </a:ext>
            </a:extLst>
          </p:cNvPr>
          <p:cNvSpPr txBox="1"/>
          <p:nvPr/>
        </p:nvSpPr>
        <p:spPr>
          <a:xfrm>
            <a:off x="1560013" y="3637204"/>
            <a:ext cx="572714" cy="246221"/>
          </a:xfrm>
          <a:prstGeom prst="rect">
            <a:avLst/>
          </a:prstGeom>
          <a:noFill/>
        </p:spPr>
        <p:txBody>
          <a:bodyPr wrap="square" lIns="0" tIns="0" rIns="0" bIns="0" rtlCol="0" anchor="ctr" anchorCtr="0">
            <a:spAutoFit/>
          </a:bodyPr>
          <a:lstStyle/>
          <a:p>
            <a:pPr algn="ctr"/>
            <a:r>
              <a:rPr lang="en-US" sz="1600" b="1" dirty="0"/>
              <a:t>36%</a:t>
            </a:r>
          </a:p>
        </p:txBody>
      </p:sp>
      <p:sp>
        <p:nvSpPr>
          <p:cNvPr id="18" name="TextBox 17">
            <a:extLst>
              <a:ext uri="{FF2B5EF4-FFF2-40B4-BE49-F238E27FC236}">
                <a16:creationId xmlns:a16="http://schemas.microsoft.com/office/drawing/2014/main" id="{0D99B56A-16D5-40D9-B43E-D3162D8CB1D1}"/>
              </a:ext>
            </a:extLst>
          </p:cNvPr>
          <p:cNvSpPr txBox="1"/>
          <p:nvPr/>
        </p:nvSpPr>
        <p:spPr>
          <a:xfrm>
            <a:off x="1557313" y="4569473"/>
            <a:ext cx="572714" cy="184666"/>
          </a:xfrm>
          <a:prstGeom prst="rect">
            <a:avLst/>
          </a:prstGeom>
          <a:noFill/>
        </p:spPr>
        <p:txBody>
          <a:bodyPr wrap="square" lIns="0" tIns="0" rIns="0" bIns="0" rtlCol="0">
            <a:spAutoFit/>
          </a:bodyPr>
          <a:lstStyle/>
          <a:p>
            <a:pPr algn="ctr"/>
            <a:r>
              <a:rPr lang="en-US" sz="1200" dirty="0">
                <a:solidFill>
                  <a:schemeClr val="accent4"/>
                </a:solidFill>
              </a:rPr>
              <a:t>2011</a:t>
            </a:r>
          </a:p>
        </p:txBody>
      </p:sp>
      <p:sp>
        <p:nvSpPr>
          <p:cNvPr id="19" name="TextBox 18">
            <a:extLst>
              <a:ext uri="{FF2B5EF4-FFF2-40B4-BE49-F238E27FC236}">
                <a16:creationId xmlns:a16="http://schemas.microsoft.com/office/drawing/2014/main" id="{6FDF006F-44A6-48F1-AC90-1B1297DEE13E}"/>
              </a:ext>
            </a:extLst>
          </p:cNvPr>
          <p:cNvSpPr txBox="1"/>
          <p:nvPr/>
        </p:nvSpPr>
        <p:spPr>
          <a:xfrm>
            <a:off x="2243457" y="3795405"/>
            <a:ext cx="572714" cy="246221"/>
          </a:xfrm>
          <a:prstGeom prst="rect">
            <a:avLst/>
          </a:prstGeom>
          <a:noFill/>
        </p:spPr>
        <p:txBody>
          <a:bodyPr wrap="square" lIns="0" tIns="0" rIns="0" bIns="0" rtlCol="0" anchor="ctr" anchorCtr="0">
            <a:spAutoFit/>
          </a:bodyPr>
          <a:lstStyle/>
          <a:p>
            <a:pPr algn="ctr"/>
            <a:r>
              <a:rPr lang="en-US" sz="1600" b="1" dirty="0"/>
              <a:t>27%</a:t>
            </a:r>
          </a:p>
        </p:txBody>
      </p:sp>
      <p:sp>
        <p:nvSpPr>
          <p:cNvPr id="20" name="TextBox 19">
            <a:extLst>
              <a:ext uri="{FF2B5EF4-FFF2-40B4-BE49-F238E27FC236}">
                <a16:creationId xmlns:a16="http://schemas.microsoft.com/office/drawing/2014/main" id="{DC14670D-DF0F-4154-B158-9C2EDCB23106}"/>
              </a:ext>
            </a:extLst>
          </p:cNvPr>
          <p:cNvSpPr txBox="1"/>
          <p:nvPr/>
        </p:nvSpPr>
        <p:spPr>
          <a:xfrm>
            <a:off x="2243457" y="4569473"/>
            <a:ext cx="572714" cy="184666"/>
          </a:xfrm>
          <a:prstGeom prst="rect">
            <a:avLst/>
          </a:prstGeom>
          <a:noFill/>
        </p:spPr>
        <p:txBody>
          <a:bodyPr wrap="square" lIns="0" tIns="0" rIns="0" bIns="0" rtlCol="0">
            <a:spAutoFit/>
          </a:bodyPr>
          <a:lstStyle/>
          <a:p>
            <a:pPr algn="ctr"/>
            <a:r>
              <a:rPr lang="en-US" sz="1200" dirty="0">
                <a:solidFill>
                  <a:schemeClr val="accent4"/>
                </a:solidFill>
              </a:rPr>
              <a:t>2012</a:t>
            </a:r>
          </a:p>
        </p:txBody>
      </p:sp>
      <p:sp>
        <p:nvSpPr>
          <p:cNvPr id="21" name="TextBox 20">
            <a:extLst>
              <a:ext uri="{FF2B5EF4-FFF2-40B4-BE49-F238E27FC236}">
                <a16:creationId xmlns:a16="http://schemas.microsoft.com/office/drawing/2014/main" id="{78C0DB84-3E9F-4113-8A01-E18AF142DCA8}"/>
              </a:ext>
            </a:extLst>
          </p:cNvPr>
          <p:cNvSpPr txBox="1"/>
          <p:nvPr/>
        </p:nvSpPr>
        <p:spPr>
          <a:xfrm>
            <a:off x="2926901" y="3883425"/>
            <a:ext cx="572714" cy="246221"/>
          </a:xfrm>
          <a:prstGeom prst="rect">
            <a:avLst/>
          </a:prstGeom>
          <a:noFill/>
        </p:spPr>
        <p:txBody>
          <a:bodyPr wrap="square" lIns="0" tIns="0" rIns="0" bIns="0" rtlCol="0" anchor="ctr" anchorCtr="0">
            <a:spAutoFit/>
          </a:bodyPr>
          <a:lstStyle/>
          <a:p>
            <a:pPr algn="ctr"/>
            <a:r>
              <a:rPr lang="en-US" sz="1600" b="1" dirty="0"/>
              <a:t>22%</a:t>
            </a:r>
          </a:p>
        </p:txBody>
      </p:sp>
      <p:sp>
        <p:nvSpPr>
          <p:cNvPr id="22" name="TextBox 21">
            <a:extLst>
              <a:ext uri="{FF2B5EF4-FFF2-40B4-BE49-F238E27FC236}">
                <a16:creationId xmlns:a16="http://schemas.microsoft.com/office/drawing/2014/main" id="{B7F7E84A-9416-4696-85A2-2F894CF6AC34}"/>
              </a:ext>
            </a:extLst>
          </p:cNvPr>
          <p:cNvSpPr txBox="1"/>
          <p:nvPr/>
        </p:nvSpPr>
        <p:spPr>
          <a:xfrm>
            <a:off x="2931815" y="4569473"/>
            <a:ext cx="572714" cy="184666"/>
          </a:xfrm>
          <a:prstGeom prst="rect">
            <a:avLst/>
          </a:prstGeom>
          <a:noFill/>
        </p:spPr>
        <p:txBody>
          <a:bodyPr wrap="square" lIns="0" tIns="0" rIns="0" bIns="0" rtlCol="0">
            <a:spAutoFit/>
          </a:bodyPr>
          <a:lstStyle/>
          <a:p>
            <a:pPr algn="ctr"/>
            <a:r>
              <a:rPr lang="en-US" sz="1200" dirty="0">
                <a:solidFill>
                  <a:schemeClr val="accent4"/>
                </a:solidFill>
              </a:rPr>
              <a:t>2013</a:t>
            </a:r>
          </a:p>
        </p:txBody>
      </p:sp>
      <p:sp>
        <p:nvSpPr>
          <p:cNvPr id="23" name="TextBox 22">
            <a:extLst>
              <a:ext uri="{FF2B5EF4-FFF2-40B4-BE49-F238E27FC236}">
                <a16:creationId xmlns:a16="http://schemas.microsoft.com/office/drawing/2014/main" id="{5591B840-2A94-40C1-BF40-5F60EEAF94FC}"/>
              </a:ext>
            </a:extLst>
          </p:cNvPr>
          <p:cNvSpPr txBox="1"/>
          <p:nvPr/>
        </p:nvSpPr>
        <p:spPr>
          <a:xfrm>
            <a:off x="3620125" y="4044143"/>
            <a:ext cx="572714" cy="246221"/>
          </a:xfrm>
          <a:prstGeom prst="rect">
            <a:avLst/>
          </a:prstGeom>
          <a:noFill/>
        </p:spPr>
        <p:txBody>
          <a:bodyPr wrap="square" lIns="0" tIns="0" rIns="0" bIns="0" rtlCol="0" anchor="ctr" anchorCtr="0">
            <a:spAutoFit/>
          </a:bodyPr>
          <a:lstStyle/>
          <a:p>
            <a:pPr algn="ctr"/>
            <a:r>
              <a:rPr lang="en-US" sz="1600" b="1" dirty="0"/>
              <a:t>13%</a:t>
            </a:r>
          </a:p>
        </p:txBody>
      </p:sp>
      <p:sp>
        <p:nvSpPr>
          <p:cNvPr id="24" name="TextBox 23">
            <a:extLst>
              <a:ext uri="{FF2B5EF4-FFF2-40B4-BE49-F238E27FC236}">
                <a16:creationId xmlns:a16="http://schemas.microsoft.com/office/drawing/2014/main" id="{4AD4475B-E9E7-42B1-9775-006A21928C45}"/>
              </a:ext>
            </a:extLst>
          </p:cNvPr>
          <p:cNvSpPr txBox="1"/>
          <p:nvPr/>
        </p:nvSpPr>
        <p:spPr>
          <a:xfrm>
            <a:off x="3617960" y="4569473"/>
            <a:ext cx="572714" cy="184666"/>
          </a:xfrm>
          <a:prstGeom prst="rect">
            <a:avLst/>
          </a:prstGeom>
          <a:noFill/>
        </p:spPr>
        <p:txBody>
          <a:bodyPr wrap="square" lIns="0" tIns="0" rIns="0" bIns="0" rtlCol="0">
            <a:spAutoFit/>
          </a:bodyPr>
          <a:lstStyle/>
          <a:p>
            <a:pPr algn="ctr"/>
            <a:r>
              <a:rPr lang="en-US" sz="1200" dirty="0">
                <a:solidFill>
                  <a:schemeClr val="accent4"/>
                </a:solidFill>
              </a:rPr>
              <a:t>2014</a:t>
            </a:r>
          </a:p>
        </p:txBody>
      </p:sp>
      <p:sp>
        <p:nvSpPr>
          <p:cNvPr id="25" name="TextBox 24">
            <a:extLst>
              <a:ext uri="{FF2B5EF4-FFF2-40B4-BE49-F238E27FC236}">
                <a16:creationId xmlns:a16="http://schemas.microsoft.com/office/drawing/2014/main" id="{B037177B-BC22-4284-9246-F721E925A682}"/>
              </a:ext>
            </a:extLst>
          </p:cNvPr>
          <p:cNvSpPr txBox="1"/>
          <p:nvPr/>
        </p:nvSpPr>
        <p:spPr>
          <a:xfrm>
            <a:off x="4305623" y="3849883"/>
            <a:ext cx="572714" cy="246221"/>
          </a:xfrm>
          <a:prstGeom prst="rect">
            <a:avLst/>
          </a:prstGeom>
          <a:noFill/>
        </p:spPr>
        <p:txBody>
          <a:bodyPr wrap="square" lIns="0" tIns="0" rIns="0" bIns="0" rtlCol="0" anchor="ctr" anchorCtr="0">
            <a:spAutoFit/>
          </a:bodyPr>
          <a:lstStyle/>
          <a:p>
            <a:pPr algn="ctr"/>
            <a:r>
              <a:rPr lang="en-US" sz="1600" b="1" dirty="0"/>
              <a:t>24%</a:t>
            </a:r>
          </a:p>
        </p:txBody>
      </p:sp>
      <p:sp>
        <p:nvSpPr>
          <p:cNvPr id="26" name="TextBox 25">
            <a:extLst>
              <a:ext uri="{FF2B5EF4-FFF2-40B4-BE49-F238E27FC236}">
                <a16:creationId xmlns:a16="http://schemas.microsoft.com/office/drawing/2014/main" id="{24D4B0A0-F343-44F4-A802-CB4C6486A55E}"/>
              </a:ext>
            </a:extLst>
          </p:cNvPr>
          <p:cNvSpPr txBox="1"/>
          <p:nvPr/>
        </p:nvSpPr>
        <p:spPr>
          <a:xfrm>
            <a:off x="4306358" y="4569473"/>
            <a:ext cx="572714" cy="184666"/>
          </a:xfrm>
          <a:prstGeom prst="rect">
            <a:avLst/>
          </a:prstGeom>
          <a:noFill/>
        </p:spPr>
        <p:txBody>
          <a:bodyPr wrap="square" lIns="0" tIns="0" rIns="0" bIns="0" rtlCol="0">
            <a:spAutoFit/>
          </a:bodyPr>
          <a:lstStyle/>
          <a:p>
            <a:pPr algn="ctr"/>
            <a:r>
              <a:rPr lang="en-US" sz="1200" dirty="0">
                <a:solidFill>
                  <a:schemeClr val="accent4"/>
                </a:solidFill>
              </a:rPr>
              <a:t>2015</a:t>
            </a:r>
          </a:p>
        </p:txBody>
      </p:sp>
      <p:sp>
        <p:nvSpPr>
          <p:cNvPr id="27" name="TextBox 26">
            <a:extLst>
              <a:ext uri="{FF2B5EF4-FFF2-40B4-BE49-F238E27FC236}">
                <a16:creationId xmlns:a16="http://schemas.microsoft.com/office/drawing/2014/main" id="{B445FF8F-01B9-4CC7-8E35-56A002DB3A1E}"/>
              </a:ext>
            </a:extLst>
          </p:cNvPr>
          <p:cNvSpPr txBox="1"/>
          <p:nvPr/>
        </p:nvSpPr>
        <p:spPr>
          <a:xfrm>
            <a:off x="4998292" y="3853486"/>
            <a:ext cx="572714" cy="246221"/>
          </a:xfrm>
          <a:prstGeom prst="rect">
            <a:avLst/>
          </a:prstGeom>
          <a:noFill/>
        </p:spPr>
        <p:txBody>
          <a:bodyPr wrap="square" lIns="0" tIns="0" rIns="0" bIns="0" rtlCol="0" anchor="ctr" anchorCtr="0">
            <a:spAutoFit/>
          </a:bodyPr>
          <a:lstStyle/>
          <a:p>
            <a:pPr algn="ctr"/>
            <a:r>
              <a:rPr lang="en-US" sz="1600" b="1" dirty="0"/>
              <a:t>24%</a:t>
            </a:r>
          </a:p>
        </p:txBody>
      </p:sp>
      <p:sp>
        <p:nvSpPr>
          <p:cNvPr id="28" name="TextBox 27">
            <a:extLst>
              <a:ext uri="{FF2B5EF4-FFF2-40B4-BE49-F238E27FC236}">
                <a16:creationId xmlns:a16="http://schemas.microsoft.com/office/drawing/2014/main" id="{EB90412B-65B3-436A-BBB6-3BB12EB3ACFE}"/>
              </a:ext>
            </a:extLst>
          </p:cNvPr>
          <p:cNvSpPr txBox="1"/>
          <p:nvPr/>
        </p:nvSpPr>
        <p:spPr>
          <a:xfrm>
            <a:off x="4998084" y="4569473"/>
            <a:ext cx="572714" cy="184666"/>
          </a:xfrm>
          <a:prstGeom prst="rect">
            <a:avLst/>
          </a:prstGeom>
          <a:noFill/>
        </p:spPr>
        <p:txBody>
          <a:bodyPr wrap="square" lIns="0" tIns="0" rIns="0" bIns="0" rtlCol="0">
            <a:spAutoFit/>
          </a:bodyPr>
          <a:lstStyle/>
          <a:p>
            <a:pPr algn="ctr"/>
            <a:r>
              <a:rPr lang="en-US" sz="1200" dirty="0">
                <a:solidFill>
                  <a:schemeClr val="accent4"/>
                </a:solidFill>
              </a:rPr>
              <a:t>2016</a:t>
            </a:r>
          </a:p>
        </p:txBody>
      </p:sp>
      <p:sp>
        <p:nvSpPr>
          <p:cNvPr id="29" name="TextBox 28">
            <a:extLst>
              <a:ext uri="{FF2B5EF4-FFF2-40B4-BE49-F238E27FC236}">
                <a16:creationId xmlns:a16="http://schemas.microsoft.com/office/drawing/2014/main" id="{614F0E54-D5A6-4EE6-9626-3DE234676CC1}"/>
              </a:ext>
            </a:extLst>
          </p:cNvPr>
          <p:cNvSpPr txBox="1"/>
          <p:nvPr/>
        </p:nvSpPr>
        <p:spPr>
          <a:xfrm>
            <a:off x="5680677" y="3427724"/>
            <a:ext cx="572714" cy="246221"/>
          </a:xfrm>
          <a:prstGeom prst="rect">
            <a:avLst/>
          </a:prstGeom>
          <a:noFill/>
        </p:spPr>
        <p:txBody>
          <a:bodyPr wrap="square" lIns="0" tIns="0" rIns="0" bIns="0" rtlCol="0" anchor="ctr" anchorCtr="0">
            <a:spAutoFit/>
          </a:bodyPr>
          <a:lstStyle/>
          <a:p>
            <a:pPr algn="ctr"/>
            <a:r>
              <a:rPr lang="en-US" sz="1600" b="1" dirty="0"/>
              <a:t>48%</a:t>
            </a:r>
          </a:p>
        </p:txBody>
      </p:sp>
      <p:sp>
        <p:nvSpPr>
          <p:cNvPr id="30" name="TextBox 29">
            <a:extLst>
              <a:ext uri="{FF2B5EF4-FFF2-40B4-BE49-F238E27FC236}">
                <a16:creationId xmlns:a16="http://schemas.microsoft.com/office/drawing/2014/main" id="{B7EBA7B9-6E0B-4C3A-93D3-90008C3606DB}"/>
              </a:ext>
            </a:extLst>
          </p:cNvPr>
          <p:cNvSpPr txBox="1"/>
          <p:nvPr/>
        </p:nvSpPr>
        <p:spPr>
          <a:xfrm>
            <a:off x="5685567" y="4569473"/>
            <a:ext cx="572714" cy="184666"/>
          </a:xfrm>
          <a:prstGeom prst="rect">
            <a:avLst/>
          </a:prstGeom>
          <a:noFill/>
        </p:spPr>
        <p:txBody>
          <a:bodyPr wrap="square" lIns="0" tIns="0" rIns="0" bIns="0" rtlCol="0">
            <a:spAutoFit/>
          </a:bodyPr>
          <a:lstStyle/>
          <a:p>
            <a:pPr algn="ctr"/>
            <a:r>
              <a:rPr lang="en-US" sz="1200" dirty="0">
                <a:solidFill>
                  <a:schemeClr val="accent4"/>
                </a:solidFill>
              </a:rPr>
              <a:t>2018</a:t>
            </a:r>
          </a:p>
        </p:txBody>
      </p:sp>
      <p:sp>
        <p:nvSpPr>
          <p:cNvPr id="31" name="TextBox 30">
            <a:extLst>
              <a:ext uri="{FF2B5EF4-FFF2-40B4-BE49-F238E27FC236}">
                <a16:creationId xmlns:a16="http://schemas.microsoft.com/office/drawing/2014/main" id="{6F972215-9FA4-43EF-8D97-70C0E1F9F873}"/>
              </a:ext>
            </a:extLst>
          </p:cNvPr>
          <p:cNvSpPr txBox="1"/>
          <p:nvPr/>
        </p:nvSpPr>
        <p:spPr>
          <a:xfrm>
            <a:off x="6368745" y="3240914"/>
            <a:ext cx="572714" cy="246221"/>
          </a:xfrm>
          <a:prstGeom prst="rect">
            <a:avLst/>
          </a:prstGeom>
          <a:noFill/>
        </p:spPr>
        <p:txBody>
          <a:bodyPr wrap="square" lIns="0" tIns="0" rIns="0" bIns="0" rtlCol="0" anchor="ctr" anchorCtr="0">
            <a:spAutoFit/>
          </a:bodyPr>
          <a:lstStyle/>
          <a:p>
            <a:pPr algn="ctr"/>
            <a:r>
              <a:rPr lang="en-US" sz="1600" b="1" dirty="0"/>
              <a:t>59%</a:t>
            </a:r>
          </a:p>
        </p:txBody>
      </p:sp>
      <p:sp>
        <p:nvSpPr>
          <p:cNvPr id="32" name="TextBox 31">
            <a:extLst>
              <a:ext uri="{FF2B5EF4-FFF2-40B4-BE49-F238E27FC236}">
                <a16:creationId xmlns:a16="http://schemas.microsoft.com/office/drawing/2014/main" id="{5BA8F771-D901-47FE-8BA7-865B5D9FCDDF}"/>
              </a:ext>
            </a:extLst>
          </p:cNvPr>
          <p:cNvSpPr txBox="1"/>
          <p:nvPr/>
        </p:nvSpPr>
        <p:spPr>
          <a:xfrm>
            <a:off x="6376604" y="4569473"/>
            <a:ext cx="572714" cy="184666"/>
          </a:xfrm>
          <a:prstGeom prst="rect">
            <a:avLst/>
          </a:prstGeom>
          <a:noFill/>
        </p:spPr>
        <p:txBody>
          <a:bodyPr wrap="square" lIns="0" tIns="0" rIns="0" bIns="0" rtlCol="0">
            <a:spAutoFit/>
          </a:bodyPr>
          <a:lstStyle/>
          <a:p>
            <a:pPr algn="ctr"/>
            <a:r>
              <a:rPr lang="en-US" sz="1200" dirty="0">
                <a:solidFill>
                  <a:schemeClr val="accent4"/>
                </a:solidFill>
              </a:rPr>
              <a:t>2019</a:t>
            </a:r>
          </a:p>
        </p:txBody>
      </p:sp>
      <p:sp>
        <p:nvSpPr>
          <p:cNvPr id="33" name="TextBox 32">
            <a:extLst>
              <a:ext uri="{FF2B5EF4-FFF2-40B4-BE49-F238E27FC236}">
                <a16:creationId xmlns:a16="http://schemas.microsoft.com/office/drawing/2014/main" id="{C479297D-F5A4-4A23-ADCA-20386837CFAB}"/>
              </a:ext>
            </a:extLst>
          </p:cNvPr>
          <p:cNvSpPr txBox="1"/>
          <p:nvPr/>
        </p:nvSpPr>
        <p:spPr>
          <a:xfrm>
            <a:off x="7655145" y="4569473"/>
            <a:ext cx="778668" cy="184666"/>
          </a:xfrm>
          <a:prstGeom prst="rect">
            <a:avLst/>
          </a:prstGeom>
          <a:noFill/>
        </p:spPr>
        <p:txBody>
          <a:bodyPr wrap="square" lIns="0" tIns="0" rIns="0" bIns="0" rtlCol="0">
            <a:spAutoFit/>
          </a:bodyPr>
          <a:lstStyle/>
          <a:p>
            <a:pPr algn="ctr"/>
            <a:r>
              <a:rPr lang="en-US" sz="1200" b="1" dirty="0">
                <a:solidFill>
                  <a:schemeClr val="accent4"/>
                </a:solidFill>
              </a:rPr>
              <a:t>Q4 2021</a:t>
            </a:r>
          </a:p>
        </p:txBody>
      </p:sp>
      <p:sp>
        <p:nvSpPr>
          <p:cNvPr id="7" name="Content Placeholder 2">
            <a:extLst>
              <a:ext uri="{FF2B5EF4-FFF2-40B4-BE49-F238E27FC236}">
                <a16:creationId xmlns:a16="http://schemas.microsoft.com/office/drawing/2014/main" id="{3AF368BE-4054-4BD1-8B00-507935956FCB}"/>
              </a:ext>
            </a:extLst>
          </p:cNvPr>
          <p:cNvSpPr>
            <a:spLocks noGrp="1"/>
          </p:cNvSpPr>
          <p:nvPr>
            <p:ph idx="1"/>
          </p:nvPr>
        </p:nvSpPr>
        <p:spPr>
          <a:xfrm>
            <a:off x="4682023" y="455644"/>
            <a:ext cx="3865627" cy="2213277"/>
          </a:xfrm>
          <a:noFill/>
        </p:spPr>
        <p:txBody>
          <a:bodyPr/>
          <a:lstStyle/>
          <a:p>
            <a:pPr marL="0" indent="0" algn="r">
              <a:buNone/>
            </a:pPr>
            <a:endParaRPr lang="en-US" sz="1200" noProof="0" dirty="0">
              <a:solidFill>
                <a:schemeClr val="bg1"/>
              </a:solidFill>
            </a:endParaRPr>
          </a:p>
          <a:p>
            <a:pPr marL="0" indent="0">
              <a:buNone/>
            </a:pPr>
            <a:r>
              <a:rPr lang="en-GB" sz="1000" dirty="0">
                <a:solidFill>
                  <a:schemeClr val="bg1"/>
                </a:solidFill>
              </a:rPr>
              <a:t>La crise du </a:t>
            </a:r>
            <a:r>
              <a:rPr lang="en-GB" sz="1000" b="1" dirty="0">
                <a:solidFill>
                  <a:schemeClr val="bg1"/>
                </a:solidFill>
              </a:rPr>
              <a:t>covid </a:t>
            </a:r>
            <a:r>
              <a:rPr lang="en-GB" sz="1000" dirty="0">
                <a:solidFill>
                  <a:schemeClr val="bg1"/>
                </a:solidFill>
              </a:rPr>
              <a:t>et </a:t>
            </a:r>
            <a:r>
              <a:rPr lang="en-GB" sz="1000" dirty="0" err="1">
                <a:solidFill>
                  <a:schemeClr val="bg1"/>
                </a:solidFill>
              </a:rPr>
              <a:t>l’accélération</a:t>
            </a:r>
            <a:r>
              <a:rPr lang="en-GB" sz="1000" dirty="0">
                <a:solidFill>
                  <a:schemeClr val="bg1"/>
                </a:solidFill>
              </a:rPr>
              <a:t> de la </a:t>
            </a:r>
            <a:r>
              <a:rPr lang="en-GB" sz="1000" b="1" dirty="0">
                <a:solidFill>
                  <a:schemeClr val="bg1"/>
                </a:solidFill>
              </a:rPr>
              <a:t>digitalisation</a:t>
            </a:r>
            <a:r>
              <a:rPr lang="en-GB" sz="1000" dirty="0">
                <a:solidFill>
                  <a:schemeClr val="bg1"/>
                </a:solidFill>
              </a:rPr>
              <a:t> </a:t>
            </a:r>
            <a:r>
              <a:rPr lang="en-GB" sz="1000" dirty="0" err="1">
                <a:solidFill>
                  <a:schemeClr val="bg1"/>
                </a:solidFill>
              </a:rPr>
              <a:t>ont</a:t>
            </a:r>
            <a:r>
              <a:rPr lang="en-GB" sz="1000" dirty="0">
                <a:solidFill>
                  <a:schemeClr val="bg1"/>
                </a:solidFill>
              </a:rPr>
              <a:t> mis </a:t>
            </a:r>
            <a:br>
              <a:rPr lang="en-GB" sz="1000" dirty="0">
                <a:solidFill>
                  <a:schemeClr val="bg1"/>
                </a:solidFill>
              </a:rPr>
            </a:br>
            <a:r>
              <a:rPr lang="en-GB" sz="1000" dirty="0">
                <a:solidFill>
                  <a:schemeClr val="bg1"/>
                </a:solidFill>
              </a:rPr>
              <a:t>les </a:t>
            </a:r>
            <a:r>
              <a:rPr lang="en-GB" sz="1000" dirty="0" err="1">
                <a:solidFill>
                  <a:schemeClr val="bg1"/>
                </a:solidFill>
              </a:rPr>
              <a:t>compétences</a:t>
            </a:r>
            <a:r>
              <a:rPr lang="en-GB" sz="1000" dirty="0">
                <a:solidFill>
                  <a:schemeClr val="bg1"/>
                </a:solidFill>
              </a:rPr>
              <a:t> sous pression. </a:t>
            </a:r>
          </a:p>
          <a:p>
            <a:pPr marL="0" indent="0">
              <a:buNone/>
            </a:pPr>
            <a:endParaRPr lang="en-GB" sz="600" dirty="0">
              <a:solidFill>
                <a:schemeClr val="bg1"/>
              </a:solidFill>
            </a:endParaRPr>
          </a:p>
          <a:p>
            <a:pPr marL="0" indent="0">
              <a:buNone/>
            </a:pPr>
            <a:r>
              <a:rPr lang="fr-FR" sz="1000" dirty="0">
                <a:solidFill>
                  <a:schemeClr val="bg1"/>
                </a:solidFill>
              </a:rPr>
              <a:t>Les fonctions liées au </a:t>
            </a:r>
            <a:r>
              <a:rPr lang="fr-FR" sz="1000" b="1" dirty="0">
                <a:solidFill>
                  <a:schemeClr val="bg1"/>
                </a:solidFill>
              </a:rPr>
              <a:t>technologie </a:t>
            </a:r>
            <a:r>
              <a:rPr lang="fr-FR" sz="1000" dirty="0">
                <a:solidFill>
                  <a:schemeClr val="bg1"/>
                </a:solidFill>
              </a:rPr>
              <a:t>restent très demandées et </a:t>
            </a:r>
            <a:br>
              <a:rPr lang="fr-FR" sz="1000" dirty="0">
                <a:solidFill>
                  <a:schemeClr val="bg1"/>
                </a:solidFill>
              </a:rPr>
            </a:br>
            <a:r>
              <a:rPr lang="fr-FR" sz="1000" dirty="0">
                <a:solidFill>
                  <a:schemeClr val="bg1"/>
                </a:solidFill>
              </a:rPr>
              <a:t>la demande de profils </a:t>
            </a:r>
            <a:r>
              <a:rPr lang="fr-FR" sz="1000" b="1" dirty="0">
                <a:solidFill>
                  <a:schemeClr val="bg1"/>
                </a:solidFill>
              </a:rPr>
              <a:t>logistiques</a:t>
            </a:r>
            <a:r>
              <a:rPr lang="fr-FR" sz="1000" dirty="0">
                <a:solidFill>
                  <a:schemeClr val="bg1"/>
                </a:solidFill>
              </a:rPr>
              <a:t> a progressé sous l’effet de la montée du </a:t>
            </a:r>
            <a:r>
              <a:rPr lang="fr-FR" sz="1000" b="1" dirty="0">
                <a:solidFill>
                  <a:schemeClr val="bg1"/>
                </a:solidFill>
              </a:rPr>
              <a:t>commerce en ligne. </a:t>
            </a:r>
          </a:p>
          <a:p>
            <a:pPr marL="0" indent="0">
              <a:buNone/>
            </a:pPr>
            <a:endParaRPr lang="en-US" sz="600" dirty="0">
              <a:solidFill>
                <a:schemeClr val="bg1"/>
              </a:solidFill>
            </a:endParaRPr>
          </a:p>
          <a:p>
            <a:pPr marL="0" indent="0">
              <a:buNone/>
            </a:pPr>
            <a:r>
              <a:rPr lang="en-US" sz="1000" dirty="0" err="1">
                <a:solidFill>
                  <a:schemeClr val="bg1"/>
                </a:solidFill>
              </a:rPr>
              <a:t>Alors</a:t>
            </a:r>
            <a:r>
              <a:rPr lang="en-US" sz="1000" dirty="0">
                <a:solidFill>
                  <a:schemeClr val="bg1"/>
                </a:solidFill>
              </a:rPr>
              <a:t> que la vie </a:t>
            </a:r>
            <a:r>
              <a:rPr lang="en-US" sz="1000" dirty="0" err="1">
                <a:solidFill>
                  <a:schemeClr val="bg1"/>
                </a:solidFill>
              </a:rPr>
              <a:t>retrouve</a:t>
            </a:r>
            <a:r>
              <a:rPr lang="en-US" sz="1000" dirty="0">
                <a:solidFill>
                  <a:schemeClr val="bg1"/>
                </a:solidFill>
              </a:rPr>
              <a:t> </a:t>
            </a:r>
            <a:r>
              <a:rPr lang="en-US" sz="1000" dirty="0" err="1">
                <a:solidFill>
                  <a:schemeClr val="bg1"/>
                </a:solidFill>
              </a:rPr>
              <a:t>une</a:t>
            </a:r>
            <a:r>
              <a:rPr lang="en-US" sz="1000" dirty="0">
                <a:solidFill>
                  <a:schemeClr val="bg1"/>
                </a:solidFill>
              </a:rPr>
              <a:t> </a:t>
            </a:r>
            <a:r>
              <a:rPr lang="en-US" sz="1000" dirty="0" err="1">
                <a:solidFill>
                  <a:schemeClr val="bg1"/>
                </a:solidFill>
              </a:rPr>
              <a:t>certaine</a:t>
            </a:r>
            <a:r>
              <a:rPr lang="en-US" sz="1000" dirty="0">
                <a:solidFill>
                  <a:schemeClr val="bg1"/>
                </a:solidFill>
              </a:rPr>
              <a:t> </a:t>
            </a:r>
            <a:r>
              <a:rPr lang="en-US" sz="1000" dirty="0" err="1">
                <a:solidFill>
                  <a:schemeClr val="bg1"/>
                </a:solidFill>
              </a:rPr>
              <a:t>normalité</a:t>
            </a:r>
            <a:r>
              <a:rPr lang="en-US" sz="1000" dirty="0">
                <a:solidFill>
                  <a:schemeClr val="bg1"/>
                </a:solidFill>
              </a:rPr>
              <a:t>, la </a:t>
            </a:r>
            <a:r>
              <a:rPr lang="en-US" sz="1000" dirty="0" err="1">
                <a:solidFill>
                  <a:schemeClr val="bg1"/>
                </a:solidFill>
              </a:rPr>
              <a:t>demande</a:t>
            </a:r>
            <a:r>
              <a:rPr lang="en-US" sz="1000" dirty="0">
                <a:solidFill>
                  <a:schemeClr val="bg1"/>
                </a:solidFill>
              </a:rPr>
              <a:t> se </a:t>
            </a:r>
            <a:r>
              <a:rPr lang="en-US" sz="1000" dirty="0" err="1">
                <a:solidFill>
                  <a:schemeClr val="bg1"/>
                </a:solidFill>
              </a:rPr>
              <a:t>renforce</a:t>
            </a:r>
            <a:r>
              <a:rPr lang="en-US" sz="1000" dirty="0">
                <a:solidFill>
                  <a:schemeClr val="bg1"/>
                </a:solidFill>
              </a:rPr>
              <a:t> dans les </a:t>
            </a:r>
            <a:r>
              <a:rPr lang="en-US" sz="1000" dirty="0" err="1">
                <a:solidFill>
                  <a:schemeClr val="bg1"/>
                </a:solidFill>
              </a:rPr>
              <a:t>secteurs</a:t>
            </a:r>
            <a:r>
              <a:rPr lang="en-US" sz="1000" dirty="0">
                <a:solidFill>
                  <a:schemeClr val="bg1"/>
                </a:solidFill>
              </a:rPr>
              <a:t> de </a:t>
            </a:r>
            <a:r>
              <a:rPr lang="en-US" sz="1000" dirty="0" err="1">
                <a:solidFill>
                  <a:schemeClr val="bg1"/>
                </a:solidFill>
              </a:rPr>
              <a:t>l’</a:t>
            </a:r>
            <a:r>
              <a:rPr lang="en-US" sz="1000" b="1" dirty="0" err="1">
                <a:solidFill>
                  <a:schemeClr val="bg1"/>
                </a:solidFill>
              </a:rPr>
              <a:t>industrie</a:t>
            </a:r>
            <a:r>
              <a:rPr lang="en-US" sz="1000" b="1" dirty="0">
                <a:solidFill>
                  <a:schemeClr val="bg1"/>
                </a:solidFill>
              </a:rPr>
              <a:t> </a:t>
            </a:r>
            <a:r>
              <a:rPr lang="en-US" sz="1000" b="1" dirty="0" err="1">
                <a:solidFill>
                  <a:schemeClr val="bg1"/>
                </a:solidFill>
              </a:rPr>
              <a:t>manufacturière</a:t>
            </a:r>
            <a:r>
              <a:rPr lang="en-US" sz="1000" dirty="0">
                <a:solidFill>
                  <a:schemeClr val="bg1"/>
                </a:solidFill>
              </a:rPr>
              <a:t>, de </a:t>
            </a:r>
            <a:r>
              <a:rPr lang="en-US" sz="1000" dirty="0" err="1">
                <a:solidFill>
                  <a:schemeClr val="bg1"/>
                </a:solidFill>
              </a:rPr>
              <a:t>l’</a:t>
            </a:r>
            <a:r>
              <a:rPr lang="en-US" sz="1000" b="1" dirty="0" err="1">
                <a:solidFill>
                  <a:schemeClr val="bg1"/>
                </a:solidFill>
              </a:rPr>
              <a:t>horeca</a:t>
            </a:r>
            <a:r>
              <a:rPr lang="en-US" sz="1000" dirty="0">
                <a:solidFill>
                  <a:schemeClr val="bg1"/>
                </a:solidFill>
              </a:rPr>
              <a:t>, du </a:t>
            </a:r>
            <a:r>
              <a:rPr lang="en-US" sz="1000" b="1" dirty="0" err="1">
                <a:solidFill>
                  <a:schemeClr val="bg1"/>
                </a:solidFill>
              </a:rPr>
              <a:t>tourisme</a:t>
            </a:r>
            <a:r>
              <a:rPr lang="en-US" sz="1000" dirty="0">
                <a:solidFill>
                  <a:schemeClr val="bg1"/>
                </a:solidFill>
              </a:rPr>
              <a:t> </a:t>
            </a:r>
            <a:r>
              <a:rPr lang="en-US" sz="1000" dirty="0" err="1">
                <a:solidFill>
                  <a:schemeClr val="bg1"/>
                </a:solidFill>
              </a:rPr>
              <a:t>ou</a:t>
            </a:r>
            <a:r>
              <a:rPr lang="en-US" sz="1000" dirty="0">
                <a:solidFill>
                  <a:schemeClr val="bg1"/>
                </a:solidFill>
              </a:rPr>
              <a:t> des </a:t>
            </a:r>
            <a:r>
              <a:rPr lang="en-US" sz="1000" b="1" dirty="0" err="1">
                <a:solidFill>
                  <a:schemeClr val="bg1"/>
                </a:solidFill>
              </a:rPr>
              <a:t>loisirs</a:t>
            </a:r>
            <a:r>
              <a:rPr lang="en-US" sz="1000" b="1" dirty="0">
                <a:solidFill>
                  <a:schemeClr val="bg1"/>
                </a:solidFill>
              </a:rPr>
              <a:t>, </a:t>
            </a:r>
            <a:r>
              <a:rPr lang="en-US" sz="1000" dirty="0" err="1">
                <a:solidFill>
                  <a:schemeClr val="bg1"/>
                </a:solidFill>
              </a:rPr>
              <a:t>leur</a:t>
            </a:r>
            <a:r>
              <a:rPr lang="en-US" sz="1000" dirty="0">
                <a:solidFill>
                  <a:schemeClr val="bg1"/>
                </a:solidFill>
              </a:rPr>
              <a:t> </a:t>
            </a:r>
            <a:r>
              <a:rPr lang="en-US" sz="1000" dirty="0" err="1">
                <a:solidFill>
                  <a:schemeClr val="bg1"/>
                </a:solidFill>
              </a:rPr>
              <a:t>permettant</a:t>
            </a:r>
            <a:r>
              <a:rPr lang="en-US" sz="1000" dirty="0">
                <a:solidFill>
                  <a:schemeClr val="bg1"/>
                </a:solidFill>
              </a:rPr>
              <a:t> de se redresser après </a:t>
            </a:r>
            <a:r>
              <a:rPr lang="en-US" sz="1000" dirty="0" err="1">
                <a:solidFill>
                  <a:schemeClr val="bg1"/>
                </a:solidFill>
              </a:rPr>
              <a:t>avoir</a:t>
            </a:r>
            <a:r>
              <a:rPr lang="en-US" sz="1000" dirty="0">
                <a:solidFill>
                  <a:schemeClr val="bg1"/>
                </a:solidFill>
              </a:rPr>
              <a:t> </a:t>
            </a:r>
            <a:r>
              <a:rPr lang="en-US" sz="1000" dirty="0" err="1">
                <a:solidFill>
                  <a:schemeClr val="bg1"/>
                </a:solidFill>
              </a:rPr>
              <a:t>été</a:t>
            </a:r>
            <a:r>
              <a:rPr lang="en-US" sz="1000" dirty="0">
                <a:solidFill>
                  <a:schemeClr val="bg1"/>
                </a:solidFill>
              </a:rPr>
              <a:t> </a:t>
            </a:r>
            <a:r>
              <a:rPr lang="en-US" sz="1000" dirty="0" err="1">
                <a:solidFill>
                  <a:schemeClr val="bg1"/>
                </a:solidFill>
              </a:rPr>
              <a:t>fortement</a:t>
            </a:r>
            <a:r>
              <a:rPr lang="en-US" sz="1000" dirty="0">
                <a:solidFill>
                  <a:schemeClr val="bg1"/>
                </a:solidFill>
              </a:rPr>
              <a:t> </a:t>
            </a:r>
            <a:r>
              <a:rPr lang="en-US" sz="1000" dirty="0" err="1">
                <a:solidFill>
                  <a:schemeClr val="bg1"/>
                </a:solidFill>
              </a:rPr>
              <a:t>impactés</a:t>
            </a:r>
            <a:r>
              <a:rPr lang="en-US" sz="1000" dirty="0">
                <a:solidFill>
                  <a:schemeClr val="bg1"/>
                </a:solidFill>
              </a:rPr>
              <a:t> par la crise sanitaire.</a:t>
            </a:r>
          </a:p>
        </p:txBody>
      </p:sp>
      <p:sp>
        <p:nvSpPr>
          <p:cNvPr id="36" name="Shape 156">
            <a:extLst>
              <a:ext uri="{FF2B5EF4-FFF2-40B4-BE49-F238E27FC236}">
                <a16:creationId xmlns:a16="http://schemas.microsoft.com/office/drawing/2014/main" id="{291FA324-5EFF-4466-A408-F06BA52A37CE}"/>
              </a:ext>
            </a:extLst>
          </p:cNvPr>
          <p:cNvSpPr txBox="1">
            <a:spLocks noGrp="1"/>
          </p:cNvSpPr>
          <p:nvPr>
            <p:ph type="title"/>
          </p:nvPr>
        </p:nvSpPr>
        <p:spPr>
          <a:xfrm>
            <a:off x="453359" y="63610"/>
            <a:ext cx="8233442" cy="585830"/>
          </a:xfrm>
          <a:prstGeom prst="rect">
            <a:avLst/>
          </a:prstGeom>
          <a:noFill/>
          <a:ln>
            <a:noFill/>
          </a:ln>
        </p:spPr>
        <p:txBody>
          <a:bodyPr wrap="square" lIns="91340" tIns="91340" rIns="91340" bIns="91340" anchor="ctr" anchorCtr="0">
            <a:noAutofit/>
          </a:bodyPr>
          <a:lstStyle/>
          <a:p>
            <a:r>
              <a:rPr lang="en-US" noProof="0" dirty="0">
                <a:solidFill>
                  <a:schemeClr val="bg1"/>
                </a:solidFill>
              </a:rPr>
              <a:t>Le COVID-19 </a:t>
            </a:r>
            <a:r>
              <a:rPr lang="en-US" noProof="0" dirty="0" err="1">
                <a:solidFill>
                  <a:schemeClr val="bg1"/>
                </a:solidFill>
              </a:rPr>
              <a:t>redéfinit</a:t>
            </a:r>
            <a:r>
              <a:rPr lang="en-US" noProof="0" dirty="0">
                <a:solidFill>
                  <a:schemeClr val="bg1"/>
                </a:solidFill>
              </a:rPr>
              <a:t> la </a:t>
            </a:r>
            <a:r>
              <a:rPr lang="en-US" noProof="0" dirty="0" err="1">
                <a:solidFill>
                  <a:schemeClr val="bg1"/>
                </a:solidFill>
              </a:rPr>
              <a:t>demande</a:t>
            </a:r>
            <a:r>
              <a:rPr lang="en-US" noProof="0" dirty="0">
                <a:solidFill>
                  <a:schemeClr val="bg1"/>
                </a:solidFill>
              </a:rPr>
              <a:t> de </a:t>
            </a:r>
            <a:r>
              <a:rPr lang="en-US" noProof="0" dirty="0" err="1">
                <a:solidFill>
                  <a:schemeClr val="bg1"/>
                </a:solidFill>
              </a:rPr>
              <a:t>compétences</a:t>
            </a:r>
            <a:endParaRPr lang="en-US" noProof="0" dirty="0">
              <a:solidFill>
                <a:schemeClr val="bg1"/>
              </a:solidFill>
            </a:endParaRPr>
          </a:p>
        </p:txBody>
      </p:sp>
      <p:pic>
        <p:nvPicPr>
          <p:cNvPr id="38" name="Picture 37" descr="A picture containing lamp, room&#10;&#10;Description automatically generated">
            <a:extLst>
              <a:ext uri="{FF2B5EF4-FFF2-40B4-BE49-F238E27FC236}">
                <a16:creationId xmlns:a16="http://schemas.microsoft.com/office/drawing/2014/main" id="{F28B4D78-1866-4B44-8E30-09CAD2D3F1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47" y="439877"/>
            <a:ext cx="3287865" cy="2227962"/>
          </a:xfrm>
          <a:prstGeom prst="rect">
            <a:avLst/>
          </a:prstGeom>
        </p:spPr>
      </p:pic>
      <p:sp>
        <p:nvSpPr>
          <p:cNvPr id="34" name="TextBox 33">
            <a:extLst>
              <a:ext uri="{FF2B5EF4-FFF2-40B4-BE49-F238E27FC236}">
                <a16:creationId xmlns:a16="http://schemas.microsoft.com/office/drawing/2014/main" id="{AF5C6DA8-807C-6B4E-97BC-C575E8B1224A}"/>
              </a:ext>
            </a:extLst>
          </p:cNvPr>
          <p:cNvSpPr txBox="1"/>
          <p:nvPr/>
        </p:nvSpPr>
        <p:spPr>
          <a:xfrm>
            <a:off x="6970144" y="4574667"/>
            <a:ext cx="778668" cy="184666"/>
          </a:xfrm>
          <a:prstGeom prst="rect">
            <a:avLst/>
          </a:prstGeom>
          <a:noFill/>
        </p:spPr>
        <p:txBody>
          <a:bodyPr wrap="square" lIns="0" tIns="0" rIns="0" bIns="0" rtlCol="0">
            <a:spAutoFit/>
          </a:bodyPr>
          <a:lstStyle/>
          <a:p>
            <a:pPr algn="ctr"/>
            <a:r>
              <a:rPr lang="en-US" sz="1200" dirty="0">
                <a:solidFill>
                  <a:schemeClr val="accent4"/>
                </a:solidFill>
              </a:rPr>
              <a:t>Q3 2021</a:t>
            </a:r>
          </a:p>
        </p:txBody>
      </p:sp>
      <p:sp>
        <p:nvSpPr>
          <p:cNvPr id="35" name="TextBox 34">
            <a:extLst>
              <a:ext uri="{FF2B5EF4-FFF2-40B4-BE49-F238E27FC236}">
                <a16:creationId xmlns:a16="http://schemas.microsoft.com/office/drawing/2014/main" id="{91CB29F8-20B3-DE49-8B87-30F801943B43}"/>
              </a:ext>
            </a:extLst>
          </p:cNvPr>
          <p:cNvSpPr txBox="1"/>
          <p:nvPr/>
        </p:nvSpPr>
        <p:spPr>
          <a:xfrm>
            <a:off x="7048350" y="2810344"/>
            <a:ext cx="572714" cy="246221"/>
          </a:xfrm>
          <a:prstGeom prst="rect">
            <a:avLst/>
          </a:prstGeom>
          <a:noFill/>
        </p:spPr>
        <p:txBody>
          <a:bodyPr wrap="square" lIns="0" tIns="0" rIns="0" bIns="0" rtlCol="0" anchor="ctr" anchorCtr="0">
            <a:spAutoFit/>
          </a:bodyPr>
          <a:lstStyle/>
          <a:p>
            <a:pPr algn="ctr"/>
            <a:r>
              <a:rPr lang="en-US" sz="1600" b="1" dirty="0"/>
              <a:t>83%</a:t>
            </a:r>
          </a:p>
        </p:txBody>
      </p:sp>
    </p:spTree>
    <p:extLst>
      <p:ext uri="{BB962C8B-B14F-4D97-AF65-F5344CB8AC3E}">
        <p14:creationId xmlns:p14="http://schemas.microsoft.com/office/powerpoint/2010/main" val="68614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23635-0308-BF40-BDDB-D79925C7FD22}"/>
              </a:ext>
            </a:extLst>
          </p:cNvPr>
          <p:cNvPicPr>
            <a:picLocks noChangeAspect="1"/>
          </p:cNvPicPr>
          <p:nvPr/>
        </p:nvPicPr>
        <p:blipFill>
          <a:blip r:embed="rId3"/>
          <a:srcRect/>
          <a:stretch/>
        </p:blipFill>
        <p:spPr>
          <a:xfrm>
            <a:off x="474447" y="1988223"/>
            <a:ext cx="2477135" cy="2020359"/>
          </a:xfrm>
          <a:prstGeom prst="rect">
            <a:avLst/>
          </a:prstGeom>
        </p:spPr>
      </p:pic>
      <p:grpSp>
        <p:nvGrpSpPr>
          <p:cNvPr id="3" name="Group 2">
            <a:extLst>
              <a:ext uri="{FF2B5EF4-FFF2-40B4-BE49-F238E27FC236}">
                <a16:creationId xmlns:a16="http://schemas.microsoft.com/office/drawing/2014/main" id="{62E41046-410D-1843-8185-4F20935DB143}"/>
              </a:ext>
            </a:extLst>
          </p:cNvPr>
          <p:cNvGrpSpPr/>
          <p:nvPr/>
        </p:nvGrpSpPr>
        <p:grpSpPr>
          <a:xfrm>
            <a:off x="2910940" y="2239107"/>
            <a:ext cx="8686799" cy="1377001"/>
            <a:chOff x="3344489" y="2035053"/>
            <a:chExt cx="8686799" cy="1352724"/>
          </a:xfrm>
        </p:grpSpPr>
        <p:pic>
          <p:nvPicPr>
            <p:cNvPr id="44" name="Picture 43">
              <a:extLst>
                <a:ext uri="{FF2B5EF4-FFF2-40B4-BE49-F238E27FC236}">
                  <a16:creationId xmlns:a16="http://schemas.microsoft.com/office/drawing/2014/main" id="{DF76FCFB-4158-D541-B83C-FFAA822E3C08}"/>
                </a:ext>
              </a:extLst>
            </p:cNvPr>
            <p:cNvPicPr>
              <a:picLocks noChangeAspect="1"/>
            </p:cNvPicPr>
            <p:nvPr/>
          </p:nvPicPr>
          <p:blipFill rotWithShape="1">
            <a:blip r:embed="rId4"/>
            <a:srcRect r="33289" b="49389"/>
            <a:stretch/>
          </p:blipFill>
          <p:spPr>
            <a:xfrm>
              <a:off x="3650419" y="2035054"/>
              <a:ext cx="5490027" cy="1352723"/>
            </a:xfrm>
            <a:prstGeom prst="rect">
              <a:avLst/>
            </a:prstGeom>
          </p:spPr>
        </p:pic>
        <p:graphicFrame>
          <p:nvGraphicFramePr>
            <p:cNvPr id="45" name="Chart 44">
              <a:extLst>
                <a:ext uri="{FF2B5EF4-FFF2-40B4-BE49-F238E27FC236}">
                  <a16:creationId xmlns:a16="http://schemas.microsoft.com/office/drawing/2014/main" id="{26162AAD-EFF3-3A42-A305-1223714B5586}"/>
                </a:ext>
              </a:extLst>
            </p:cNvPr>
            <p:cNvGraphicFramePr/>
            <p:nvPr>
              <p:extLst>
                <p:ext uri="{D42A27DB-BD31-4B8C-83A1-F6EECF244321}">
                  <p14:modId xmlns:p14="http://schemas.microsoft.com/office/powerpoint/2010/main" val="4080284496"/>
                </p:ext>
              </p:extLst>
            </p:nvPr>
          </p:nvGraphicFramePr>
          <p:xfrm>
            <a:off x="3344489" y="2035053"/>
            <a:ext cx="8686799" cy="861242"/>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C282969E-DE37-F84D-80CB-87F3681C40BE}"/>
                </a:ext>
              </a:extLst>
            </p:cNvPr>
            <p:cNvSpPr txBox="1"/>
            <p:nvPr/>
          </p:nvSpPr>
          <p:spPr>
            <a:xfrm>
              <a:off x="3650419" y="3056839"/>
              <a:ext cx="1236518" cy="107722"/>
            </a:xfrm>
            <a:prstGeom prst="rect">
              <a:avLst/>
            </a:prstGeom>
            <a:noFill/>
          </p:spPr>
          <p:txBody>
            <a:bodyPr wrap="square" lIns="0" tIns="0" rIns="0" bIns="0" rtlCol="0">
              <a:spAutoFit/>
            </a:bodyPr>
            <a:lstStyle/>
            <a:p>
              <a:pPr algn="ctr"/>
              <a:r>
                <a:rPr lang="en-US" sz="700" b="1" dirty="0">
                  <a:solidFill>
                    <a:schemeClr val="bg1"/>
                  </a:solidFill>
                </a:rPr>
                <a:t>BELGIQUE</a:t>
              </a:r>
            </a:p>
          </p:txBody>
        </p:sp>
        <p:sp>
          <p:nvSpPr>
            <p:cNvPr id="47" name="TextBox 46">
              <a:extLst>
                <a:ext uri="{FF2B5EF4-FFF2-40B4-BE49-F238E27FC236}">
                  <a16:creationId xmlns:a16="http://schemas.microsoft.com/office/drawing/2014/main" id="{990FE3BC-44A3-224E-AD0F-198C51D1E965}"/>
                </a:ext>
              </a:extLst>
            </p:cNvPr>
            <p:cNvSpPr txBox="1"/>
            <p:nvPr/>
          </p:nvSpPr>
          <p:spPr>
            <a:xfrm>
              <a:off x="5050895" y="3056839"/>
              <a:ext cx="1236518" cy="107722"/>
            </a:xfrm>
            <a:prstGeom prst="rect">
              <a:avLst/>
            </a:prstGeom>
            <a:noFill/>
          </p:spPr>
          <p:txBody>
            <a:bodyPr wrap="square" lIns="0" tIns="0" rIns="0" bIns="0" rtlCol="0">
              <a:spAutoFit/>
            </a:bodyPr>
            <a:lstStyle/>
            <a:p>
              <a:pPr algn="ctr"/>
              <a:r>
                <a:rPr lang="en-US" sz="700" b="1" dirty="0">
                  <a:solidFill>
                    <a:schemeClr val="bg1"/>
                  </a:solidFill>
                </a:rPr>
                <a:t>FLANDRE</a:t>
              </a:r>
            </a:p>
          </p:txBody>
        </p:sp>
        <p:sp>
          <p:nvSpPr>
            <p:cNvPr id="48" name="TextBox 47">
              <a:extLst>
                <a:ext uri="{FF2B5EF4-FFF2-40B4-BE49-F238E27FC236}">
                  <a16:creationId xmlns:a16="http://schemas.microsoft.com/office/drawing/2014/main" id="{F1BDC869-901F-A743-A6FF-7F26618ECB4C}"/>
                </a:ext>
              </a:extLst>
            </p:cNvPr>
            <p:cNvSpPr txBox="1"/>
            <p:nvPr/>
          </p:nvSpPr>
          <p:spPr>
            <a:xfrm>
              <a:off x="6451371" y="3056839"/>
              <a:ext cx="1236518" cy="107722"/>
            </a:xfrm>
            <a:prstGeom prst="rect">
              <a:avLst/>
            </a:prstGeom>
            <a:noFill/>
          </p:spPr>
          <p:txBody>
            <a:bodyPr wrap="square" lIns="0" tIns="0" rIns="0" bIns="0" rtlCol="0">
              <a:spAutoFit/>
            </a:bodyPr>
            <a:lstStyle/>
            <a:p>
              <a:pPr algn="ctr"/>
              <a:r>
                <a:rPr lang="en-US" sz="700" b="1" dirty="0">
                  <a:solidFill>
                    <a:schemeClr val="bg1"/>
                  </a:solidFill>
                </a:rPr>
                <a:t>BRUXELLES</a:t>
              </a:r>
            </a:p>
          </p:txBody>
        </p:sp>
        <p:sp>
          <p:nvSpPr>
            <p:cNvPr id="50" name="TextBox 49">
              <a:extLst>
                <a:ext uri="{FF2B5EF4-FFF2-40B4-BE49-F238E27FC236}">
                  <a16:creationId xmlns:a16="http://schemas.microsoft.com/office/drawing/2014/main" id="{A2FA6F7E-F4CB-0A4B-A956-A774A9ECE17E}"/>
                </a:ext>
              </a:extLst>
            </p:cNvPr>
            <p:cNvSpPr txBox="1"/>
            <p:nvPr/>
          </p:nvSpPr>
          <p:spPr>
            <a:xfrm>
              <a:off x="3904879" y="2770072"/>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51" name="TextBox 50">
              <a:extLst>
                <a:ext uri="{FF2B5EF4-FFF2-40B4-BE49-F238E27FC236}">
                  <a16:creationId xmlns:a16="http://schemas.microsoft.com/office/drawing/2014/main" id="{BBEEB70F-B120-0B45-9D69-AF189C59F089}"/>
                </a:ext>
              </a:extLst>
            </p:cNvPr>
            <p:cNvSpPr txBox="1"/>
            <p:nvPr/>
          </p:nvSpPr>
          <p:spPr>
            <a:xfrm>
              <a:off x="4281397" y="2770072"/>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52" name="TextBox 51">
              <a:extLst>
                <a:ext uri="{FF2B5EF4-FFF2-40B4-BE49-F238E27FC236}">
                  <a16:creationId xmlns:a16="http://schemas.microsoft.com/office/drawing/2014/main" id="{23015F00-AB56-5C45-A5C5-B2A4ABE5F58B}"/>
                </a:ext>
              </a:extLst>
            </p:cNvPr>
            <p:cNvSpPr txBox="1"/>
            <p:nvPr/>
          </p:nvSpPr>
          <p:spPr>
            <a:xfrm>
              <a:off x="5307511" y="2770072"/>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53" name="TextBox 52">
              <a:extLst>
                <a:ext uri="{FF2B5EF4-FFF2-40B4-BE49-F238E27FC236}">
                  <a16:creationId xmlns:a16="http://schemas.microsoft.com/office/drawing/2014/main" id="{1EEC12D2-55E7-0D41-9054-50BF97AF5553}"/>
                </a:ext>
              </a:extLst>
            </p:cNvPr>
            <p:cNvSpPr txBox="1"/>
            <p:nvPr/>
          </p:nvSpPr>
          <p:spPr>
            <a:xfrm>
              <a:off x="5684029" y="2770072"/>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54" name="TextBox 53">
              <a:extLst>
                <a:ext uri="{FF2B5EF4-FFF2-40B4-BE49-F238E27FC236}">
                  <a16:creationId xmlns:a16="http://schemas.microsoft.com/office/drawing/2014/main" id="{1658A5D1-EFDC-B445-B263-D76FCB17A32B}"/>
                </a:ext>
              </a:extLst>
            </p:cNvPr>
            <p:cNvSpPr txBox="1"/>
            <p:nvPr/>
          </p:nvSpPr>
          <p:spPr>
            <a:xfrm>
              <a:off x="6710143" y="2770072"/>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55" name="TextBox 54">
              <a:extLst>
                <a:ext uri="{FF2B5EF4-FFF2-40B4-BE49-F238E27FC236}">
                  <a16:creationId xmlns:a16="http://schemas.microsoft.com/office/drawing/2014/main" id="{0BF3BB7C-D1DD-0E43-8BF0-341A0FA2380E}"/>
                </a:ext>
              </a:extLst>
            </p:cNvPr>
            <p:cNvSpPr txBox="1"/>
            <p:nvPr/>
          </p:nvSpPr>
          <p:spPr>
            <a:xfrm>
              <a:off x="7086661" y="2770072"/>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56" name="TextBox 55">
              <a:extLst>
                <a:ext uri="{FF2B5EF4-FFF2-40B4-BE49-F238E27FC236}">
                  <a16:creationId xmlns:a16="http://schemas.microsoft.com/office/drawing/2014/main" id="{85E68276-1E1F-D34E-B5C5-E46FEBB2E358}"/>
                </a:ext>
              </a:extLst>
            </p:cNvPr>
            <p:cNvSpPr txBox="1"/>
            <p:nvPr/>
          </p:nvSpPr>
          <p:spPr>
            <a:xfrm>
              <a:off x="8108637" y="2770072"/>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57" name="TextBox 56">
              <a:extLst>
                <a:ext uri="{FF2B5EF4-FFF2-40B4-BE49-F238E27FC236}">
                  <a16:creationId xmlns:a16="http://schemas.microsoft.com/office/drawing/2014/main" id="{81BC53B9-3627-D644-A840-73B700C2D2FA}"/>
                </a:ext>
              </a:extLst>
            </p:cNvPr>
            <p:cNvSpPr txBox="1"/>
            <p:nvPr/>
          </p:nvSpPr>
          <p:spPr>
            <a:xfrm>
              <a:off x="8485155" y="2770072"/>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19" name="TextBox 18">
              <a:extLst>
                <a:ext uri="{FF2B5EF4-FFF2-40B4-BE49-F238E27FC236}">
                  <a16:creationId xmlns:a16="http://schemas.microsoft.com/office/drawing/2014/main" id="{49D1D8FB-416E-7842-94D1-353001CA8A48}"/>
                </a:ext>
              </a:extLst>
            </p:cNvPr>
            <p:cNvSpPr txBox="1"/>
            <p:nvPr/>
          </p:nvSpPr>
          <p:spPr>
            <a:xfrm>
              <a:off x="7843067" y="3056839"/>
              <a:ext cx="1236518" cy="107722"/>
            </a:xfrm>
            <a:prstGeom prst="rect">
              <a:avLst/>
            </a:prstGeom>
            <a:noFill/>
          </p:spPr>
          <p:txBody>
            <a:bodyPr wrap="square" lIns="0" tIns="0" rIns="0" bIns="0" rtlCol="0">
              <a:spAutoFit/>
            </a:bodyPr>
            <a:lstStyle/>
            <a:p>
              <a:pPr algn="ctr"/>
              <a:r>
                <a:rPr lang="en-US" sz="700" b="1" dirty="0">
                  <a:solidFill>
                    <a:schemeClr val="bg1"/>
                  </a:solidFill>
                </a:rPr>
                <a:t>WALLONIE</a:t>
              </a:r>
            </a:p>
          </p:txBody>
        </p:sp>
      </p:grpSp>
      <p:sp>
        <p:nvSpPr>
          <p:cNvPr id="25" name="Title 1">
            <a:extLst>
              <a:ext uri="{FF2B5EF4-FFF2-40B4-BE49-F238E27FC236}">
                <a16:creationId xmlns:a16="http://schemas.microsoft.com/office/drawing/2014/main" id="{7B2B69C4-DAB7-5E4A-8723-9879C75CCB85}"/>
              </a:ext>
            </a:extLst>
          </p:cNvPr>
          <p:cNvSpPr>
            <a:spLocks noGrp="1"/>
          </p:cNvSpPr>
          <p:nvPr>
            <p:ph type="title"/>
          </p:nvPr>
        </p:nvSpPr>
        <p:spPr>
          <a:xfrm>
            <a:off x="457201" y="410607"/>
            <a:ext cx="8229599" cy="843658"/>
          </a:xfrm>
        </p:spPr>
        <p:txBody>
          <a:bodyPr/>
          <a:lstStyle/>
          <a:p>
            <a:r>
              <a:rPr lang="en-US" dirty="0"/>
              <a:t>Les </a:t>
            </a:r>
            <a:r>
              <a:rPr lang="en-US" dirty="0" err="1"/>
              <a:t>employeurs</a:t>
            </a:r>
            <a:r>
              <a:rPr lang="en-US" dirty="0"/>
              <a:t> des trois </a:t>
            </a:r>
            <a:r>
              <a:rPr lang="en-US" dirty="0" err="1"/>
              <a:t>régions</a:t>
            </a:r>
            <a:r>
              <a:rPr lang="en-US" dirty="0"/>
              <a:t> </a:t>
            </a:r>
            <a:r>
              <a:rPr lang="en-US" dirty="0" err="1"/>
              <a:t>continuent</a:t>
            </a:r>
            <a:r>
              <a:rPr lang="en-US" dirty="0"/>
              <a:t> </a:t>
            </a:r>
            <a:r>
              <a:rPr lang="en-US" dirty="0" err="1"/>
              <a:t>d’éprouver</a:t>
            </a:r>
            <a:r>
              <a:rPr lang="en-US" dirty="0"/>
              <a:t> des </a:t>
            </a:r>
            <a:r>
              <a:rPr lang="en-US" dirty="0" err="1"/>
              <a:t>difficultés</a:t>
            </a:r>
            <a:r>
              <a:rPr lang="en-US" dirty="0"/>
              <a:t> à </a:t>
            </a:r>
            <a:r>
              <a:rPr lang="en-US" dirty="0" err="1"/>
              <a:t>remplir</a:t>
            </a:r>
            <a:r>
              <a:rPr lang="en-US" dirty="0"/>
              <a:t> </a:t>
            </a:r>
            <a:r>
              <a:rPr lang="en-US" dirty="0" err="1"/>
              <a:t>leurs</a:t>
            </a:r>
            <a:r>
              <a:rPr lang="en-US" dirty="0"/>
              <a:t> </a:t>
            </a:r>
            <a:r>
              <a:rPr lang="en-US" dirty="0" err="1"/>
              <a:t>postes</a:t>
            </a:r>
            <a:r>
              <a:rPr lang="en-US" dirty="0"/>
              <a:t> </a:t>
            </a:r>
            <a:r>
              <a:rPr lang="en-US" dirty="0" err="1"/>
              <a:t>vacants</a:t>
            </a:r>
            <a:r>
              <a:rPr lang="en-BE" sz="2000" dirty="0"/>
              <a:t> </a:t>
            </a:r>
            <a:endParaRPr lang="en-US" dirty="0"/>
          </a:p>
        </p:txBody>
      </p:sp>
      <p:sp>
        <p:nvSpPr>
          <p:cNvPr id="26" name="Content Placeholder 2">
            <a:extLst>
              <a:ext uri="{FF2B5EF4-FFF2-40B4-BE49-F238E27FC236}">
                <a16:creationId xmlns:a16="http://schemas.microsoft.com/office/drawing/2014/main" id="{0C3A0198-B46A-A94E-9646-42763CF36746}"/>
              </a:ext>
            </a:extLst>
          </p:cNvPr>
          <p:cNvSpPr>
            <a:spLocks noGrp="1"/>
          </p:cNvSpPr>
          <p:nvPr>
            <p:ph idx="1"/>
          </p:nvPr>
        </p:nvSpPr>
        <p:spPr>
          <a:xfrm>
            <a:off x="457200" y="1313409"/>
            <a:ext cx="8229600" cy="615670"/>
          </a:xfrm>
        </p:spPr>
        <p:txBody>
          <a:bodyPr vert="horz" lIns="0" tIns="0" rIns="0" bIns="0" rtlCol="0" anchor="t">
            <a:noAutofit/>
          </a:bodyPr>
          <a:lstStyle/>
          <a:p>
            <a:pPr marL="0" indent="0">
              <a:buNone/>
            </a:pPr>
            <a:r>
              <a:rPr lang="en-US" dirty="0"/>
              <a:t>Les </a:t>
            </a:r>
            <a:r>
              <a:rPr lang="en-US" dirty="0" err="1"/>
              <a:t>pénuries</a:t>
            </a:r>
            <a:r>
              <a:rPr lang="en-US" dirty="0"/>
              <a:t> de talents se </a:t>
            </a:r>
            <a:r>
              <a:rPr lang="en-US" dirty="0" err="1"/>
              <a:t>maintiennent</a:t>
            </a:r>
            <a:r>
              <a:rPr lang="en-US" dirty="0"/>
              <a:t> à des </a:t>
            </a:r>
            <a:r>
              <a:rPr lang="en-US" b="1" dirty="0" err="1"/>
              <a:t>niveaux</a:t>
            </a:r>
            <a:r>
              <a:rPr lang="en-US" b="1" dirty="0"/>
              <a:t> jamais </a:t>
            </a:r>
            <a:r>
              <a:rPr lang="en-US" b="1" dirty="0" err="1"/>
              <a:t>atteints</a:t>
            </a:r>
            <a:r>
              <a:rPr lang="en-US" b="1" dirty="0"/>
              <a:t> </a:t>
            </a:r>
            <a:r>
              <a:rPr lang="en-US" b="1" dirty="0" err="1"/>
              <a:t>en</a:t>
            </a:r>
            <a:r>
              <a:rPr lang="en-US" b="1" dirty="0"/>
              <a:t> 15 </a:t>
            </a:r>
            <a:r>
              <a:rPr lang="en-US" b="1" dirty="0" err="1"/>
              <a:t>ans</a:t>
            </a:r>
            <a:r>
              <a:rPr lang="en-US" b="1" dirty="0"/>
              <a:t> </a:t>
            </a:r>
            <a:r>
              <a:rPr lang="en-US" dirty="0"/>
              <a:t>dans les trois </a:t>
            </a:r>
            <a:r>
              <a:rPr lang="en-US" dirty="0" err="1"/>
              <a:t>régions</a:t>
            </a:r>
            <a:r>
              <a:rPr lang="en-US" dirty="0"/>
              <a:t> du pays, </a:t>
            </a:r>
            <a:r>
              <a:rPr lang="en-US" b="1" dirty="0"/>
              <a:t>pour le second </a:t>
            </a:r>
            <a:r>
              <a:rPr lang="en-US" b="1" dirty="0" err="1"/>
              <a:t>trimestre</a:t>
            </a:r>
            <a:r>
              <a:rPr lang="en-US" b="1" dirty="0"/>
              <a:t> </a:t>
            </a:r>
            <a:r>
              <a:rPr lang="en-US" b="1" dirty="0" err="1"/>
              <a:t>consécutif</a:t>
            </a:r>
            <a:r>
              <a:rPr lang="en-US" dirty="0"/>
              <a:t>. </a:t>
            </a:r>
            <a:endParaRPr lang="en-BE" dirty="0"/>
          </a:p>
        </p:txBody>
      </p:sp>
    </p:spTree>
    <p:extLst>
      <p:ext uri="{BB962C8B-B14F-4D97-AF65-F5344CB8AC3E}">
        <p14:creationId xmlns:p14="http://schemas.microsoft.com/office/powerpoint/2010/main" val="234414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799BE6-EA6A-A548-A0DA-F47A0348C638}"/>
              </a:ext>
            </a:extLst>
          </p:cNvPr>
          <p:cNvCxnSpPr>
            <a:cxnSpLocks/>
          </p:cNvCxnSpPr>
          <p:nvPr/>
        </p:nvCxnSpPr>
        <p:spPr>
          <a:xfrm flipV="1">
            <a:off x="457199" y="1798725"/>
            <a:ext cx="8172540" cy="27013"/>
          </a:xfrm>
          <a:prstGeom prst="line">
            <a:avLst/>
          </a:prstGeom>
          <a:ln w="22225">
            <a:solidFill>
              <a:schemeClr val="accent4">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89B37B5-D411-8143-B046-DE7CA8CB61EC}"/>
              </a:ext>
            </a:extLst>
          </p:cNvPr>
          <p:cNvSpPr/>
          <p:nvPr/>
        </p:nvSpPr>
        <p:spPr>
          <a:xfrm>
            <a:off x="457199" y="1430700"/>
            <a:ext cx="2677216" cy="2532006"/>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910C05EA-DCB8-A748-A2E5-ED81728FC19C}"/>
              </a:ext>
            </a:extLst>
          </p:cNvPr>
          <p:cNvGraphicFramePr/>
          <p:nvPr>
            <p:extLst>
              <p:ext uri="{D42A27DB-BD31-4B8C-83A1-F6EECF244321}">
                <p14:modId xmlns:p14="http://schemas.microsoft.com/office/powerpoint/2010/main" val="4123790202"/>
              </p:ext>
            </p:extLst>
          </p:nvPr>
        </p:nvGraphicFramePr>
        <p:xfrm>
          <a:off x="228599" y="1013637"/>
          <a:ext cx="8686802" cy="2766661"/>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69130136-010B-3B4D-B3D6-C9AC954E3C2C}"/>
              </a:ext>
            </a:extLst>
          </p:cNvPr>
          <p:cNvSpPr/>
          <p:nvPr/>
        </p:nvSpPr>
        <p:spPr>
          <a:xfrm>
            <a:off x="3206224" y="1430700"/>
            <a:ext cx="2730869" cy="253200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2F59519C-525D-CA4B-9F1E-8DFF5DFDDE38}"/>
              </a:ext>
            </a:extLst>
          </p:cNvPr>
          <p:cNvSpPr/>
          <p:nvPr/>
        </p:nvSpPr>
        <p:spPr>
          <a:xfrm>
            <a:off x="3206223" y="3736958"/>
            <a:ext cx="2730869" cy="2257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DIFFICULTÉ MOYENNE</a:t>
            </a:r>
          </a:p>
        </p:txBody>
      </p:sp>
      <p:sp>
        <p:nvSpPr>
          <p:cNvPr id="45" name="Rectangle 44">
            <a:extLst>
              <a:ext uri="{FF2B5EF4-FFF2-40B4-BE49-F238E27FC236}">
                <a16:creationId xmlns:a16="http://schemas.microsoft.com/office/drawing/2014/main" id="{E3A85D66-1D13-2A4C-8A3A-8831B6BE5DA3}"/>
              </a:ext>
            </a:extLst>
          </p:cNvPr>
          <p:cNvSpPr/>
          <p:nvPr/>
        </p:nvSpPr>
        <p:spPr>
          <a:xfrm>
            <a:off x="5994333" y="1430700"/>
            <a:ext cx="2635406" cy="253200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199" y="162613"/>
            <a:ext cx="8229601" cy="1091652"/>
          </a:xfrm>
        </p:spPr>
        <p:txBody>
          <a:bodyPr/>
          <a:lstStyle/>
          <a:p>
            <a:r>
              <a:rPr lang="en-US" sz="2000" dirty="0"/>
              <a:t>La </a:t>
            </a:r>
            <a:r>
              <a:rPr lang="en-US" sz="2000" dirty="0" err="1"/>
              <a:t>pénurie</a:t>
            </a:r>
            <a:r>
              <a:rPr lang="en-US" sz="2000" dirty="0"/>
              <a:t> </a:t>
            </a:r>
            <a:r>
              <a:rPr lang="en-US" sz="2000" dirty="0" err="1"/>
              <a:t>mondiale</a:t>
            </a:r>
            <a:r>
              <a:rPr lang="en-US" sz="2000" dirty="0"/>
              <a:t> de talent </a:t>
            </a:r>
            <a:r>
              <a:rPr lang="en-US" sz="2000" dirty="0" err="1"/>
              <a:t>reste</a:t>
            </a:r>
            <a:r>
              <a:rPr lang="en-US" sz="2000" dirty="0"/>
              <a:t> </a:t>
            </a:r>
            <a:r>
              <a:rPr lang="en-US" sz="2000" dirty="0" err="1"/>
              <a:t>élevée</a:t>
            </a:r>
            <a:r>
              <a:rPr lang="en-US" sz="2000" dirty="0"/>
              <a:t>, et les </a:t>
            </a:r>
            <a:r>
              <a:rPr lang="en-US" sz="2000" dirty="0" err="1"/>
              <a:t>employeurs</a:t>
            </a:r>
            <a:r>
              <a:rPr lang="en-US" sz="2000" dirty="0"/>
              <a:t> </a:t>
            </a:r>
            <a:r>
              <a:rPr lang="en-US" sz="2000" dirty="0" err="1"/>
              <a:t>doivent</a:t>
            </a:r>
            <a:r>
              <a:rPr lang="en-US" sz="2000" dirty="0"/>
              <a:t> </a:t>
            </a:r>
            <a:r>
              <a:rPr lang="en-US" sz="2000" dirty="0" err="1"/>
              <a:t>relever</a:t>
            </a:r>
            <a:r>
              <a:rPr lang="en-US" sz="2000" dirty="0"/>
              <a:t> de </a:t>
            </a:r>
            <a:r>
              <a:rPr lang="en-US" sz="2000" dirty="0" err="1"/>
              <a:t>nombreux</a:t>
            </a:r>
            <a:r>
              <a:rPr lang="en-US" sz="2000" dirty="0"/>
              <a:t> </a:t>
            </a:r>
            <a:r>
              <a:rPr lang="en-US" sz="2000" dirty="0" err="1"/>
              <a:t>défis</a:t>
            </a:r>
            <a:r>
              <a:rPr lang="en-US" sz="2000" dirty="0"/>
              <a:t> dans le </a:t>
            </a:r>
            <a:r>
              <a:rPr lang="en-US" sz="2000" dirty="0" err="1"/>
              <a:t>domaine</a:t>
            </a:r>
            <a:r>
              <a:rPr lang="en-US" sz="2000" dirty="0"/>
              <a:t> du </a:t>
            </a:r>
            <a:r>
              <a:rPr lang="en-US" sz="2000" dirty="0" err="1"/>
              <a:t>recrutement</a:t>
            </a:r>
            <a:endParaRPr lang="en-US" dirty="0"/>
          </a:p>
        </p:txBody>
      </p:sp>
      <p:sp>
        <p:nvSpPr>
          <p:cNvPr id="34" name="Rounded Rectangle 33">
            <a:extLst>
              <a:ext uri="{FF2B5EF4-FFF2-40B4-BE49-F238E27FC236}">
                <a16:creationId xmlns:a16="http://schemas.microsoft.com/office/drawing/2014/main" id="{F844F2C9-A039-E743-8405-C6168D540E35}"/>
              </a:ext>
            </a:extLst>
          </p:cNvPr>
          <p:cNvSpPr/>
          <p:nvPr/>
        </p:nvSpPr>
        <p:spPr>
          <a:xfrm>
            <a:off x="457200" y="3736958"/>
            <a:ext cx="2677214" cy="206638"/>
          </a:xfrm>
          <a:prstGeom prst="roundRect">
            <a:avLst>
              <a:gd name="adj" fmla="val 262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DIFFICULTÉ PLUS ÉLEVÉE</a:t>
            </a:r>
          </a:p>
        </p:txBody>
      </p:sp>
      <p:sp>
        <p:nvSpPr>
          <p:cNvPr id="36" name="Rounded Rectangle 35">
            <a:extLst>
              <a:ext uri="{FF2B5EF4-FFF2-40B4-BE49-F238E27FC236}">
                <a16:creationId xmlns:a16="http://schemas.microsoft.com/office/drawing/2014/main" id="{A29762F5-85EC-C141-A6D3-21B95B9A5EDA}"/>
              </a:ext>
            </a:extLst>
          </p:cNvPr>
          <p:cNvSpPr/>
          <p:nvPr/>
        </p:nvSpPr>
        <p:spPr>
          <a:xfrm>
            <a:off x="5994333" y="3736958"/>
            <a:ext cx="2635406" cy="2257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dirty="0"/>
              <a:t>DIFFICULTÉ PLUS FAIBLE</a:t>
            </a:r>
          </a:p>
        </p:txBody>
      </p:sp>
      <p:sp>
        <p:nvSpPr>
          <p:cNvPr id="37" name="TextBox 36">
            <a:extLst>
              <a:ext uri="{FF2B5EF4-FFF2-40B4-BE49-F238E27FC236}">
                <a16:creationId xmlns:a16="http://schemas.microsoft.com/office/drawing/2014/main" id="{7E2A94AA-D11C-344E-992B-4880A247FA0A}"/>
              </a:ext>
            </a:extLst>
          </p:cNvPr>
          <p:cNvSpPr txBox="1"/>
          <p:nvPr/>
        </p:nvSpPr>
        <p:spPr>
          <a:xfrm>
            <a:off x="514259" y="4003714"/>
            <a:ext cx="2677216" cy="415498"/>
          </a:xfrm>
          <a:prstGeom prst="rect">
            <a:avLst/>
          </a:prstGeom>
          <a:noFill/>
        </p:spPr>
        <p:txBody>
          <a:bodyPr wrap="square" lIns="0" tIns="0" rIns="0" bIns="0" rtlCol="0">
            <a:spAutoFit/>
          </a:bodyPr>
          <a:lstStyle/>
          <a:p>
            <a:pPr algn="ctr"/>
            <a:r>
              <a:rPr lang="en-US" sz="900" dirty="0" err="1">
                <a:solidFill>
                  <a:schemeClr val="accent3"/>
                </a:solidFill>
              </a:rPr>
              <a:t>Inde</a:t>
            </a:r>
            <a:r>
              <a:rPr lang="en-US" sz="900" dirty="0">
                <a:solidFill>
                  <a:schemeClr val="accent3"/>
                </a:solidFill>
              </a:rPr>
              <a:t>, </a:t>
            </a:r>
            <a:r>
              <a:rPr lang="en-US" sz="900" dirty="0" err="1">
                <a:solidFill>
                  <a:schemeClr val="accent3"/>
                </a:solidFill>
              </a:rPr>
              <a:t>Roumanie</a:t>
            </a:r>
            <a:r>
              <a:rPr lang="en-US" sz="900" dirty="0">
                <a:solidFill>
                  <a:schemeClr val="accent3"/>
                </a:solidFill>
              </a:rPr>
              <a:t>, </a:t>
            </a:r>
            <a:r>
              <a:rPr lang="en-US" sz="900" dirty="0" err="1">
                <a:solidFill>
                  <a:schemeClr val="accent3"/>
                </a:solidFill>
              </a:rPr>
              <a:t>Singapour</a:t>
            </a:r>
            <a:r>
              <a:rPr lang="en-US" sz="900" dirty="0">
                <a:solidFill>
                  <a:schemeClr val="accent3"/>
                </a:solidFill>
              </a:rPr>
              <a:t>, </a:t>
            </a:r>
            <a:r>
              <a:rPr lang="en-US" sz="900" dirty="0" err="1">
                <a:solidFill>
                  <a:schemeClr val="accent3"/>
                </a:solidFill>
              </a:rPr>
              <a:t>Bulgarie</a:t>
            </a:r>
            <a:r>
              <a:rPr lang="en-US" sz="900" dirty="0">
                <a:solidFill>
                  <a:schemeClr val="accent3"/>
                </a:solidFill>
              </a:rPr>
              <a:t>, France, </a:t>
            </a:r>
            <a:r>
              <a:rPr lang="en-US" sz="900" dirty="0" err="1">
                <a:solidFill>
                  <a:schemeClr val="accent3"/>
                </a:solidFill>
              </a:rPr>
              <a:t>Japon</a:t>
            </a:r>
            <a:r>
              <a:rPr lang="en-US" sz="900" dirty="0">
                <a:solidFill>
                  <a:schemeClr val="accent3"/>
                </a:solidFill>
              </a:rPr>
              <a:t>, </a:t>
            </a:r>
            <a:r>
              <a:rPr lang="en-US" sz="900" b="1" dirty="0">
                <a:solidFill>
                  <a:schemeClr val="accent3"/>
                </a:solidFill>
              </a:rPr>
              <a:t>Belgique</a:t>
            </a:r>
            <a:r>
              <a:rPr lang="en-US" sz="900" dirty="0">
                <a:solidFill>
                  <a:schemeClr val="accent3"/>
                </a:solidFill>
              </a:rPr>
              <a:t>,	</a:t>
            </a:r>
            <a:r>
              <a:rPr lang="en-US" sz="900" dirty="0" err="1">
                <a:solidFill>
                  <a:schemeClr val="accent3"/>
                </a:solidFill>
              </a:rPr>
              <a:t>Allemagne</a:t>
            </a:r>
            <a:r>
              <a:rPr lang="en-US" sz="900" dirty="0">
                <a:solidFill>
                  <a:schemeClr val="accent3"/>
                </a:solidFill>
              </a:rPr>
              <a:t>, Afrique du Sud, Italie </a:t>
            </a:r>
            <a:r>
              <a:rPr lang="en-US" sz="900" dirty="0" err="1">
                <a:solidFill>
                  <a:schemeClr val="accent3"/>
                </a:solidFill>
              </a:rPr>
              <a:t>Espagne</a:t>
            </a:r>
            <a:endParaRPr lang="en-US" sz="900" dirty="0">
              <a:solidFill>
                <a:schemeClr val="accent3"/>
              </a:solidFill>
            </a:endParaRPr>
          </a:p>
        </p:txBody>
      </p:sp>
      <p:sp>
        <p:nvSpPr>
          <p:cNvPr id="39" name="TextBox 38">
            <a:extLst>
              <a:ext uri="{FF2B5EF4-FFF2-40B4-BE49-F238E27FC236}">
                <a16:creationId xmlns:a16="http://schemas.microsoft.com/office/drawing/2014/main" id="{2D5924F2-0F11-7F41-8A20-31FB47BF3604}"/>
              </a:ext>
            </a:extLst>
          </p:cNvPr>
          <p:cNvSpPr txBox="1"/>
          <p:nvPr/>
        </p:nvSpPr>
        <p:spPr>
          <a:xfrm>
            <a:off x="3254297" y="4003714"/>
            <a:ext cx="2635407" cy="553998"/>
          </a:xfrm>
          <a:prstGeom prst="rect">
            <a:avLst/>
          </a:prstGeom>
          <a:noFill/>
        </p:spPr>
        <p:txBody>
          <a:bodyPr wrap="square" lIns="0" tIns="0" rIns="0" bIns="0" rtlCol="0">
            <a:spAutoFit/>
          </a:bodyPr>
          <a:lstStyle/>
          <a:p>
            <a:pPr algn="ctr"/>
            <a:r>
              <a:rPr lang="en-US" sz="900" dirty="0" err="1">
                <a:solidFill>
                  <a:schemeClr val="accent1"/>
                </a:solidFill>
              </a:rPr>
              <a:t>Mexique</a:t>
            </a:r>
            <a:r>
              <a:rPr lang="en-US" sz="900" dirty="0">
                <a:solidFill>
                  <a:schemeClr val="accent1"/>
                </a:solidFill>
              </a:rPr>
              <a:t>, Pays-Bas, </a:t>
            </a:r>
            <a:r>
              <a:rPr lang="en-US" sz="900" dirty="0" err="1">
                <a:solidFill>
                  <a:schemeClr val="accent1"/>
                </a:solidFill>
              </a:rPr>
              <a:t>Pologne</a:t>
            </a:r>
            <a:r>
              <a:rPr lang="en-US" sz="900" dirty="0">
                <a:solidFill>
                  <a:schemeClr val="accent1"/>
                </a:solidFill>
              </a:rPr>
              <a:t>, </a:t>
            </a:r>
            <a:r>
              <a:rPr lang="en-US" sz="900" dirty="0" err="1">
                <a:solidFill>
                  <a:schemeClr val="accent1"/>
                </a:solidFill>
              </a:rPr>
              <a:t>Slovaquie</a:t>
            </a:r>
            <a:r>
              <a:rPr lang="en-US" sz="900" dirty="0">
                <a:solidFill>
                  <a:schemeClr val="accent1"/>
                </a:solidFill>
              </a:rPr>
              <a:t>,          </a:t>
            </a:r>
            <a:r>
              <a:rPr lang="en-US" sz="900" dirty="0" err="1">
                <a:solidFill>
                  <a:schemeClr val="accent1"/>
                </a:solidFill>
              </a:rPr>
              <a:t>États</a:t>
            </a:r>
            <a:r>
              <a:rPr lang="en-US" sz="900" dirty="0">
                <a:solidFill>
                  <a:schemeClr val="accent1"/>
                </a:solidFill>
              </a:rPr>
              <a:t>-Unis, Canada, </a:t>
            </a:r>
            <a:r>
              <a:rPr lang="en-US" sz="900" dirty="0" err="1">
                <a:solidFill>
                  <a:schemeClr val="accent1"/>
                </a:solidFill>
              </a:rPr>
              <a:t>Grèce</a:t>
            </a:r>
            <a:r>
              <a:rPr lang="en-US" sz="900" dirty="0">
                <a:solidFill>
                  <a:schemeClr val="accent1"/>
                </a:solidFill>
              </a:rPr>
              <a:t>, </a:t>
            </a:r>
            <a:r>
              <a:rPr lang="en-US" sz="900" dirty="0" err="1">
                <a:solidFill>
                  <a:schemeClr val="accent1"/>
                </a:solidFill>
              </a:rPr>
              <a:t>Irlande</a:t>
            </a:r>
            <a:r>
              <a:rPr lang="en-US" sz="900" dirty="0">
                <a:solidFill>
                  <a:schemeClr val="accent1"/>
                </a:solidFill>
              </a:rPr>
              <a:t>, Hong Kong, </a:t>
            </a:r>
            <a:r>
              <a:rPr lang="en-US" sz="900" dirty="0" err="1">
                <a:solidFill>
                  <a:schemeClr val="accent1"/>
                </a:solidFill>
              </a:rPr>
              <a:t>Royaume</a:t>
            </a:r>
            <a:r>
              <a:rPr lang="en-US" sz="900" dirty="0">
                <a:solidFill>
                  <a:schemeClr val="accent1"/>
                </a:solidFill>
              </a:rPr>
              <a:t>-Uni, </a:t>
            </a:r>
            <a:r>
              <a:rPr lang="en-US" sz="900" dirty="0" err="1">
                <a:solidFill>
                  <a:schemeClr val="accent1"/>
                </a:solidFill>
              </a:rPr>
              <a:t>Finlande</a:t>
            </a:r>
            <a:r>
              <a:rPr lang="en-US" sz="900" dirty="0">
                <a:solidFill>
                  <a:schemeClr val="accent1"/>
                </a:solidFill>
              </a:rPr>
              <a:t>, </a:t>
            </a:r>
            <a:r>
              <a:rPr lang="en-US" sz="900" dirty="0" err="1">
                <a:solidFill>
                  <a:schemeClr val="accent1"/>
                </a:solidFill>
              </a:rPr>
              <a:t>Hongrie</a:t>
            </a:r>
            <a:r>
              <a:rPr lang="en-US" sz="900" dirty="0">
                <a:solidFill>
                  <a:schemeClr val="accent1"/>
                </a:solidFill>
              </a:rPr>
              <a:t>, </a:t>
            </a:r>
            <a:r>
              <a:rPr lang="en-US" sz="900" dirty="0" err="1">
                <a:solidFill>
                  <a:schemeClr val="accent1"/>
                </a:solidFill>
              </a:rPr>
              <a:t>Suède</a:t>
            </a:r>
            <a:r>
              <a:rPr lang="en-US" sz="900" dirty="0">
                <a:solidFill>
                  <a:schemeClr val="accent1"/>
                </a:solidFill>
              </a:rPr>
              <a:t>, </a:t>
            </a:r>
            <a:r>
              <a:rPr lang="en-US" sz="900" dirty="0" err="1">
                <a:solidFill>
                  <a:schemeClr val="accent1"/>
                </a:solidFill>
              </a:rPr>
              <a:t>Autriche</a:t>
            </a:r>
            <a:r>
              <a:rPr lang="en-US" sz="900" dirty="0">
                <a:solidFill>
                  <a:schemeClr val="accent1"/>
                </a:solidFill>
              </a:rPr>
              <a:t>, </a:t>
            </a:r>
            <a:r>
              <a:rPr lang="en-US" sz="900" dirty="0" err="1">
                <a:solidFill>
                  <a:schemeClr val="accent1"/>
                </a:solidFill>
              </a:rPr>
              <a:t>Turquie</a:t>
            </a:r>
            <a:r>
              <a:rPr lang="en-US" sz="900" dirty="0">
                <a:solidFill>
                  <a:schemeClr val="accent1"/>
                </a:solidFill>
              </a:rPr>
              <a:t>, </a:t>
            </a:r>
            <a:r>
              <a:rPr lang="en-US" sz="900" dirty="0" err="1">
                <a:solidFill>
                  <a:schemeClr val="accent1"/>
                </a:solidFill>
              </a:rPr>
              <a:t>Norvège</a:t>
            </a:r>
            <a:r>
              <a:rPr lang="en-US" sz="900" dirty="0">
                <a:solidFill>
                  <a:schemeClr val="accent1"/>
                </a:solidFill>
              </a:rPr>
              <a:t>, Taiwan, </a:t>
            </a:r>
            <a:r>
              <a:rPr lang="en-US" sz="900" dirty="0" err="1">
                <a:solidFill>
                  <a:schemeClr val="accent1"/>
                </a:solidFill>
              </a:rPr>
              <a:t>Israël</a:t>
            </a:r>
            <a:endParaRPr lang="en-US" sz="900" dirty="0">
              <a:solidFill>
                <a:schemeClr val="accent1"/>
              </a:solidFill>
            </a:endParaRPr>
          </a:p>
        </p:txBody>
      </p:sp>
      <p:sp>
        <p:nvSpPr>
          <p:cNvPr id="40" name="TextBox 39">
            <a:extLst>
              <a:ext uri="{FF2B5EF4-FFF2-40B4-BE49-F238E27FC236}">
                <a16:creationId xmlns:a16="http://schemas.microsoft.com/office/drawing/2014/main" id="{755D5245-3CD4-1C44-A535-09E7CAF3CD76}"/>
              </a:ext>
            </a:extLst>
          </p:cNvPr>
          <p:cNvSpPr txBox="1"/>
          <p:nvPr/>
        </p:nvSpPr>
        <p:spPr>
          <a:xfrm>
            <a:off x="5994334" y="4003714"/>
            <a:ext cx="2635405" cy="415498"/>
          </a:xfrm>
          <a:prstGeom prst="rect">
            <a:avLst/>
          </a:prstGeom>
          <a:noFill/>
        </p:spPr>
        <p:txBody>
          <a:bodyPr wrap="square" lIns="0" tIns="0" rIns="0" bIns="0" rtlCol="0">
            <a:spAutoFit/>
          </a:bodyPr>
          <a:lstStyle/>
          <a:p>
            <a:pPr algn="ctr"/>
            <a:r>
              <a:rPr lang="en-US" sz="900" dirty="0" err="1">
                <a:solidFill>
                  <a:schemeClr val="tx2"/>
                </a:solidFill>
              </a:rPr>
              <a:t>Australie</a:t>
            </a:r>
            <a:r>
              <a:rPr lang="en-US" sz="900" dirty="0">
                <a:solidFill>
                  <a:schemeClr val="tx2"/>
                </a:solidFill>
              </a:rPr>
              <a:t>, </a:t>
            </a:r>
            <a:r>
              <a:rPr lang="en-US" sz="900" dirty="0" err="1">
                <a:solidFill>
                  <a:schemeClr val="tx2"/>
                </a:solidFill>
              </a:rPr>
              <a:t>République</a:t>
            </a:r>
            <a:r>
              <a:rPr lang="en-US" sz="900" dirty="0">
                <a:solidFill>
                  <a:schemeClr val="tx2"/>
                </a:solidFill>
              </a:rPr>
              <a:t> </a:t>
            </a:r>
            <a:r>
              <a:rPr lang="en-US" sz="900" dirty="0" err="1">
                <a:solidFill>
                  <a:schemeClr val="tx2"/>
                </a:solidFill>
              </a:rPr>
              <a:t>tchèque</a:t>
            </a:r>
            <a:r>
              <a:rPr lang="en-US" sz="900" dirty="0">
                <a:solidFill>
                  <a:schemeClr val="tx2"/>
                </a:solidFill>
              </a:rPr>
              <a:t>, Portugal, </a:t>
            </a:r>
            <a:r>
              <a:rPr lang="en-US" sz="900" dirty="0" err="1">
                <a:solidFill>
                  <a:schemeClr val="tx2"/>
                </a:solidFill>
              </a:rPr>
              <a:t>Slovénie</a:t>
            </a:r>
            <a:r>
              <a:rPr lang="en-US" sz="900" dirty="0">
                <a:solidFill>
                  <a:schemeClr val="tx2"/>
                </a:solidFill>
              </a:rPr>
              <a:t>, </a:t>
            </a:r>
            <a:r>
              <a:rPr lang="en-US" sz="900" dirty="0" err="1">
                <a:solidFill>
                  <a:schemeClr val="tx2"/>
                </a:solidFill>
              </a:rPr>
              <a:t>Croatie</a:t>
            </a:r>
            <a:r>
              <a:rPr lang="en-US" sz="900" dirty="0">
                <a:solidFill>
                  <a:schemeClr val="tx2"/>
                </a:solidFill>
              </a:rPr>
              <a:t>, Suisse, </a:t>
            </a:r>
            <a:r>
              <a:rPr lang="en-US" sz="900" dirty="0" err="1">
                <a:solidFill>
                  <a:schemeClr val="tx2"/>
                </a:solidFill>
              </a:rPr>
              <a:t>Brésil</a:t>
            </a:r>
            <a:r>
              <a:rPr lang="en-US" sz="900" dirty="0">
                <a:solidFill>
                  <a:schemeClr val="tx2"/>
                </a:solidFill>
              </a:rPr>
              <a:t>, Guatemala, Argentine, </a:t>
            </a:r>
            <a:r>
              <a:rPr lang="en-US" sz="900" dirty="0" err="1">
                <a:solidFill>
                  <a:schemeClr val="tx2"/>
                </a:solidFill>
              </a:rPr>
              <a:t>Pérou</a:t>
            </a:r>
            <a:r>
              <a:rPr lang="en-US" sz="900" dirty="0">
                <a:solidFill>
                  <a:schemeClr val="tx2"/>
                </a:solidFill>
              </a:rPr>
              <a:t>, Costa Rica, Panama, </a:t>
            </a:r>
            <a:r>
              <a:rPr lang="en-US" sz="900" dirty="0" err="1">
                <a:solidFill>
                  <a:schemeClr val="tx2"/>
                </a:solidFill>
              </a:rPr>
              <a:t>Colombie</a:t>
            </a:r>
            <a:r>
              <a:rPr lang="en-US" sz="900" dirty="0">
                <a:solidFill>
                  <a:schemeClr val="tx2"/>
                </a:solidFill>
              </a:rPr>
              <a:t>, Chine</a:t>
            </a:r>
          </a:p>
        </p:txBody>
      </p:sp>
      <p:sp>
        <p:nvSpPr>
          <p:cNvPr id="7" name="TextBox 6">
            <a:extLst>
              <a:ext uri="{FF2B5EF4-FFF2-40B4-BE49-F238E27FC236}">
                <a16:creationId xmlns:a16="http://schemas.microsoft.com/office/drawing/2014/main" id="{1FF1F88A-8E0A-1440-945C-7B0F092B3460}"/>
              </a:ext>
            </a:extLst>
          </p:cNvPr>
          <p:cNvSpPr txBox="1"/>
          <p:nvPr/>
        </p:nvSpPr>
        <p:spPr>
          <a:xfrm>
            <a:off x="1213505" y="1430700"/>
            <a:ext cx="1110953" cy="492443"/>
          </a:xfrm>
          <a:prstGeom prst="rect">
            <a:avLst/>
          </a:prstGeom>
          <a:noFill/>
        </p:spPr>
        <p:txBody>
          <a:bodyPr wrap="square" lIns="0" tIns="0" rIns="0" bIns="0" rtlCol="0">
            <a:spAutoFit/>
          </a:bodyPr>
          <a:lstStyle/>
          <a:p>
            <a:pPr algn="ctr"/>
            <a:r>
              <a:rPr lang="en-US" sz="2500" b="1" dirty="0">
                <a:solidFill>
                  <a:schemeClr val="bg1"/>
                </a:solidFill>
              </a:rPr>
              <a:t>79.8%</a:t>
            </a:r>
            <a:br>
              <a:rPr lang="en-US" b="1" dirty="0">
                <a:solidFill>
                  <a:schemeClr val="bg1"/>
                </a:solidFill>
              </a:rPr>
            </a:br>
            <a:r>
              <a:rPr lang="en-US" sz="700" b="1" dirty="0">
                <a:solidFill>
                  <a:schemeClr val="bg1"/>
                </a:solidFill>
              </a:rPr>
              <a:t>MOYENNE PAR PAYS</a:t>
            </a:r>
          </a:p>
        </p:txBody>
      </p:sp>
      <p:sp>
        <p:nvSpPr>
          <p:cNvPr id="41" name="TextBox 40">
            <a:extLst>
              <a:ext uri="{FF2B5EF4-FFF2-40B4-BE49-F238E27FC236}">
                <a16:creationId xmlns:a16="http://schemas.microsoft.com/office/drawing/2014/main" id="{A1D6F77E-85C5-5940-A5F1-53EC456B240C}"/>
              </a:ext>
            </a:extLst>
          </p:cNvPr>
          <p:cNvSpPr txBox="1"/>
          <p:nvPr/>
        </p:nvSpPr>
        <p:spPr>
          <a:xfrm>
            <a:off x="4016523" y="1703564"/>
            <a:ext cx="1110953" cy="492443"/>
          </a:xfrm>
          <a:prstGeom prst="rect">
            <a:avLst/>
          </a:prstGeom>
          <a:noFill/>
        </p:spPr>
        <p:txBody>
          <a:bodyPr wrap="square" lIns="0" tIns="0" rIns="0" bIns="0" rtlCol="0">
            <a:spAutoFit/>
          </a:bodyPr>
          <a:lstStyle/>
          <a:p>
            <a:pPr algn="ctr"/>
            <a:r>
              <a:rPr lang="en-US" sz="2500" b="1" dirty="0">
                <a:solidFill>
                  <a:schemeClr val="bg1"/>
                </a:solidFill>
              </a:rPr>
              <a:t>70.2%</a:t>
            </a:r>
            <a:br>
              <a:rPr lang="en-US" b="1" dirty="0">
                <a:solidFill>
                  <a:schemeClr val="bg1"/>
                </a:solidFill>
              </a:rPr>
            </a:br>
            <a:r>
              <a:rPr lang="en-US" sz="700" b="1" dirty="0">
                <a:solidFill>
                  <a:schemeClr val="bg1"/>
                </a:solidFill>
              </a:rPr>
              <a:t>MOYENNE PAR PAYS</a:t>
            </a:r>
          </a:p>
        </p:txBody>
      </p:sp>
      <p:sp>
        <p:nvSpPr>
          <p:cNvPr id="42" name="TextBox 41">
            <a:extLst>
              <a:ext uri="{FF2B5EF4-FFF2-40B4-BE49-F238E27FC236}">
                <a16:creationId xmlns:a16="http://schemas.microsoft.com/office/drawing/2014/main" id="{CFEFE6F4-0101-E44A-B059-58D6D0CA46E1}"/>
              </a:ext>
            </a:extLst>
          </p:cNvPr>
          <p:cNvSpPr txBox="1"/>
          <p:nvPr/>
        </p:nvSpPr>
        <p:spPr>
          <a:xfrm>
            <a:off x="6813620" y="2418871"/>
            <a:ext cx="1110953" cy="492443"/>
          </a:xfrm>
          <a:prstGeom prst="rect">
            <a:avLst/>
          </a:prstGeom>
          <a:noFill/>
        </p:spPr>
        <p:txBody>
          <a:bodyPr wrap="square" lIns="0" tIns="0" rIns="0" bIns="0" rtlCol="0">
            <a:spAutoFit/>
          </a:bodyPr>
          <a:lstStyle/>
          <a:p>
            <a:pPr algn="ctr"/>
            <a:r>
              <a:rPr lang="en-US" sz="2500" b="1" dirty="0">
                <a:solidFill>
                  <a:schemeClr val="bg1"/>
                </a:solidFill>
              </a:rPr>
              <a:t>44.3%</a:t>
            </a:r>
            <a:br>
              <a:rPr lang="en-US" b="1" dirty="0">
                <a:solidFill>
                  <a:schemeClr val="bg1"/>
                </a:solidFill>
              </a:rPr>
            </a:br>
            <a:r>
              <a:rPr lang="en-US" sz="700" b="1" dirty="0">
                <a:solidFill>
                  <a:schemeClr val="bg1"/>
                </a:solidFill>
              </a:rPr>
              <a:t>MOYENNE PAR PAYS</a:t>
            </a:r>
          </a:p>
        </p:txBody>
      </p:sp>
      <p:sp>
        <p:nvSpPr>
          <p:cNvPr id="29" name="Rounded Rectangle 28">
            <a:extLst>
              <a:ext uri="{FF2B5EF4-FFF2-40B4-BE49-F238E27FC236}">
                <a16:creationId xmlns:a16="http://schemas.microsoft.com/office/drawing/2014/main" id="{26C0B42C-412D-584F-9617-4EC8D2A20228}"/>
              </a:ext>
            </a:extLst>
          </p:cNvPr>
          <p:cNvSpPr/>
          <p:nvPr/>
        </p:nvSpPr>
        <p:spPr>
          <a:xfrm>
            <a:off x="6330662" y="1115969"/>
            <a:ext cx="1593911" cy="519457"/>
          </a:xfrm>
          <a:prstGeom prst="roundRect">
            <a:avLst>
              <a:gd name="adj" fmla="val 2947"/>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en-US" sz="1000" b="1" dirty="0">
                <a:solidFill>
                  <a:schemeClr val="accent4"/>
                </a:solidFill>
              </a:rPr>
              <a:t>des </a:t>
            </a:r>
            <a:r>
              <a:rPr lang="en-US" sz="1000" b="1" dirty="0" err="1">
                <a:solidFill>
                  <a:schemeClr val="accent4"/>
                </a:solidFill>
              </a:rPr>
              <a:t>employeurs</a:t>
            </a:r>
            <a:r>
              <a:rPr lang="en-US" sz="1000" b="1" dirty="0">
                <a:solidFill>
                  <a:schemeClr val="accent4"/>
                </a:solidFill>
              </a:rPr>
              <a:t> au </a:t>
            </a:r>
            <a:r>
              <a:rPr lang="en-US" sz="1000" b="1" dirty="0" err="1">
                <a:solidFill>
                  <a:schemeClr val="accent4"/>
                </a:solidFill>
              </a:rPr>
              <a:t>niveau</a:t>
            </a:r>
            <a:r>
              <a:rPr lang="en-US" sz="1000" b="1" dirty="0">
                <a:solidFill>
                  <a:schemeClr val="accent4"/>
                </a:solidFill>
              </a:rPr>
              <a:t> </a:t>
            </a:r>
            <a:r>
              <a:rPr lang="en-US" sz="1000" b="1" dirty="0" err="1">
                <a:solidFill>
                  <a:schemeClr val="accent4"/>
                </a:solidFill>
              </a:rPr>
              <a:t>mondial</a:t>
            </a:r>
            <a:r>
              <a:rPr lang="en-US" sz="1000" b="1" dirty="0">
                <a:solidFill>
                  <a:schemeClr val="accent4"/>
                </a:solidFill>
              </a:rPr>
              <a:t> ne </a:t>
            </a:r>
            <a:r>
              <a:rPr lang="en-US" sz="1000" b="1" dirty="0" err="1">
                <a:solidFill>
                  <a:schemeClr val="accent4"/>
                </a:solidFill>
              </a:rPr>
              <a:t>parviennent</a:t>
            </a:r>
            <a:r>
              <a:rPr lang="en-US" sz="1000" b="1" dirty="0">
                <a:solidFill>
                  <a:schemeClr val="accent4"/>
                </a:solidFill>
              </a:rPr>
              <a:t> pas à </a:t>
            </a:r>
            <a:r>
              <a:rPr lang="en-US" sz="1000" b="1" dirty="0" err="1">
                <a:solidFill>
                  <a:schemeClr val="accent4"/>
                </a:solidFill>
              </a:rPr>
              <a:t>trouver</a:t>
            </a:r>
            <a:r>
              <a:rPr lang="en-US" sz="1000" b="1" dirty="0">
                <a:solidFill>
                  <a:schemeClr val="accent4"/>
                </a:solidFill>
              </a:rPr>
              <a:t> du personnel </a:t>
            </a:r>
            <a:r>
              <a:rPr lang="en-US" sz="1000" b="1" dirty="0" err="1">
                <a:solidFill>
                  <a:schemeClr val="accent4"/>
                </a:solidFill>
              </a:rPr>
              <a:t>qualifié</a:t>
            </a:r>
            <a:endParaRPr lang="en-US" sz="1000" b="1" dirty="0">
              <a:solidFill>
                <a:schemeClr val="accent4"/>
              </a:solidFill>
            </a:endParaRPr>
          </a:p>
        </p:txBody>
      </p:sp>
      <p:graphicFrame>
        <p:nvGraphicFramePr>
          <p:cNvPr id="25" name="Chart 24">
            <a:extLst>
              <a:ext uri="{FF2B5EF4-FFF2-40B4-BE49-F238E27FC236}">
                <a16:creationId xmlns:a16="http://schemas.microsoft.com/office/drawing/2014/main" id="{8F3E3DF6-27C3-7F46-96BE-97EAE6EB0A55}"/>
              </a:ext>
            </a:extLst>
          </p:cNvPr>
          <p:cNvGraphicFramePr/>
          <p:nvPr>
            <p:extLst>
              <p:ext uri="{D42A27DB-BD31-4B8C-83A1-F6EECF244321}">
                <p14:modId xmlns:p14="http://schemas.microsoft.com/office/powerpoint/2010/main" val="2170292485"/>
              </p:ext>
            </p:extLst>
          </p:nvPr>
        </p:nvGraphicFramePr>
        <p:xfrm>
          <a:off x="5511707" y="966413"/>
          <a:ext cx="905295" cy="903161"/>
        </p:xfrm>
        <a:graphic>
          <a:graphicData uri="http://schemas.openxmlformats.org/drawingml/2006/chart">
            <c:chart xmlns:c="http://schemas.openxmlformats.org/drawingml/2006/chart" xmlns:r="http://schemas.openxmlformats.org/officeDocument/2006/relationships" r:id="rId4"/>
          </a:graphicData>
        </a:graphic>
      </p:graphicFrame>
      <p:sp>
        <p:nvSpPr>
          <p:cNvPr id="28" name="Oval 27">
            <a:extLst>
              <a:ext uri="{FF2B5EF4-FFF2-40B4-BE49-F238E27FC236}">
                <a16:creationId xmlns:a16="http://schemas.microsoft.com/office/drawing/2014/main" id="{76398D70-F998-A44D-95D0-42F3F9752431}"/>
              </a:ext>
            </a:extLst>
          </p:cNvPr>
          <p:cNvSpPr/>
          <p:nvPr/>
        </p:nvSpPr>
        <p:spPr>
          <a:xfrm>
            <a:off x="5738257" y="1197167"/>
            <a:ext cx="452194" cy="452194"/>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sp>
        <p:nvSpPr>
          <p:cNvPr id="11" name="Rectangle 10">
            <a:extLst>
              <a:ext uri="{FF2B5EF4-FFF2-40B4-BE49-F238E27FC236}">
                <a16:creationId xmlns:a16="http://schemas.microsoft.com/office/drawing/2014/main" id="{CDDC042F-02B2-7E43-A08B-B0992B11D991}"/>
              </a:ext>
            </a:extLst>
          </p:cNvPr>
          <p:cNvSpPr/>
          <p:nvPr/>
        </p:nvSpPr>
        <p:spPr>
          <a:xfrm>
            <a:off x="5798974" y="1279495"/>
            <a:ext cx="347852" cy="276999"/>
          </a:xfrm>
          <a:prstGeom prst="rect">
            <a:avLst/>
          </a:prstGeom>
        </p:spPr>
        <p:txBody>
          <a:bodyPr wrap="none" lIns="0" tIns="0" rIns="0" bIns="0">
            <a:spAutoFit/>
          </a:bodyPr>
          <a:lstStyle/>
          <a:p>
            <a:pPr algn="ctr"/>
            <a:r>
              <a:rPr lang="en-US" b="1">
                <a:solidFill>
                  <a:schemeClr val="accent4"/>
                </a:solidFill>
              </a:rPr>
              <a:t>69</a:t>
            </a:r>
            <a:r>
              <a:rPr lang="en-US" sz="700" b="1">
                <a:solidFill>
                  <a:schemeClr val="accent4"/>
                </a:solidFill>
              </a:rPr>
              <a:t>%</a:t>
            </a:r>
          </a:p>
        </p:txBody>
      </p:sp>
      <p:sp>
        <p:nvSpPr>
          <p:cNvPr id="3" name="Up Arrow 2">
            <a:extLst>
              <a:ext uri="{FF2B5EF4-FFF2-40B4-BE49-F238E27FC236}">
                <a16:creationId xmlns:a16="http://schemas.microsoft.com/office/drawing/2014/main" id="{B20EAE54-6326-5244-B99B-784B0617C9FF}"/>
              </a:ext>
            </a:extLst>
          </p:cNvPr>
          <p:cNvSpPr/>
          <p:nvPr/>
        </p:nvSpPr>
        <p:spPr>
          <a:xfrm>
            <a:off x="1490890" y="1964151"/>
            <a:ext cx="556181" cy="1675192"/>
          </a:xfrm>
          <a:prstGeom prst="upArrow">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DFD81533-7125-EE44-A7A1-5806F2B957C4}"/>
              </a:ext>
            </a:extLst>
          </p:cNvPr>
          <p:cNvSpPr/>
          <p:nvPr/>
        </p:nvSpPr>
        <p:spPr>
          <a:xfrm rot="10800000">
            <a:off x="7033944" y="2952322"/>
            <a:ext cx="556181" cy="677594"/>
          </a:xfrm>
          <a:prstGeom prst="upArrow">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39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66F8DFE5-25B2-1045-839B-B3BB11EDC0FC}"/>
              </a:ext>
            </a:extLst>
          </p:cNvPr>
          <p:cNvSpPr>
            <a:spLocks noGrp="1"/>
          </p:cNvSpPr>
          <p:nvPr>
            <p:ph type="title"/>
          </p:nvPr>
        </p:nvSpPr>
        <p:spPr>
          <a:xfrm>
            <a:off x="1263650" y="2041983"/>
            <a:ext cx="6508751" cy="1554198"/>
          </a:xfrm>
        </p:spPr>
        <p:txBody>
          <a:bodyPr/>
          <a:lstStyle/>
          <a:p>
            <a:pPr algn="ctr"/>
            <a:r>
              <a:rPr lang="fr-BE" sz="1200" b="0" i="1" dirty="0">
                <a:latin typeface="Arial"/>
                <a:cs typeface="Arial"/>
              </a:rPr>
              <a:t>Le succès de la campagne de vaccination et les assouplissements des mesures sanitaires ont renforcé la </a:t>
            </a:r>
            <a:r>
              <a:rPr lang="fr-BE" sz="1200" i="1" dirty="0">
                <a:latin typeface="Arial"/>
                <a:cs typeface="Arial"/>
              </a:rPr>
              <a:t>confiance des employeurs</a:t>
            </a:r>
            <a:r>
              <a:rPr lang="fr-BE" sz="1200" b="0" i="1" dirty="0">
                <a:latin typeface="Arial"/>
                <a:cs typeface="Arial"/>
              </a:rPr>
              <a:t> en Belgique et dans le monde. </a:t>
            </a:r>
            <a:r>
              <a:rPr lang="fr-BE" sz="1200" i="1" dirty="0">
                <a:latin typeface="Arial"/>
                <a:cs typeface="Arial"/>
              </a:rPr>
              <a:t>La Prévision Nette d’Emploi affiche un niveau jamais atteint en Belgique</a:t>
            </a:r>
            <a:r>
              <a:rPr lang="fr-BE" sz="1200" b="0" i="1" dirty="0">
                <a:latin typeface="Arial"/>
                <a:cs typeface="Arial"/>
              </a:rPr>
              <a:t>, comme dans onze autres pays sondés.  Dans le même temps, les employeurs ne parviennent pas à remplir suffisamment rapidement leurs postes vacants en raison des </a:t>
            </a:r>
            <a:r>
              <a:rPr lang="fr-BE" sz="1200" i="1" dirty="0">
                <a:latin typeface="Arial"/>
                <a:cs typeface="Arial"/>
              </a:rPr>
              <a:t>pénuries de talents</a:t>
            </a:r>
            <a:r>
              <a:rPr lang="fr-BE" sz="1200" b="0" i="1" dirty="0">
                <a:latin typeface="Arial"/>
                <a:cs typeface="Arial"/>
              </a:rPr>
              <a:t>, qui atteignent des niveaux record depuis quinze ans pour le deuxième trimestre consécutif, tant au niveau national (77%) que dans les trois régions du pays.</a:t>
            </a:r>
            <a:br>
              <a:rPr lang="fr-BE" sz="1200" b="0" i="1" dirty="0">
                <a:latin typeface="Arial"/>
                <a:cs typeface="Arial"/>
              </a:rPr>
            </a:br>
            <a:br>
              <a:rPr lang="fr-BE" sz="1200" b="0" i="1" dirty="0">
                <a:latin typeface="Arial"/>
                <a:cs typeface="Arial"/>
              </a:rPr>
            </a:br>
            <a:r>
              <a:rPr lang="fr-BE" sz="1200" b="0" i="1" dirty="0">
                <a:latin typeface="Arial"/>
                <a:cs typeface="Arial"/>
              </a:rPr>
              <a:t>Les résultats de notre enquête indiquent clairement que nous sommes plongés dans un ‘</a:t>
            </a:r>
            <a:r>
              <a:rPr lang="fr-BE" sz="1200" i="1" dirty="0">
                <a:latin typeface="Arial"/>
                <a:cs typeface="Arial"/>
              </a:rPr>
              <a:t>marché de candidats’, </a:t>
            </a:r>
            <a:r>
              <a:rPr lang="fr-BE" sz="1200" b="0" i="1" dirty="0">
                <a:latin typeface="Arial"/>
                <a:cs typeface="Arial"/>
              </a:rPr>
              <a:t>ce qui signifie que les entreprises se disputent les meilleurs talents en mettant en place des stratégies concrètes </a:t>
            </a:r>
            <a:r>
              <a:rPr lang="fr-BE" sz="1200" i="1" dirty="0">
                <a:latin typeface="Arial"/>
                <a:cs typeface="Arial"/>
              </a:rPr>
              <a:t>d’attraction et de rétention</a:t>
            </a:r>
            <a:r>
              <a:rPr lang="fr-BE" sz="1200" b="0" i="1" dirty="0">
                <a:latin typeface="Arial"/>
                <a:cs typeface="Arial"/>
              </a:rPr>
              <a:t>. Un </a:t>
            </a:r>
            <a:r>
              <a:rPr lang="fr-BE" sz="1200" i="1" dirty="0">
                <a:latin typeface="Arial"/>
                <a:cs typeface="Arial"/>
              </a:rPr>
              <a:t>nouvel ‘ordre du travail</a:t>
            </a:r>
            <a:r>
              <a:rPr lang="fr-BE" sz="1200" b="0" i="1" dirty="0">
                <a:latin typeface="Arial"/>
                <a:cs typeface="Arial"/>
              </a:rPr>
              <a:t>’ est en train d’émerger, axé sur les </a:t>
            </a:r>
            <a:r>
              <a:rPr lang="fr-BE" sz="1200" i="1" dirty="0">
                <a:latin typeface="Arial"/>
                <a:cs typeface="Arial"/>
              </a:rPr>
              <a:t>choix individuels </a:t>
            </a:r>
            <a:r>
              <a:rPr lang="fr-BE" sz="1200" b="0" i="1" dirty="0">
                <a:latin typeface="Arial"/>
                <a:cs typeface="Arial"/>
              </a:rPr>
              <a:t>des travailleurs qui ont repris la main et qui s’attendent à ce que l’on s’adapte à leurs attentes, surtout les plus qualifiés. »</a:t>
            </a:r>
            <a:br>
              <a:rPr lang="en-US" sz="1200" b="0" i="1" dirty="0">
                <a:latin typeface="Arial"/>
                <a:cs typeface="Arial"/>
              </a:rPr>
            </a:br>
            <a:br>
              <a:rPr lang="en-US" sz="1300" i="1" dirty="0">
                <a:latin typeface="Arial"/>
                <a:cs typeface="Arial"/>
              </a:rPr>
            </a:br>
            <a:r>
              <a:rPr lang="en-US" sz="1300" b="0" dirty="0">
                <a:latin typeface="Arial"/>
                <a:cs typeface="Arial"/>
              </a:rPr>
              <a:t>Philippe Lacroix </a:t>
            </a:r>
            <a:br>
              <a:rPr lang="en-US" sz="1300" b="0" dirty="0">
                <a:latin typeface="Arial"/>
                <a:cs typeface="Arial"/>
              </a:rPr>
            </a:br>
            <a:r>
              <a:rPr lang="en-US" sz="1300" b="0" dirty="0">
                <a:latin typeface="Arial"/>
                <a:cs typeface="Arial"/>
              </a:rPr>
              <a:t>Managing Director ManpowerGroup BeLux</a:t>
            </a:r>
            <a:endParaRPr lang="en-US" sz="1300" b="0" dirty="0"/>
          </a:p>
        </p:txBody>
      </p:sp>
      <p:sp>
        <p:nvSpPr>
          <p:cNvPr id="4" name="Title 2">
            <a:extLst>
              <a:ext uri="{FF2B5EF4-FFF2-40B4-BE49-F238E27FC236}">
                <a16:creationId xmlns:a16="http://schemas.microsoft.com/office/drawing/2014/main" id="{8BD339E3-419F-284E-82D0-39533E8C0517}"/>
              </a:ext>
            </a:extLst>
          </p:cNvPr>
          <p:cNvSpPr txBox="1">
            <a:spLocks/>
          </p:cNvSpPr>
          <p:nvPr/>
        </p:nvSpPr>
        <p:spPr>
          <a:xfrm>
            <a:off x="0" y="307424"/>
            <a:ext cx="1063583" cy="74371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n-US" sz="9600" b="0" i="1" u="none" strike="noStrike" kern="1200" cap="none" spc="0" normalizeH="0" baseline="0" noProof="0" dirty="0">
                <a:ln>
                  <a:noFill/>
                </a:ln>
                <a:solidFill>
                  <a:srgbClr val="FFFFFF"/>
                </a:solidFill>
                <a:effectLst/>
                <a:uLnTx/>
                <a:uFillTx/>
                <a:latin typeface="Arial"/>
                <a:ea typeface="+mj-ea"/>
                <a:cs typeface="Arial"/>
              </a:rPr>
              <a:t>“</a:t>
            </a:r>
            <a:endParaRPr kumimoji="0" lang="en-US" sz="96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5" name="Title 2">
            <a:extLst>
              <a:ext uri="{FF2B5EF4-FFF2-40B4-BE49-F238E27FC236}">
                <a16:creationId xmlns:a16="http://schemas.microsoft.com/office/drawing/2014/main" id="{1ADA7D81-DD7E-4840-AC25-151F74D383C2}"/>
              </a:ext>
            </a:extLst>
          </p:cNvPr>
          <p:cNvSpPr txBox="1">
            <a:spLocks/>
          </p:cNvSpPr>
          <p:nvPr/>
        </p:nvSpPr>
        <p:spPr>
          <a:xfrm>
            <a:off x="8080417" y="2925656"/>
            <a:ext cx="1063583" cy="74371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9600" b="0" i="1" u="none" strike="noStrike" kern="1200" cap="none" spc="0" normalizeH="0" baseline="0" noProof="0" dirty="0">
                <a:ln>
                  <a:noFill/>
                </a:ln>
                <a:solidFill>
                  <a:srgbClr val="FFFFFF"/>
                </a:solidFill>
                <a:effectLst/>
                <a:uLnTx/>
                <a:uFillTx/>
                <a:latin typeface="Arial"/>
                <a:ea typeface="+mj-ea"/>
                <a:cs typeface="Arial"/>
              </a:rPr>
              <a:t>”</a:t>
            </a:r>
            <a:endParaRPr kumimoji="0" lang="en-US" sz="96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grpSp>
        <p:nvGrpSpPr>
          <p:cNvPr id="11" name="Group 10">
            <a:extLst>
              <a:ext uri="{FF2B5EF4-FFF2-40B4-BE49-F238E27FC236}">
                <a16:creationId xmlns:a16="http://schemas.microsoft.com/office/drawing/2014/main" id="{54AC3ACE-4A8F-7843-94C6-10DF711B5D1C}"/>
              </a:ext>
            </a:extLst>
          </p:cNvPr>
          <p:cNvGrpSpPr/>
          <p:nvPr/>
        </p:nvGrpSpPr>
        <p:grpSpPr>
          <a:xfrm>
            <a:off x="0" y="1"/>
            <a:ext cx="9130453" cy="765135"/>
            <a:chOff x="0" y="-109741"/>
            <a:chExt cx="9130453" cy="765135"/>
          </a:xfrm>
        </p:grpSpPr>
        <p:pic>
          <p:nvPicPr>
            <p:cNvPr id="7" name="Picture 6">
              <a:extLst>
                <a:ext uri="{FF2B5EF4-FFF2-40B4-BE49-F238E27FC236}">
                  <a16:creationId xmlns:a16="http://schemas.microsoft.com/office/drawing/2014/main" id="{6799CA62-CE36-4649-BF11-E2E47C4374CF}"/>
                </a:ext>
              </a:extLst>
            </p:cNvPr>
            <p:cNvPicPr>
              <a:picLocks noChangeAspect="1"/>
            </p:cNvPicPr>
            <p:nvPr/>
          </p:nvPicPr>
          <p:blipFill rotWithShape="1">
            <a:blip r:embed="rId3"/>
            <a:srcRect b="85498"/>
            <a:stretch/>
          </p:blipFill>
          <p:spPr>
            <a:xfrm>
              <a:off x="0" y="-109741"/>
              <a:ext cx="9130453" cy="743712"/>
            </a:xfrm>
            <a:prstGeom prst="rect">
              <a:avLst/>
            </a:prstGeom>
          </p:spPr>
        </p:pic>
        <p:pic>
          <p:nvPicPr>
            <p:cNvPr id="8" name="Picture 7">
              <a:extLst>
                <a:ext uri="{FF2B5EF4-FFF2-40B4-BE49-F238E27FC236}">
                  <a16:creationId xmlns:a16="http://schemas.microsoft.com/office/drawing/2014/main" id="{CFBD53BF-FED4-1E48-9AD5-0EA613DBB6EB}"/>
                </a:ext>
              </a:extLst>
            </p:cNvPr>
            <p:cNvPicPr>
              <a:picLocks noChangeAspect="1"/>
            </p:cNvPicPr>
            <p:nvPr/>
          </p:nvPicPr>
          <p:blipFill>
            <a:blip r:embed="rId4"/>
            <a:srcRect/>
            <a:stretch/>
          </p:blipFill>
          <p:spPr>
            <a:xfrm>
              <a:off x="960268" y="99677"/>
              <a:ext cx="1822689" cy="324876"/>
            </a:xfrm>
            <a:prstGeom prst="rect">
              <a:avLst/>
            </a:prstGeom>
          </p:spPr>
        </p:pic>
        <p:sp>
          <p:nvSpPr>
            <p:cNvPr id="9" name="Title 1">
              <a:extLst>
                <a:ext uri="{FF2B5EF4-FFF2-40B4-BE49-F238E27FC236}">
                  <a16:creationId xmlns:a16="http://schemas.microsoft.com/office/drawing/2014/main" id="{9DA8D0D5-8DA1-D946-814C-8A2A5B86AE55}"/>
                </a:ext>
              </a:extLst>
            </p:cNvPr>
            <p:cNvSpPr txBox="1">
              <a:spLocks/>
            </p:cNvSpPr>
            <p:nvPr/>
          </p:nvSpPr>
          <p:spPr>
            <a:xfrm>
              <a:off x="8135845" y="-107577"/>
              <a:ext cx="711121" cy="762971"/>
            </a:xfrm>
            <a:prstGeom prst="rect">
              <a:avLst/>
            </a:prstGeom>
          </p:spPr>
          <p:txBody>
            <a:bodyPr lIns="0" tIns="0" rIns="0" bIns="0" anchor="ctr" anchorCtr="0"/>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a:ea typeface="+mj-ea"/>
                  <a:cs typeface="+mj-cs"/>
                </a:rPr>
                <a:t>Q4</a:t>
              </a:r>
            </a:p>
          </p:txBody>
        </p:sp>
        <p:sp>
          <p:nvSpPr>
            <p:cNvPr id="10" name="Title 1">
              <a:extLst>
                <a:ext uri="{FF2B5EF4-FFF2-40B4-BE49-F238E27FC236}">
                  <a16:creationId xmlns:a16="http://schemas.microsoft.com/office/drawing/2014/main" id="{429ED009-6CD3-A046-93F2-5844E81A826C}"/>
                </a:ext>
              </a:extLst>
            </p:cNvPr>
            <p:cNvSpPr txBox="1">
              <a:spLocks/>
            </p:cNvSpPr>
            <p:nvPr/>
          </p:nvSpPr>
          <p:spPr>
            <a:xfrm rot="16200000">
              <a:off x="8372728" y="71142"/>
              <a:ext cx="762969" cy="405531"/>
            </a:xfrm>
            <a:prstGeom prst="rect">
              <a:avLst/>
            </a:prstGeom>
          </p:spPr>
          <p:txBody>
            <a:bodyPr lIns="0" tIns="0" rIns="0" bIns="0" anchor="b"/>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j-ea"/>
                  <a:cs typeface="+mj-cs"/>
                </a:rPr>
                <a:t>2021</a:t>
              </a:r>
            </a:p>
          </p:txBody>
        </p:sp>
      </p:grpSp>
    </p:spTree>
    <p:extLst>
      <p:ext uri="{BB962C8B-B14F-4D97-AF65-F5344CB8AC3E}">
        <p14:creationId xmlns:p14="http://schemas.microsoft.com/office/powerpoint/2010/main" val="38855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7F468A-1F04-0849-9CFF-4AFD0EE92CF6}"/>
              </a:ext>
            </a:extLst>
          </p:cNvPr>
          <p:cNvPicPr>
            <a:picLocks noChangeAspect="1"/>
          </p:cNvPicPr>
          <p:nvPr/>
        </p:nvPicPr>
        <p:blipFill>
          <a:blip r:embed="rId3"/>
          <a:srcRect/>
          <a:stretch/>
        </p:blipFill>
        <p:spPr>
          <a:xfrm>
            <a:off x="-697" y="7408"/>
            <a:ext cx="9143833" cy="4724314"/>
          </a:xfrm>
          <a:prstGeom prst="rect">
            <a:avLst/>
          </a:prstGeom>
        </p:spPr>
      </p:pic>
      <p:sp>
        <p:nvSpPr>
          <p:cNvPr id="11" name="Round Same Side Corner Rectangle 10">
            <a:extLst>
              <a:ext uri="{FF2B5EF4-FFF2-40B4-BE49-F238E27FC236}">
                <a16:creationId xmlns:a16="http://schemas.microsoft.com/office/drawing/2014/main" id="{7DB81D5E-EA5C-A044-9B8F-C9102F822304}"/>
              </a:ext>
            </a:extLst>
          </p:cNvPr>
          <p:cNvSpPr/>
          <p:nvPr/>
        </p:nvSpPr>
        <p:spPr>
          <a:xfrm rot="16200000">
            <a:off x="5409334" y="202962"/>
            <a:ext cx="3061281" cy="4406334"/>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E8C453E1-73C5-9D4F-B0DF-C8F4FCBA670F}"/>
              </a:ext>
            </a:extLst>
          </p:cNvPr>
          <p:cNvSpPr/>
          <p:nvPr/>
        </p:nvSpPr>
        <p:spPr>
          <a:xfrm rot="10800000">
            <a:off x="8639194" y="875489"/>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C0BB2F01-97DA-D842-9EF5-0004D5A38C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153" y="967448"/>
            <a:ext cx="320889" cy="320889"/>
          </a:xfrm>
          <a:prstGeom prst="rect">
            <a:avLst/>
          </a:prstGeom>
        </p:spPr>
      </p:pic>
      <p:sp>
        <p:nvSpPr>
          <p:cNvPr id="2" name="Title 1">
            <a:extLst>
              <a:ext uri="{FF2B5EF4-FFF2-40B4-BE49-F238E27FC236}">
                <a16:creationId xmlns:a16="http://schemas.microsoft.com/office/drawing/2014/main" id="{330A0E3D-9246-3F4F-A24B-DE9384547054}"/>
              </a:ext>
            </a:extLst>
          </p:cNvPr>
          <p:cNvSpPr>
            <a:spLocks noGrp="1"/>
          </p:cNvSpPr>
          <p:nvPr>
            <p:ph type="title"/>
          </p:nvPr>
        </p:nvSpPr>
        <p:spPr>
          <a:xfrm>
            <a:off x="5035900" y="1984881"/>
            <a:ext cx="3602432" cy="1397370"/>
          </a:xfrm>
        </p:spPr>
        <p:txBody>
          <a:bodyPr/>
          <a:lstStyle/>
          <a:p>
            <a:r>
              <a:rPr lang="en-US" sz="2200" dirty="0">
                <a:latin typeface="Arial"/>
                <a:cs typeface="Arial"/>
              </a:rPr>
              <a:t>PLUS DE FLEXIBILIT</a:t>
            </a:r>
            <a:r>
              <a:rPr lang="en-US" sz="2200" dirty="0"/>
              <a:t>É</a:t>
            </a:r>
            <a:r>
              <a:rPr lang="en-US" sz="2200" dirty="0">
                <a:latin typeface="Arial"/>
                <a:cs typeface="Arial"/>
              </a:rPr>
              <a:t> D</a:t>
            </a:r>
            <a:r>
              <a:rPr lang="en-US" sz="2200" dirty="0"/>
              <a:t>É</a:t>
            </a:r>
            <a:r>
              <a:rPr lang="en-US" sz="2200" dirty="0">
                <a:latin typeface="Arial"/>
                <a:cs typeface="Arial"/>
              </a:rPr>
              <a:t>VELOPPEMENT </a:t>
            </a:r>
            <a:br>
              <a:rPr lang="en-US" sz="2200" dirty="0">
                <a:latin typeface="Arial"/>
                <a:cs typeface="Arial"/>
              </a:rPr>
            </a:br>
            <a:r>
              <a:rPr lang="en-US" sz="2200" dirty="0">
                <a:latin typeface="Arial"/>
                <a:cs typeface="Arial"/>
              </a:rPr>
              <a:t>DES COMP</a:t>
            </a:r>
            <a:r>
              <a:rPr lang="en-US" sz="2200" dirty="0"/>
              <a:t>É</a:t>
            </a:r>
            <a:r>
              <a:rPr lang="en-US" sz="2200" dirty="0">
                <a:latin typeface="Arial"/>
                <a:cs typeface="Arial"/>
              </a:rPr>
              <a:t>TENCES </a:t>
            </a:r>
            <a:br>
              <a:rPr lang="en-US" sz="2200" dirty="0">
                <a:latin typeface="Arial"/>
                <a:cs typeface="Arial"/>
              </a:rPr>
            </a:br>
            <a:r>
              <a:rPr lang="en-US" sz="2200" dirty="0">
                <a:latin typeface="Arial"/>
                <a:cs typeface="Arial"/>
              </a:rPr>
              <a:t>ET AUGMENTATION </a:t>
            </a:r>
            <a:br>
              <a:rPr lang="en-US" sz="2200" dirty="0">
                <a:latin typeface="Arial"/>
                <a:cs typeface="Arial"/>
              </a:rPr>
            </a:br>
            <a:r>
              <a:rPr lang="en-US" sz="2200" dirty="0">
                <a:latin typeface="Arial"/>
                <a:cs typeface="Arial"/>
              </a:rPr>
              <a:t>DE SALAIRES</a:t>
            </a:r>
            <a:endParaRPr lang="en-US" sz="2200" dirty="0"/>
          </a:p>
        </p:txBody>
      </p:sp>
      <p:sp>
        <p:nvSpPr>
          <p:cNvPr id="10" name="Rectangle 9">
            <a:extLst>
              <a:ext uri="{FF2B5EF4-FFF2-40B4-BE49-F238E27FC236}">
                <a16:creationId xmlns:a16="http://schemas.microsoft.com/office/drawing/2014/main" id="{247F6771-8ADD-3A42-9985-779CA495782B}"/>
              </a:ext>
            </a:extLst>
          </p:cNvPr>
          <p:cNvSpPr/>
          <p:nvPr/>
        </p:nvSpPr>
        <p:spPr>
          <a:xfrm>
            <a:off x="5036764" y="3392497"/>
            <a:ext cx="4106371" cy="2055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endParaRPr lang="en-US" sz="1200" b="1" dirty="0">
              <a:solidFill>
                <a:schemeClr val="accent4"/>
              </a:solidFill>
            </a:endParaRPr>
          </a:p>
          <a:p>
            <a:pPr fontAlgn="base">
              <a:lnSpc>
                <a:spcPct val="100000"/>
              </a:lnSpc>
            </a:pPr>
            <a:r>
              <a:rPr lang="en-US" sz="1200" b="1" dirty="0" err="1">
                <a:solidFill>
                  <a:schemeClr val="accent4"/>
                </a:solidFill>
              </a:rPr>
              <a:t>Stratégies</a:t>
            </a:r>
            <a:r>
              <a:rPr lang="en-US" sz="1200" b="1" dirty="0">
                <a:solidFill>
                  <a:schemeClr val="accent4"/>
                </a:solidFill>
              </a:rPr>
              <a:t> pour </a:t>
            </a:r>
            <a:r>
              <a:rPr lang="en-US" sz="1200" b="1" dirty="0" err="1">
                <a:solidFill>
                  <a:schemeClr val="accent4"/>
                </a:solidFill>
              </a:rPr>
              <a:t>attirer</a:t>
            </a:r>
            <a:r>
              <a:rPr lang="en-US" sz="1200" b="1" dirty="0">
                <a:solidFill>
                  <a:schemeClr val="accent4"/>
                </a:solidFill>
              </a:rPr>
              <a:t> et </a:t>
            </a:r>
            <a:r>
              <a:rPr lang="en-US" sz="1200" b="1" dirty="0" err="1">
                <a:solidFill>
                  <a:schemeClr val="accent4"/>
                </a:solidFill>
              </a:rPr>
              <a:t>retenir</a:t>
            </a:r>
            <a:r>
              <a:rPr lang="en-US" sz="1200" b="1" dirty="0">
                <a:solidFill>
                  <a:schemeClr val="accent4"/>
                </a:solidFill>
              </a:rPr>
              <a:t> les talents </a:t>
            </a:r>
            <a:r>
              <a:rPr lang="en-US" sz="1200" b="1" dirty="0" err="1">
                <a:solidFill>
                  <a:schemeClr val="accent4"/>
                </a:solidFill>
              </a:rPr>
              <a:t>en</a:t>
            </a:r>
            <a:r>
              <a:rPr lang="en-US" sz="1200" b="1" dirty="0">
                <a:solidFill>
                  <a:schemeClr val="accent4"/>
                </a:solidFill>
              </a:rPr>
              <a:t> Belgique</a:t>
            </a:r>
            <a:endParaRPr lang="en-US" sz="1200" dirty="0">
              <a:solidFill>
                <a:schemeClr val="accent4"/>
              </a:solidFill>
              <a:cs typeface="Arial"/>
            </a:endParaRPr>
          </a:p>
        </p:txBody>
      </p:sp>
      <p:pic>
        <p:nvPicPr>
          <p:cNvPr id="18" name="Picture 17" descr="Icon&#10;&#10;Description automatically generated">
            <a:extLst>
              <a:ext uri="{FF2B5EF4-FFF2-40B4-BE49-F238E27FC236}">
                <a16:creationId xmlns:a16="http://schemas.microsoft.com/office/drawing/2014/main" id="{33E19D37-8519-3942-8B06-EE24A9C7823D}"/>
              </a:ext>
            </a:extLst>
          </p:cNvPr>
          <p:cNvPicPr>
            <a:picLocks noChangeAspect="1"/>
          </p:cNvPicPr>
          <p:nvPr/>
        </p:nvPicPr>
        <p:blipFill rotWithShape="1">
          <a:blip r:embed="rId6"/>
          <a:srcRect r="70130"/>
          <a:stretch/>
        </p:blipFill>
        <p:spPr>
          <a:xfrm>
            <a:off x="5773554" y="1127892"/>
            <a:ext cx="613758" cy="638596"/>
          </a:xfrm>
          <a:prstGeom prst="rect">
            <a:avLst/>
          </a:prstGeom>
        </p:spPr>
      </p:pic>
      <p:pic>
        <p:nvPicPr>
          <p:cNvPr id="9" name="Picture 8" descr="Icon&#10;&#10;Description automatically generated">
            <a:extLst>
              <a:ext uri="{FF2B5EF4-FFF2-40B4-BE49-F238E27FC236}">
                <a16:creationId xmlns:a16="http://schemas.microsoft.com/office/drawing/2014/main" id="{B4A37D39-B1D0-4A4F-9CB8-CC116BF02FC2}"/>
              </a:ext>
            </a:extLst>
          </p:cNvPr>
          <p:cNvPicPr>
            <a:picLocks noChangeAspect="1"/>
          </p:cNvPicPr>
          <p:nvPr/>
        </p:nvPicPr>
        <p:blipFill rotWithShape="1">
          <a:blip r:embed="rId6"/>
          <a:srcRect l="34346" r="32760"/>
          <a:stretch/>
        </p:blipFill>
        <p:spPr>
          <a:xfrm>
            <a:off x="6452243" y="1127892"/>
            <a:ext cx="675903" cy="638596"/>
          </a:xfrm>
          <a:prstGeom prst="rect">
            <a:avLst/>
          </a:prstGeom>
        </p:spPr>
      </p:pic>
      <p:pic>
        <p:nvPicPr>
          <p:cNvPr id="17" name="Picture 16" descr="Icon&#10;&#10;Description automatically generated">
            <a:extLst>
              <a:ext uri="{FF2B5EF4-FFF2-40B4-BE49-F238E27FC236}">
                <a16:creationId xmlns:a16="http://schemas.microsoft.com/office/drawing/2014/main" id="{1B7D32DE-4BFF-6B44-BD99-CBC3ECFB6DB6}"/>
              </a:ext>
            </a:extLst>
          </p:cNvPr>
          <p:cNvPicPr>
            <a:picLocks noChangeAspect="1"/>
          </p:cNvPicPr>
          <p:nvPr/>
        </p:nvPicPr>
        <p:blipFill rotWithShape="1">
          <a:blip r:embed="rId6"/>
          <a:srcRect l="71715"/>
          <a:stretch/>
        </p:blipFill>
        <p:spPr>
          <a:xfrm>
            <a:off x="5035899" y="1127892"/>
            <a:ext cx="581199" cy="638596"/>
          </a:xfrm>
          <a:prstGeom prst="rect">
            <a:avLst/>
          </a:prstGeom>
        </p:spPr>
      </p:pic>
    </p:spTree>
    <p:extLst>
      <p:ext uri="{BB962C8B-B14F-4D97-AF65-F5344CB8AC3E}">
        <p14:creationId xmlns:p14="http://schemas.microsoft.com/office/powerpoint/2010/main" val="409559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9C200D1-DFD1-3949-A3D5-559092BD0081}"/>
              </a:ext>
            </a:extLst>
          </p:cNvPr>
          <p:cNvSpPr>
            <a:spLocks noGrp="1"/>
          </p:cNvSpPr>
          <p:nvPr>
            <p:ph type="title"/>
          </p:nvPr>
        </p:nvSpPr>
        <p:spPr>
          <a:xfrm>
            <a:off x="457201" y="410607"/>
            <a:ext cx="8229599" cy="843658"/>
          </a:xfrm>
        </p:spPr>
        <p:txBody>
          <a:bodyPr/>
          <a:lstStyle/>
          <a:p>
            <a:r>
              <a:rPr lang="en-US" sz="2000" dirty="0"/>
              <a:t>Les </a:t>
            </a:r>
            <a:r>
              <a:rPr lang="en-US" sz="2000" dirty="0" err="1"/>
              <a:t>entreprises</a:t>
            </a:r>
            <a:r>
              <a:rPr lang="en-US" sz="2000" dirty="0"/>
              <a:t> </a:t>
            </a:r>
            <a:r>
              <a:rPr lang="en-US" sz="2000" dirty="0" err="1"/>
              <a:t>belges</a:t>
            </a:r>
            <a:r>
              <a:rPr lang="en-US" sz="2000" dirty="0"/>
              <a:t> </a:t>
            </a:r>
            <a:r>
              <a:rPr lang="en-US" sz="2000" dirty="0" err="1"/>
              <a:t>offrent</a:t>
            </a:r>
            <a:r>
              <a:rPr lang="en-US" sz="2000" dirty="0"/>
              <a:t> de </a:t>
            </a:r>
            <a:r>
              <a:rPr lang="en-US" sz="2000" dirty="0" err="1"/>
              <a:t>nombreux</a:t>
            </a:r>
            <a:r>
              <a:rPr lang="en-US" sz="2000" dirty="0"/>
              <a:t> </a:t>
            </a:r>
            <a:r>
              <a:rPr lang="en-US" sz="2000" dirty="0" err="1"/>
              <a:t>avantages</a:t>
            </a:r>
            <a:r>
              <a:rPr lang="en-US" sz="2000" dirty="0"/>
              <a:t> pour </a:t>
            </a:r>
            <a:r>
              <a:rPr lang="en-US" sz="2000" dirty="0" err="1"/>
              <a:t>attirer</a:t>
            </a:r>
            <a:r>
              <a:rPr lang="en-US" sz="2000" dirty="0"/>
              <a:t> et </a:t>
            </a:r>
            <a:r>
              <a:rPr lang="en-US" sz="2000" dirty="0" err="1"/>
              <a:t>retenir</a:t>
            </a:r>
            <a:r>
              <a:rPr lang="en-US" sz="2000" dirty="0"/>
              <a:t> les talents </a:t>
            </a:r>
            <a:r>
              <a:rPr lang="en-US" sz="2000" dirty="0" err="1"/>
              <a:t>fortement</a:t>
            </a:r>
            <a:r>
              <a:rPr lang="en-US" sz="2000" dirty="0"/>
              <a:t> </a:t>
            </a:r>
            <a:r>
              <a:rPr lang="en-US" sz="2000" dirty="0" err="1"/>
              <a:t>recherchés</a:t>
            </a:r>
            <a:endParaRPr lang="en-US" dirty="0"/>
          </a:p>
        </p:txBody>
      </p:sp>
      <p:grpSp>
        <p:nvGrpSpPr>
          <p:cNvPr id="16" name="Group 15">
            <a:extLst>
              <a:ext uri="{FF2B5EF4-FFF2-40B4-BE49-F238E27FC236}">
                <a16:creationId xmlns:a16="http://schemas.microsoft.com/office/drawing/2014/main" id="{DE9B23EF-7AC3-544F-8F85-C40E7FF5FD7B}"/>
              </a:ext>
            </a:extLst>
          </p:cNvPr>
          <p:cNvGrpSpPr/>
          <p:nvPr/>
        </p:nvGrpSpPr>
        <p:grpSpPr>
          <a:xfrm>
            <a:off x="4658466" y="1198998"/>
            <a:ext cx="1858782" cy="1645424"/>
            <a:chOff x="4658466" y="1198998"/>
            <a:chExt cx="1858782" cy="1645424"/>
          </a:xfrm>
        </p:grpSpPr>
        <p:sp>
          <p:nvSpPr>
            <p:cNvPr id="11" name="Rounded Rectangle 10">
              <a:extLst>
                <a:ext uri="{FF2B5EF4-FFF2-40B4-BE49-F238E27FC236}">
                  <a16:creationId xmlns:a16="http://schemas.microsoft.com/office/drawing/2014/main" id="{3B243D95-56F6-5347-BEE7-E0D7422C7A8C}"/>
                </a:ext>
              </a:extLst>
            </p:cNvPr>
            <p:cNvSpPr/>
            <p:nvPr/>
          </p:nvSpPr>
          <p:spPr>
            <a:xfrm>
              <a:off x="4658466" y="2282227"/>
              <a:ext cx="1858782" cy="56219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hart 28">
              <a:extLst>
                <a:ext uri="{FF2B5EF4-FFF2-40B4-BE49-F238E27FC236}">
                  <a16:creationId xmlns:a16="http://schemas.microsoft.com/office/drawing/2014/main" id="{3F6F35E6-9B2A-B642-8EF3-872854D596B5}"/>
                </a:ext>
              </a:extLst>
            </p:cNvPr>
            <p:cNvGraphicFramePr/>
            <p:nvPr>
              <p:extLst>
                <p:ext uri="{D42A27DB-BD31-4B8C-83A1-F6EECF244321}">
                  <p14:modId xmlns:p14="http://schemas.microsoft.com/office/powerpoint/2010/main" val="2669418647"/>
                </p:ext>
              </p:extLst>
            </p:nvPr>
          </p:nvGraphicFramePr>
          <p:xfrm>
            <a:off x="4689485" y="1198998"/>
            <a:ext cx="1754136" cy="1169424"/>
          </p:xfrm>
          <a:graphic>
            <a:graphicData uri="http://schemas.openxmlformats.org/drawingml/2006/chart">
              <c:chart xmlns:c="http://schemas.openxmlformats.org/drawingml/2006/chart" xmlns:r="http://schemas.openxmlformats.org/officeDocument/2006/relationships" r:id="rId3"/>
            </a:graphicData>
          </a:graphic>
        </p:graphicFrame>
        <p:sp>
          <p:nvSpPr>
            <p:cNvPr id="30" name="Oval 29">
              <a:extLst>
                <a:ext uri="{FF2B5EF4-FFF2-40B4-BE49-F238E27FC236}">
                  <a16:creationId xmlns:a16="http://schemas.microsoft.com/office/drawing/2014/main" id="{B112E99B-5FCC-8449-A8C1-45C49AD6C5A1}"/>
                </a:ext>
              </a:extLst>
            </p:cNvPr>
            <p:cNvSpPr/>
            <p:nvPr/>
          </p:nvSpPr>
          <p:spPr>
            <a:xfrm>
              <a:off x="5265270" y="1489841"/>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3"/>
                  </a:solidFill>
                </a:rPr>
                <a:t>30%</a:t>
              </a:r>
            </a:p>
          </p:txBody>
        </p:sp>
        <p:sp>
          <p:nvSpPr>
            <p:cNvPr id="31" name="TextBox 30">
              <a:extLst>
                <a:ext uri="{FF2B5EF4-FFF2-40B4-BE49-F238E27FC236}">
                  <a16:creationId xmlns:a16="http://schemas.microsoft.com/office/drawing/2014/main" id="{F2FBB506-6590-DA47-8219-2E5573D04D01}"/>
                </a:ext>
              </a:extLst>
            </p:cNvPr>
            <p:cNvSpPr txBox="1"/>
            <p:nvPr/>
          </p:nvSpPr>
          <p:spPr>
            <a:xfrm>
              <a:off x="5386751" y="2434350"/>
              <a:ext cx="1056870" cy="276999"/>
            </a:xfrm>
            <a:prstGeom prst="rect">
              <a:avLst/>
            </a:prstGeom>
            <a:noFill/>
          </p:spPr>
          <p:txBody>
            <a:bodyPr wrap="square" lIns="0" tIns="0" rIns="0" bIns="0" rtlCol="0" anchor="ctr" anchorCtr="0">
              <a:spAutoFit/>
            </a:bodyPr>
            <a:lstStyle/>
            <a:p>
              <a:pPr algn="ctr"/>
              <a:r>
                <a:rPr lang="en-US" sz="900" b="1" dirty="0">
                  <a:solidFill>
                    <a:schemeClr val="accent3"/>
                  </a:solidFill>
                </a:rPr>
                <a:t>AUGMENTATION DE SALAIRES</a:t>
              </a:r>
            </a:p>
          </p:txBody>
        </p:sp>
        <p:pic>
          <p:nvPicPr>
            <p:cNvPr id="9" name="Picture 8">
              <a:extLst>
                <a:ext uri="{FF2B5EF4-FFF2-40B4-BE49-F238E27FC236}">
                  <a16:creationId xmlns:a16="http://schemas.microsoft.com/office/drawing/2014/main" id="{C51DB633-589A-204D-8C59-C2C7A51D7023}"/>
                </a:ext>
              </a:extLst>
            </p:cNvPr>
            <p:cNvPicPr>
              <a:picLocks noChangeAspect="1"/>
            </p:cNvPicPr>
            <p:nvPr/>
          </p:nvPicPr>
          <p:blipFill>
            <a:blip r:embed="rId4"/>
            <a:stretch>
              <a:fillRect/>
            </a:stretch>
          </p:blipFill>
          <p:spPr>
            <a:xfrm>
              <a:off x="5032998" y="2418081"/>
              <a:ext cx="314694" cy="314694"/>
            </a:xfrm>
            <a:prstGeom prst="rect">
              <a:avLst/>
            </a:prstGeom>
          </p:spPr>
        </p:pic>
      </p:grpSp>
      <p:grpSp>
        <p:nvGrpSpPr>
          <p:cNvPr id="13" name="Group 12">
            <a:extLst>
              <a:ext uri="{FF2B5EF4-FFF2-40B4-BE49-F238E27FC236}">
                <a16:creationId xmlns:a16="http://schemas.microsoft.com/office/drawing/2014/main" id="{9566A7DE-3562-7F4A-A4D7-B0B6428049E8}"/>
              </a:ext>
            </a:extLst>
          </p:cNvPr>
          <p:cNvGrpSpPr/>
          <p:nvPr/>
        </p:nvGrpSpPr>
        <p:grpSpPr>
          <a:xfrm>
            <a:off x="457201" y="1191872"/>
            <a:ext cx="1858782" cy="1652550"/>
            <a:chOff x="457201" y="1191872"/>
            <a:chExt cx="1858782" cy="1652550"/>
          </a:xfrm>
        </p:grpSpPr>
        <p:sp>
          <p:nvSpPr>
            <p:cNvPr id="51" name="Rounded Rectangle 50">
              <a:extLst>
                <a:ext uri="{FF2B5EF4-FFF2-40B4-BE49-F238E27FC236}">
                  <a16:creationId xmlns:a16="http://schemas.microsoft.com/office/drawing/2014/main" id="{3B80FC3C-5911-1C43-94CE-C4A8D8C366C0}"/>
                </a:ext>
              </a:extLst>
            </p:cNvPr>
            <p:cNvSpPr/>
            <p:nvPr/>
          </p:nvSpPr>
          <p:spPr>
            <a:xfrm>
              <a:off x="457201" y="2282227"/>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7EE38A3D-DD06-B14B-8236-770403685887}"/>
                </a:ext>
              </a:extLst>
            </p:cNvPr>
            <p:cNvGraphicFramePr/>
            <p:nvPr>
              <p:extLst>
                <p:ext uri="{D42A27DB-BD31-4B8C-83A1-F6EECF244321}">
                  <p14:modId xmlns:p14="http://schemas.microsoft.com/office/powerpoint/2010/main" val="1961885388"/>
                </p:ext>
              </p:extLst>
            </p:nvPr>
          </p:nvGraphicFramePr>
          <p:xfrm>
            <a:off x="520582" y="1191872"/>
            <a:ext cx="1754136" cy="1169424"/>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155F642F-1C2A-2F49-AD1C-926C68A36F35}"/>
                </a:ext>
              </a:extLst>
            </p:cNvPr>
            <p:cNvSpPr/>
            <p:nvPr/>
          </p:nvSpPr>
          <p:spPr>
            <a:xfrm>
              <a:off x="1093093" y="1474364"/>
              <a:ext cx="602566" cy="602566"/>
            </a:xfrm>
            <a:prstGeom prst="ellipse">
              <a:avLst/>
            </a:prstGeom>
            <a:solidFill>
              <a:schemeClr val="bg1"/>
            </a:solidFill>
            <a:ln>
              <a:noFill/>
            </a:ln>
            <a:effectLst>
              <a:outerShdw blurRad="63500" dist="25400" dir="27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2"/>
                  </a:solidFill>
                </a:rPr>
                <a:t>37%</a:t>
              </a:r>
            </a:p>
          </p:txBody>
        </p:sp>
        <p:sp>
          <p:nvSpPr>
            <p:cNvPr id="7" name="TextBox 6">
              <a:extLst>
                <a:ext uri="{FF2B5EF4-FFF2-40B4-BE49-F238E27FC236}">
                  <a16:creationId xmlns:a16="http://schemas.microsoft.com/office/drawing/2014/main" id="{AFC8D2C9-7866-3241-8906-B3F007B0FD82}"/>
                </a:ext>
              </a:extLst>
            </p:cNvPr>
            <p:cNvSpPr txBox="1"/>
            <p:nvPr/>
          </p:nvSpPr>
          <p:spPr>
            <a:xfrm>
              <a:off x="870079" y="2289908"/>
              <a:ext cx="1397783" cy="553998"/>
            </a:xfrm>
            <a:prstGeom prst="rect">
              <a:avLst/>
            </a:prstGeom>
            <a:noFill/>
          </p:spPr>
          <p:txBody>
            <a:bodyPr wrap="square" lIns="0" tIns="0" rIns="0" bIns="0" rtlCol="0" anchor="ctr" anchorCtr="0">
              <a:spAutoFit/>
            </a:bodyPr>
            <a:lstStyle/>
            <a:p>
              <a:pPr algn="ctr"/>
              <a:r>
                <a:rPr lang="en-US" sz="900" b="1" dirty="0">
                  <a:solidFill>
                    <a:schemeClr val="tx2"/>
                  </a:solidFill>
                </a:rPr>
                <a:t>FORMATIONS, DÉVÉLOPPEMENT DE COMPÉTENCES OU MENTORAT</a:t>
              </a:r>
            </a:p>
          </p:txBody>
        </p:sp>
        <p:pic>
          <p:nvPicPr>
            <p:cNvPr id="14" name="Picture 13">
              <a:extLst>
                <a:ext uri="{FF2B5EF4-FFF2-40B4-BE49-F238E27FC236}">
                  <a16:creationId xmlns:a16="http://schemas.microsoft.com/office/drawing/2014/main" id="{5F4550FB-AE60-F04D-A2A9-2BA15C39BFBD}"/>
                </a:ext>
              </a:extLst>
            </p:cNvPr>
            <p:cNvPicPr>
              <a:picLocks noChangeAspect="1"/>
            </p:cNvPicPr>
            <p:nvPr/>
          </p:nvPicPr>
          <p:blipFill>
            <a:blip r:embed="rId6"/>
            <a:stretch>
              <a:fillRect/>
            </a:stretch>
          </p:blipFill>
          <p:spPr>
            <a:xfrm>
              <a:off x="561847" y="2425547"/>
              <a:ext cx="308232" cy="286656"/>
            </a:xfrm>
            <a:prstGeom prst="rect">
              <a:avLst/>
            </a:prstGeom>
          </p:spPr>
        </p:pic>
      </p:grpSp>
      <p:grpSp>
        <p:nvGrpSpPr>
          <p:cNvPr id="17" name="Group 16">
            <a:extLst>
              <a:ext uri="{FF2B5EF4-FFF2-40B4-BE49-F238E27FC236}">
                <a16:creationId xmlns:a16="http://schemas.microsoft.com/office/drawing/2014/main" id="{74D8CE61-B224-7C4C-850B-BC0D87A6AFEB}"/>
              </a:ext>
            </a:extLst>
          </p:cNvPr>
          <p:cNvGrpSpPr/>
          <p:nvPr/>
        </p:nvGrpSpPr>
        <p:grpSpPr>
          <a:xfrm>
            <a:off x="6764636" y="1190597"/>
            <a:ext cx="1858782" cy="1653825"/>
            <a:chOff x="6722535" y="1190597"/>
            <a:chExt cx="1858782" cy="1653825"/>
          </a:xfrm>
        </p:grpSpPr>
        <p:sp>
          <p:nvSpPr>
            <p:cNvPr id="49" name="Rounded Rectangle 48">
              <a:extLst>
                <a:ext uri="{FF2B5EF4-FFF2-40B4-BE49-F238E27FC236}">
                  <a16:creationId xmlns:a16="http://schemas.microsoft.com/office/drawing/2014/main" id="{5F6B6C67-FEF1-3D4E-9A96-343F0E2AB5A4}"/>
                </a:ext>
              </a:extLst>
            </p:cNvPr>
            <p:cNvSpPr/>
            <p:nvPr/>
          </p:nvSpPr>
          <p:spPr>
            <a:xfrm>
              <a:off x="6722535" y="2282227"/>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189BE1C5-1734-9B49-A912-58545C3A1AD7}"/>
                </a:ext>
              </a:extLst>
            </p:cNvPr>
            <p:cNvGraphicFramePr/>
            <p:nvPr>
              <p:extLst>
                <p:ext uri="{D42A27DB-BD31-4B8C-83A1-F6EECF244321}">
                  <p14:modId xmlns:p14="http://schemas.microsoft.com/office/powerpoint/2010/main" val="3677597050"/>
                </p:ext>
              </p:extLst>
            </p:nvPr>
          </p:nvGraphicFramePr>
          <p:xfrm>
            <a:off x="6774858" y="1190597"/>
            <a:ext cx="1754136" cy="1169424"/>
          </p:xfrm>
          <a:graphic>
            <a:graphicData uri="http://schemas.openxmlformats.org/drawingml/2006/chart">
              <c:chart xmlns:c="http://schemas.openxmlformats.org/drawingml/2006/chart" xmlns:r="http://schemas.openxmlformats.org/officeDocument/2006/relationships" r:id="rId7"/>
            </a:graphicData>
          </a:graphic>
        </p:graphicFrame>
        <p:sp>
          <p:nvSpPr>
            <p:cNvPr id="27" name="Oval 26">
              <a:extLst>
                <a:ext uri="{FF2B5EF4-FFF2-40B4-BE49-F238E27FC236}">
                  <a16:creationId xmlns:a16="http://schemas.microsoft.com/office/drawing/2014/main" id="{FB3991C7-4CFD-8346-9A93-41B264E6CEF9}"/>
                </a:ext>
              </a:extLst>
            </p:cNvPr>
            <p:cNvSpPr/>
            <p:nvPr/>
          </p:nvSpPr>
          <p:spPr>
            <a:xfrm>
              <a:off x="7350643" y="1489841"/>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2"/>
                  </a:solidFill>
                </a:rPr>
                <a:t>31%</a:t>
              </a:r>
            </a:p>
          </p:txBody>
        </p:sp>
        <p:sp>
          <p:nvSpPr>
            <p:cNvPr id="28" name="TextBox 27">
              <a:extLst>
                <a:ext uri="{FF2B5EF4-FFF2-40B4-BE49-F238E27FC236}">
                  <a16:creationId xmlns:a16="http://schemas.microsoft.com/office/drawing/2014/main" id="{A8CC3C96-A896-944F-A2A6-3EBE0162BE65}"/>
                </a:ext>
              </a:extLst>
            </p:cNvPr>
            <p:cNvSpPr txBox="1"/>
            <p:nvPr/>
          </p:nvSpPr>
          <p:spPr>
            <a:xfrm>
              <a:off x="7235509" y="2295713"/>
              <a:ext cx="1345808" cy="523220"/>
            </a:xfrm>
            <a:prstGeom prst="rect">
              <a:avLst/>
            </a:prstGeom>
            <a:noFill/>
          </p:spPr>
          <p:txBody>
            <a:bodyPr wrap="square" lIns="0" tIns="0" rIns="0" bIns="0" rtlCol="0" anchor="ctr" anchorCtr="0">
              <a:spAutoFit/>
            </a:bodyPr>
            <a:lstStyle/>
            <a:p>
              <a:pPr algn="ctr"/>
              <a:r>
                <a:rPr lang="en-US" sz="900" b="1" dirty="0">
                  <a:solidFill>
                    <a:schemeClr val="tx2"/>
                  </a:solidFill>
                </a:rPr>
                <a:t>LIEUX DE TRAVAIL PLUS FLEXIBLES </a:t>
              </a:r>
              <a:r>
                <a:rPr lang="en-US" sz="800" b="1" dirty="0">
                  <a:solidFill>
                    <a:schemeClr val="tx2"/>
                  </a:solidFill>
                </a:rPr>
                <a:t>(TÉLÉTRAVAIL,</a:t>
              </a:r>
            </a:p>
            <a:p>
              <a:pPr algn="ctr"/>
              <a:r>
                <a:rPr lang="en-US" sz="800" b="1" dirty="0">
                  <a:solidFill>
                    <a:schemeClr val="tx2"/>
                  </a:solidFill>
                </a:rPr>
                <a:t>SATELLITES)</a:t>
              </a:r>
            </a:p>
          </p:txBody>
        </p:sp>
        <p:pic>
          <p:nvPicPr>
            <p:cNvPr id="2" name="Picture 1">
              <a:extLst>
                <a:ext uri="{FF2B5EF4-FFF2-40B4-BE49-F238E27FC236}">
                  <a16:creationId xmlns:a16="http://schemas.microsoft.com/office/drawing/2014/main" id="{B1E65330-383D-9441-81C4-414F6D38028E}"/>
                </a:ext>
              </a:extLst>
            </p:cNvPr>
            <p:cNvPicPr>
              <a:picLocks noChangeAspect="1"/>
            </p:cNvPicPr>
            <p:nvPr/>
          </p:nvPicPr>
          <p:blipFill>
            <a:blip r:embed="rId8"/>
            <a:stretch>
              <a:fillRect/>
            </a:stretch>
          </p:blipFill>
          <p:spPr>
            <a:xfrm>
              <a:off x="6846776" y="2401904"/>
              <a:ext cx="349673" cy="309445"/>
            </a:xfrm>
            <a:prstGeom prst="rect">
              <a:avLst/>
            </a:prstGeom>
          </p:spPr>
        </p:pic>
      </p:grpSp>
      <p:grpSp>
        <p:nvGrpSpPr>
          <p:cNvPr id="12" name="Group 11">
            <a:extLst>
              <a:ext uri="{FF2B5EF4-FFF2-40B4-BE49-F238E27FC236}">
                <a16:creationId xmlns:a16="http://schemas.microsoft.com/office/drawing/2014/main" id="{EA91CCA6-35DA-EB47-AB30-2E983A3777E6}"/>
              </a:ext>
            </a:extLst>
          </p:cNvPr>
          <p:cNvGrpSpPr/>
          <p:nvPr/>
        </p:nvGrpSpPr>
        <p:grpSpPr>
          <a:xfrm>
            <a:off x="2543528" y="1194382"/>
            <a:ext cx="1858782" cy="1650040"/>
            <a:chOff x="2543528" y="1194382"/>
            <a:chExt cx="1858782" cy="1650040"/>
          </a:xfrm>
        </p:grpSpPr>
        <p:sp>
          <p:nvSpPr>
            <p:cNvPr id="50" name="Rounded Rectangle 49">
              <a:extLst>
                <a:ext uri="{FF2B5EF4-FFF2-40B4-BE49-F238E27FC236}">
                  <a16:creationId xmlns:a16="http://schemas.microsoft.com/office/drawing/2014/main" id="{1184ADF0-4966-2442-8353-E85F52978C95}"/>
                </a:ext>
              </a:extLst>
            </p:cNvPr>
            <p:cNvSpPr/>
            <p:nvPr/>
          </p:nvSpPr>
          <p:spPr>
            <a:xfrm>
              <a:off x="2543528" y="2282227"/>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a16="http://schemas.microsoft.com/office/drawing/2014/main" id="{1AA94878-6C55-1749-B640-5203BFA2F285}"/>
                </a:ext>
              </a:extLst>
            </p:cNvPr>
            <p:cNvGraphicFramePr/>
            <p:nvPr>
              <p:extLst>
                <p:ext uri="{D42A27DB-BD31-4B8C-83A1-F6EECF244321}">
                  <p14:modId xmlns:p14="http://schemas.microsoft.com/office/powerpoint/2010/main" val="2968597498"/>
                </p:ext>
              </p:extLst>
            </p:nvPr>
          </p:nvGraphicFramePr>
          <p:xfrm>
            <a:off x="2603158" y="1194382"/>
            <a:ext cx="1754136" cy="1169424"/>
          </p:xfrm>
          <a:graphic>
            <a:graphicData uri="http://schemas.openxmlformats.org/drawingml/2006/chart">
              <c:chart xmlns:c="http://schemas.openxmlformats.org/drawingml/2006/chart" xmlns:r="http://schemas.openxmlformats.org/officeDocument/2006/relationships" r:id="rId9"/>
            </a:graphicData>
          </a:graphic>
        </p:graphicFrame>
        <p:sp>
          <p:nvSpPr>
            <p:cNvPr id="33" name="Oval 32">
              <a:extLst>
                <a:ext uri="{FF2B5EF4-FFF2-40B4-BE49-F238E27FC236}">
                  <a16:creationId xmlns:a16="http://schemas.microsoft.com/office/drawing/2014/main" id="{0941E431-2952-A648-B5E3-6A1D9F37BEB6}"/>
                </a:ext>
              </a:extLst>
            </p:cNvPr>
            <p:cNvSpPr/>
            <p:nvPr/>
          </p:nvSpPr>
          <p:spPr>
            <a:xfrm>
              <a:off x="3180533" y="1486810"/>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1"/>
                  </a:solidFill>
                </a:rPr>
                <a:t>41%</a:t>
              </a:r>
            </a:p>
          </p:txBody>
        </p:sp>
        <p:sp>
          <p:nvSpPr>
            <p:cNvPr id="34" name="TextBox 33">
              <a:extLst>
                <a:ext uri="{FF2B5EF4-FFF2-40B4-BE49-F238E27FC236}">
                  <a16:creationId xmlns:a16="http://schemas.microsoft.com/office/drawing/2014/main" id="{CCA956E0-ED5F-3542-AAD3-6328BB8F5767}"/>
                </a:ext>
              </a:extLst>
            </p:cNvPr>
            <p:cNvSpPr txBox="1"/>
            <p:nvPr/>
          </p:nvSpPr>
          <p:spPr>
            <a:xfrm>
              <a:off x="3110787" y="2349574"/>
              <a:ext cx="1071264" cy="415498"/>
            </a:xfrm>
            <a:prstGeom prst="rect">
              <a:avLst/>
            </a:prstGeom>
            <a:noFill/>
          </p:spPr>
          <p:txBody>
            <a:bodyPr wrap="square" lIns="0" tIns="0" rIns="0" bIns="0" rtlCol="0" anchor="ctr" anchorCtr="0">
              <a:spAutoFit/>
            </a:bodyPr>
            <a:lstStyle/>
            <a:p>
              <a:pPr algn="ctr"/>
              <a:r>
                <a:rPr lang="en-US" sz="900" b="1" dirty="0">
                  <a:solidFill>
                    <a:schemeClr val="accent1"/>
                  </a:solidFill>
                </a:rPr>
                <a:t>HORAIRES DE TRAVAIL PLUS FLEXIBLES</a:t>
              </a:r>
            </a:p>
          </p:txBody>
        </p:sp>
        <p:pic>
          <p:nvPicPr>
            <p:cNvPr id="3" name="Picture 2">
              <a:extLst>
                <a:ext uri="{FF2B5EF4-FFF2-40B4-BE49-F238E27FC236}">
                  <a16:creationId xmlns:a16="http://schemas.microsoft.com/office/drawing/2014/main" id="{CA43B517-0312-5D4C-99C7-D9B4F1689952}"/>
                </a:ext>
              </a:extLst>
            </p:cNvPr>
            <p:cNvPicPr>
              <a:picLocks noChangeAspect="1"/>
            </p:cNvPicPr>
            <p:nvPr/>
          </p:nvPicPr>
          <p:blipFill>
            <a:blip r:embed="rId10"/>
            <a:stretch>
              <a:fillRect/>
            </a:stretch>
          </p:blipFill>
          <p:spPr>
            <a:xfrm>
              <a:off x="2764614" y="2401742"/>
              <a:ext cx="340015" cy="340015"/>
            </a:xfrm>
            <a:prstGeom prst="rect">
              <a:avLst/>
            </a:prstGeom>
          </p:spPr>
        </p:pic>
      </p:grpSp>
      <p:grpSp>
        <p:nvGrpSpPr>
          <p:cNvPr id="20" name="Group 19">
            <a:extLst>
              <a:ext uri="{FF2B5EF4-FFF2-40B4-BE49-F238E27FC236}">
                <a16:creationId xmlns:a16="http://schemas.microsoft.com/office/drawing/2014/main" id="{66FD413B-9CFF-734F-B8EF-68200BDD32B7}"/>
              </a:ext>
            </a:extLst>
          </p:cNvPr>
          <p:cNvGrpSpPr/>
          <p:nvPr/>
        </p:nvGrpSpPr>
        <p:grpSpPr>
          <a:xfrm>
            <a:off x="499302" y="2956010"/>
            <a:ext cx="1858782" cy="1654569"/>
            <a:chOff x="499302" y="2956010"/>
            <a:chExt cx="1858782" cy="1654569"/>
          </a:xfrm>
        </p:grpSpPr>
        <p:sp>
          <p:nvSpPr>
            <p:cNvPr id="66" name="Rounded Rectangle 65">
              <a:extLst>
                <a:ext uri="{FF2B5EF4-FFF2-40B4-BE49-F238E27FC236}">
                  <a16:creationId xmlns:a16="http://schemas.microsoft.com/office/drawing/2014/main" id="{3DD69C0C-EC13-BF44-A656-7E2570646E39}"/>
                </a:ext>
              </a:extLst>
            </p:cNvPr>
            <p:cNvSpPr/>
            <p:nvPr/>
          </p:nvSpPr>
          <p:spPr>
            <a:xfrm>
              <a:off x="499302" y="4048384"/>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hart 44">
              <a:extLst>
                <a:ext uri="{FF2B5EF4-FFF2-40B4-BE49-F238E27FC236}">
                  <a16:creationId xmlns:a16="http://schemas.microsoft.com/office/drawing/2014/main" id="{AD0C4F4B-408A-47AC-A9D0-97787299094D}"/>
                </a:ext>
              </a:extLst>
            </p:cNvPr>
            <p:cNvGraphicFramePr/>
            <p:nvPr>
              <p:extLst>
                <p:ext uri="{D42A27DB-BD31-4B8C-83A1-F6EECF244321}">
                  <p14:modId xmlns:p14="http://schemas.microsoft.com/office/powerpoint/2010/main" val="2211349270"/>
                </p:ext>
              </p:extLst>
            </p:nvPr>
          </p:nvGraphicFramePr>
          <p:xfrm>
            <a:off x="561847" y="2956010"/>
            <a:ext cx="1754136" cy="1169424"/>
          </p:xfrm>
          <a:graphic>
            <a:graphicData uri="http://schemas.openxmlformats.org/drawingml/2006/chart">
              <c:chart xmlns:c="http://schemas.openxmlformats.org/drawingml/2006/chart" xmlns:r="http://schemas.openxmlformats.org/officeDocument/2006/relationships" r:id="rId11"/>
            </a:graphicData>
          </a:graphic>
        </p:graphicFrame>
        <p:sp>
          <p:nvSpPr>
            <p:cNvPr id="46" name="Oval 45">
              <a:extLst>
                <a:ext uri="{FF2B5EF4-FFF2-40B4-BE49-F238E27FC236}">
                  <a16:creationId xmlns:a16="http://schemas.microsoft.com/office/drawing/2014/main" id="{462D8210-AFB6-48D6-BFAB-D144DB28CF4F}"/>
                </a:ext>
              </a:extLst>
            </p:cNvPr>
            <p:cNvSpPr/>
            <p:nvPr/>
          </p:nvSpPr>
          <p:spPr>
            <a:xfrm>
              <a:off x="1139950"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1"/>
                  </a:solidFill>
                </a:rPr>
                <a:t>15%</a:t>
              </a:r>
            </a:p>
          </p:txBody>
        </p:sp>
        <p:sp>
          <p:nvSpPr>
            <p:cNvPr id="47" name="TextBox 46">
              <a:extLst>
                <a:ext uri="{FF2B5EF4-FFF2-40B4-BE49-F238E27FC236}">
                  <a16:creationId xmlns:a16="http://schemas.microsoft.com/office/drawing/2014/main" id="{50259A28-99EA-4908-9E41-975887B0AD4C}"/>
                </a:ext>
              </a:extLst>
            </p:cNvPr>
            <p:cNvSpPr txBox="1"/>
            <p:nvPr/>
          </p:nvSpPr>
          <p:spPr>
            <a:xfrm>
              <a:off x="1015867" y="4047688"/>
              <a:ext cx="1156752" cy="553998"/>
            </a:xfrm>
            <a:prstGeom prst="rect">
              <a:avLst/>
            </a:prstGeom>
            <a:noFill/>
          </p:spPr>
          <p:txBody>
            <a:bodyPr wrap="square" lIns="0" tIns="0" rIns="0" bIns="0" rtlCol="0" anchor="ctr" anchorCtr="0">
              <a:spAutoFit/>
            </a:bodyPr>
            <a:lstStyle/>
            <a:p>
              <a:pPr algn="ctr"/>
              <a:r>
                <a:rPr lang="en-US" sz="900" b="1" dirty="0">
                  <a:solidFill>
                    <a:schemeClr val="accent1"/>
                  </a:solidFill>
                </a:rPr>
                <a:t>AVANTAGES FINANCIERS (BONUS CONJOINTS)</a:t>
              </a:r>
            </a:p>
          </p:txBody>
        </p:sp>
        <p:pic>
          <p:nvPicPr>
            <p:cNvPr id="4" name="Picture 3">
              <a:extLst>
                <a:ext uri="{FF2B5EF4-FFF2-40B4-BE49-F238E27FC236}">
                  <a16:creationId xmlns:a16="http://schemas.microsoft.com/office/drawing/2014/main" id="{6F27C4BA-C9FC-D54C-9F3A-078EB1F5876E}"/>
                </a:ext>
              </a:extLst>
            </p:cNvPr>
            <p:cNvPicPr>
              <a:picLocks noChangeAspect="1"/>
            </p:cNvPicPr>
            <p:nvPr/>
          </p:nvPicPr>
          <p:blipFill>
            <a:blip r:embed="rId12"/>
            <a:stretch>
              <a:fillRect/>
            </a:stretch>
          </p:blipFill>
          <p:spPr>
            <a:xfrm>
              <a:off x="658781" y="4140246"/>
              <a:ext cx="313762" cy="368882"/>
            </a:xfrm>
            <a:prstGeom prst="rect">
              <a:avLst/>
            </a:prstGeom>
          </p:spPr>
        </p:pic>
      </p:grpSp>
      <p:grpSp>
        <p:nvGrpSpPr>
          <p:cNvPr id="19" name="Group 18">
            <a:extLst>
              <a:ext uri="{FF2B5EF4-FFF2-40B4-BE49-F238E27FC236}">
                <a16:creationId xmlns:a16="http://schemas.microsoft.com/office/drawing/2014/main" id="{8B539327-0FF2-3749-B24A-42FB15D50738}"/>
              </a:ext>
            </a:extLst>
          </p:cNvPr>
          <p:cNvGrpSpPr/>
          <p:nvPr/>
        </p:nvGrpSpPr>
        <p:grpSpPr>
          <a:xfrm>
            <a:off x="2585629" y="2956010"/>
            <a:ext cx="1858782" cy="1654569"/>
            <a:chOff x="2585629" y="2956010"/>
            <a:chExt cx="1858782" cy="1654569"/>
          </a:xfrm>
        </p:grpSpPr>
        <p:sp>
          <p:nvSpPr>
            <p:cNvPr id="54" name="Rounded Rectangle 53">
              <a:extLst>
                <a:ext uri="{FF2B5EF4-FFF2-40B4-BE49-F238E27FC236}">
                  <a16:creationId xmlns:a16="http://schemas.microsoft.com/office/drawing/2014/main" id="{39BAA9EF-EA19-6A4D-85D3-2D0B6F965D36}"/>
                </a:ext>
              </a:extLst>
            </p:cNvPr>
            <p:cNvSpPr/>
            <p:nvPr/>
          </p:nvSpPr>
          <p:spPr>
            <a:xfrm>
              <a:off x="2585629" y="4048384"/>
              <a:ext cx="1858782" cy="56219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hart 34">
              <a:extLst>
                <a:ext uri="{FF2B5EF4-FFF2-40B4-BE49-F238E27FC236}">
                  <a16:creationId xmlns:a16="http://schemas.microsoft.com/office/drawing/2014/main" id="{7A7191F4-BC62-9F46-B522-68366F61149B}"/>
                </a:ext>
              </a:extLst>
            </p:cNvPr>
            <p:cNvGraphicFramePr/>
            <p:nvPr>
              <p:extLst>
                <p:ext uri="{D42A27DB-BD31-4B8C-83A1-F6EECF244321}">
                  <p14:modId xmlns:p14="http://schemas.microsoft.com/office/powerpoint/2010/main" val="2730077260"/>
                </p:ext>
              </p:extLst>
            </p:nvPr>
          </p:nvGraphicFramePr>
          <p:xfrm>
            <a:off x="2636657" y="2956010"/>
            <a:ext cx="1754136" cy="1169424"/>
          </p:xfrm>
          <a:graphic>
            <a:graphicData uri="http://schemas.openxmlformats.org/drawingml/2006/chart">
              <c:chart xmlns:c="http://schemas.openxmlformats.org/drawingml/2006/chart" xmlns:r="http://schemas.openxmlformats.org/officeDocument/2006/relationships" r:id="rId13"/>
            </a:graphicData>
          </a:graphic>
        </p:graphicFrame>
        <p:sp>
          <p:nvSpPr>
            <p:cNvPr id="36" name="Oval 35">
              <a:extLst>
                <a:ext uri="{FF2B5EF4-FFF2-40B4-BE49-F238E27FC236}">
                  <a16:creationId xmlns:a16="http://schemas.microsoft.com/office/drawing/2014/main" id="{AA002F64-26B5-F641-A2A0-FDDF38F73667}"/>
                </a:ext>
              </a:extLst>
            </p:cNvPr>
            <p:cNvSpPr/>
            <p:nvPr/>
          </p:nvSpPr>
          <p:spPr>
            <a:xfrm>
              <a:off x="3214760"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3"/>
                  </a:solidFill>
                </a:rPr>
                <a:t>23%</a:t>
              </a:r>
            </a:p>
          </p:txBody>
        </p:sp>
        <p:sp>
          <p:nvSpPr>
            <p:cNvPr id="37" name="TextBox 36">
              <a:extLst>
                <a:ext uri="{FF2B5EF4-FFF2-40B4-BE49-F238E27FC236}">
                  <a16:creationId xmlns:a16="http://schemas.microsoft.com/office/drawing/2014/main" id="{C7141F03-0ABB-0442-9F0E-C8BE886E7C0E}"/>
                </a:ext>
              </a:extLst>
            </p:cNvPr>
            <p:cNvSpPr txBox="1"/>
            <p:nvPr/>
          </p:nvSpPr>
          <p:spPr>
            <a:xfrm>
              <a:off x="3087498" y="4125434"/>
              <a:ext cx="1229262" cy="415498"/>
            </a:xfrm>
            <a:prstGeom prst="rect">
              <a:avLst/>
            </a:prstGeom>
            <a:noFill/>
          </p:spPr>
          <p:txBody>
            <a:bodyPr wrap="square" lIns="0" tIns="0" rIns="0" bIns="0" rtlCol="0" anchor="ctr" anchorCtr="0">
              <a:spAutoFit/>
            </a:bodyPr>
            <a:lstStyle/>
            <a:p>
              <a:pPr algn="ctr"/>
              <a:r>
                <a:rPr lang="en-US" sz="900" b="1" dirty="0">
                  <a:solidFill>
                    <a:schemeClr val="accent3"/>
                  </a:solidFill>
                </a:rPr>
                <a:t>AVANTAGES        NON-FINANCIERS </a:t>
              </a:r>
              <a:r>
                <a:rPr lang="en-US" sz="800" b="1" dirty="0">
                  <a:solidFill>
                    <a:schemeClr val="accent3"/>
                  </a:solidFill>
                </a:rPr>
                <a:t>(CONGÉS)</a:t>
              </a:r>
            </a:p>
          </p:txBody>
        </p:sp>
        <p:pic>
          <p:nvPicPr>
            <p:cNvPr id="8" name="Picture 7">
              <a:extLst>
                <a:ext uri="{FF2B5EF4-FFF2-40B4-BE49-F238E27FC236}">
                  <a16:creationId xmlns:a16="http://schemas.microsoft.com/office/drawing/2014/main" id="{A9A036DB-FE8D-9946-991B-D237CB73F012}"/>
                </a:ext>
              </a:extLst>
            </p:cNvPr>
            <p:cNvPicPr>
              <a:picLocks noChangeAspect="1"/>
            </p:cNvPicPr>
            <p:nvPr/>
          </p:nvPicPr>
          <p:blipFill>
            <a:blip r:embed="rId14"/>
            <a:stretch>
              <a:fillRect/>
            </a:stretch>
          </p:blipFill>
          <p:spPr>
            <a:xfrm>
              <a:off x="2716854" y="4176138"/>
              <a:ext cx="314089" cy="314089"/>
            </a:xfrm>
            <a:prstGeom prst="rect">
              <a:avLst/>
            </a:prstGeom>
          </p:spPr>
        </p:pic>
      </p:grpSp>
      <p:grpSp>
        <p:nvGrpSpPr>
          <p:cNvPr id="21" name="Group 20">
            <a:extLst>
              <a:ext uri="{FF2B5EF4-FFF2-40B4-BE49-F238E27FC236}">
                <a16:creationId xmlns:a16="http://schemas.microsoft.com/office/drawing/2014/main" id="{9EAE2712-6698-D647-ADD0-1CCD40AEA8A5}"/>
              </a:ext>
            </a:extLst>
          </p:cNvPr>
          <p:cNvGrpSpPr/>
          <p:nvPr/>
        </p:nvGrpSpPr>
        <p:grpSpPr>
          <a:xfrm>
            <a:off x="4679753" y="2934896"/>
            <a:ext cx="1858782" cy="1654569"/>
            <a:chOff x="4700567" y="2956010"/>
            <a:chExt cx="1858782" cy="1654569"/>
          </a:xfrm>
        </p:grpSpPr>
        <p:sp>
          <p:nvSpPr>
            <p:cNvPr id="53" name="Rounded Rectangle 52">
              <a:extLst>
                <a:ext uri="{FF2B5EF4-FFF2-40B4-BE49-F238E27FC236}">
                  <a16:creationId xmlns:a16="http://schemas.microsoft.com/office/drawing/2014/main" id="{CCC87890-BCCD-784F-A496-90319C4E473E}"/>
                </a:ext>
              </a:extLst>
            </p:cNvPr>
            <p:cNvSpPr/>
            <p:nvPr/>
          </p:nvSpPr>
          <p:spPr>
            <a:xfrm>
              <a:off x="4700567" y="4048384"/>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a:extLst>
                <a:ext uri="{FF2B5EF4-FFF2-40B4-BE49-F238E27FC236}">
                  <a16:creationId xmlns:a16="http://schemas.microsoft.com/office/drawing/2014/main" id="{64ABE110-685E-4A4F-9C1E-582E4761A582}"/>
                </a:ext>
              </a:extLst>
            </p:cNvPr>
            <p:cNvGraphicFramePr/>
            <p:nvPr>
              <p:extLst>
                <p:ext uri="{D42A27DB-BD31-4B8C-83A1-F6EECF244321}">
                  <p14:modId xmlns:p14="http://schemas.microsoft.com/office/powerpoint/2010/main" val="653456426"/>
                </p:ext>
              </p:extLst>
            </p:nvPr>
          </p:nvGraphicFramePr>
          <p:xfrm>
            <a:off x="4743891" y="2956010"/>
            <a:ext cx="1754136" cy="1169424"/>
          </p:xfrm>
          <a:graphic>
            <a:graphicData uri="http://schemas.openxmlformats.org/drawingml/2006/chart">
              <c:chart xmlns:c="http://schemas.openxmlformats.org/drawingml/2006/chart" xmlns:r="http://schemas.openxmlformats.org/officeDocument/2006/relationships" r:id="rId15"/>
            </a:graphicData>
          </a:graphic>
        </p:graphicFrame>
        <p:sp>
          <p:nvSpPr>
            <p:cNvPr id="42" name="Oval 41">
              <a:extLst>
                <a:ext uri="{FF2B5EF4-FFF2-40B4-BE49-F238E27FC236}">
                  <a16:creationId xmlns:a16="http://schemas.microsoft.com/office/drawing/2014/main" id="{5C3E6A43-AA12-5E44-BFEE-A2DB241681E3}"/>
                </a:ext>
              </a:extLst>
            </p:cNvPr>
            <p:cNvSpPr/>
            <p:nvPr/>
          </p:nvSpPr>
          <p:spPr>
            <a:xfrm>
              <a:off x="5321994"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2"/>
                  </a:solidFill>
                </a:rPr>
                <a:t>19%</a:t>
              </a:r>
            </a:p>
          </p:txBody>
        </p:sp>
        <p:sp>
          <p:nvSpPr>
            <p:cNvPr id="43" name="TextBox 42">
              <a:extLst>
                <a:ext uri="{FF2B5EF4-FFF2-40B4-BE49-F238E27FC236}">
                  <a16:creationId xmlns:a16="http://schemas.microsoft.com/office/drawing/2014/main" id="{7D891ED0-7F10-FC43-BF29-74C1EDB7807F}"/>
                </a:ext>
              </a:extLst>
            </p:cNvPr>
            <p:cNvSpPr txBox="1"/>
            <p:nvPr/>
          </p:nvSpPr>
          <p:spPr>
            <a:xfrm>
              <a:off x="5251322" y="4063078"/>
              <a:ext cx="1142670" cy="523220"/>
            </a:xfrm>
            <a:prstGeom prst="rect">
              <a:avLst/>
            </a:prstGeom>
            <a:noFill/>
          </p:spPr>
          <p:txBody>
            <a:bodyPr wrap="square" lIns="0" tIns="0" rIns="0" bIns="0" rtlCol="0" anchor="ctr" anchorCtr="0">
              <a:spAutoFit/>
            </a:bodyPr>
            <a:lstStyle/>
            <a:p>
              <a:pPr algn="ctr"/>
              <a:r>
                <a:rPr lang="en-US" sz="900" b="1" dirty="0">
                  <a:solidFill>
                    <a:schemeClr val="tx2"/>
                  </a:solidFill>
                </a:rPr>
                <a:t>DIMINUTION DES EXIGENCES </a:t>
              </a:r>
              <a:r>
                <a:rPr lang="en-US" sz="800" b="1" dirty="0">
                  <a:solidFill>
                    <a:schemeClr val="tx2"/>
                  </a:solidFill>
                </a:rPr>
                <a:t>(COMPÉTENCES, EXPÉRIENCE)</a:t>
              </a:r>
            </a:p>
          </p:txBody>
        </p:sp>
        <p:pic>
          <p:nvPicPr>
            <p:cNvPr id="10" name="Picture 9">
              <a:extLst>
                <a:ext uri="{FF2B5EF4-FFF2-40B4-BE49-F238E27FC236}">
                  <a16:creationId xmlns:a16="http://schemas.microsoft.com/office/drawing/2014/main" id="{39D6805A-A343-3C49-AA60-207B08139A70}"/>
                </a:ext>
              </a:extLst>
            </p:cNvPr>
            <p:cNvPicPr>
              <a:picLocks noChangeAspect="1"/>
            </p:cNvPicPr>
            <p:nvPr/>
          </p:nvPicPr>
          <p:blipFill>
            <a:blip r:embed="rId16"/>
            <a:stretch>
              <a:fillRect/>
            </a:stretch>
          </p:blipFill>
          <p:spPr>
            <a:xfrm>
              <a:off x="4844533" y="4186187"/>
              <a:ext cx="325170" cy="300474"/>
            </a:xfrm>
            <a:prstGeom prst="rect">
              <a:avLst/>
            </a:prstGeom>
          </p:spPr>
        </p:pic>
      </p:grpSp>
      <p:grpSp>
        <p:nvGrpSpPr>
          <p:cNvPr id="22" name="Group 21">
            <a:extLst>
              <a:ext uri="{FF2B5EF4-FFF2-40B4-BE49-F238E27FC236}">
                <a16:creationId xmlns:a16="http://schemas.microsoft.com/office/drawing/2014/main" id="{84616DB9-95E0-7148-82B5-BDFC9D69CEC5}"/>
              </a:ext>
            </a:extLst>
          </p:cNvPr>
          <p:cNvGrpSpPr/>
          <p:nvPr/>
        </p:nvGrpSpPr>
        <p:grpSpPr>
          <a:xfrm>
            <a:off x="6764636" y="2956010"/>
            <a:ext cx="1858782" cy="1654569"/>
            <a:chOff x="6764636" y="2956010"/>
            <a:chExt cx="1858782" cy="1654569"/>
          </a:xfrm>
        </p:grpSpPr>
        <p:sp>
          <p:nvSpPr>
            <p:cNvPr id="52" name="Rounded Rectangle 51">
              <a:extLst>
                <a:ext uri="{FF2B5EF4-FFF2-40B4-BE49-F238E27FC236}">
                  <a16:creationId xmlns:a16="http://schemas.microsoft.com/office/drawing/2014/main" id="{178F4E54-C9B9-8845-A67D-E8C65B030D6C}"/>
                </a:ext>
              </a:extLst>
            </p:cNvPr>
            <p:cNvSpPr/>
            <p:nvPr/>
          </p:nvSpPr>
          <p:spPr>
            <a:xfrm>
              <a:off x="6764636" y="4048384"/>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Chart 37">
              <a:extLst>
                <a:ext uri="{FF2B5EF4-FFF2-40B4-BE49-F238E27FC236}">
                  <a16:creationId xmlns:a16="http://schemas.microsoft.com/office/drawing/2014/main" id="{32F87BE3-2422-D74E-B0DB-E42904323346}"/>
                </a:ext>
              </a:extLst>
            </p:cNvPr>
            <p:cNvGraphicFramePr/>
            <p:nvPr>
              <p:extLst>
                <p:ext uri="{D42A27DB-BD31-4B8C-83A1-F6EECF244321}">
                  <p14:modId xmlns:p14="http://schemas.microsoft.com/office/powerpoint/2010/main" val="1781642788"/>
                </p:ext>
              </p:extLst>
            </p:nvPr>
          </p:nvGraphicFramePr>
          <p:xfrm>
            <a:off x="6812795" y="2956010"/>
            <a:ext cx="1754136" cy="1169424"/>
          </p:xfrm>
          <a:graphic>
            <a:graphicData uri="http://schemas.openxmlformats.org/drawingml/2006/chart">
              <c:chart xmlns:c="http://schemas.openxmlformats.org/drawingml/2006/chart" xmlns:r="http://schemas.openxmlformats.org/officeDocument/2006/relationships" r:id="rId17"/>
            </a:graphicData>
          </a:graphic>
        </p:graphicFrame>
        <p:sp>
          <p:nvSpPr>
            <p:cNvPr id="39" name="Oval 38">
              <a:extLst>
                <a:ext uri="{FF2B5EF4-FFF2-40B4-BE49-F238E27FC236}">
                  <a16:creationId xmlns:a16="http://schemas.microsoft.com/office/drawing/2014/main" id="{AC14A2F0-CF02-2141-B8D5-35B6F3DF89D5}"/>
                </a:ext>
              </a:extLst>
            </p:cNvPr>
            <p:cNvSpPr/>
            <p:nvPr/>
          </p:nvSpPr>
          <p:spPr>
            <a:xfrm>
              <a:off x="7388580" y="3239439"/>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1"/>
                  </a:solidFill>
                </a:rPr>
                <a:t>10%</a:t>
              </a:r>
            </a:p>
          </p:txBody>
        </p:sp>
        <p:sp>
          <p:nvSpPr>
            <p:cNvPr id="40" name="TextBox 39">
              <a:extLst>
                <a:ext uri="{FF2B5EF4-FFF2-40B4-BE49-F238E27FC236}">
                  <a16:creationId xmlns:a16="http://schemas.microsoft.com/office/drawing/2014/main" id="{29F07B4D-C51B-4E43-8FC4-9AA8DD1DE4B6}"/>
                </a:ext>
              </a:extLst>
            </p:cNvPr>
            <p:cNvSpPr txBox="1"/>
            <p:nvPr/>
          </p:nvSpPr>
          <p:spPr>
            <a:xfrm>
              <a:off x="7286132" y="4116938"/>
              <a:ext cx="1088723" cy="415498"/>
            </a:xfrm>
            <a:prstGeom prst="rect">
              <a:avLst/>
            </a:prstGeom>
            <a:noFill/>
          </p:spPr>
          <p:txBody>
            <a:bodyPr wrap="square" lIns="0" tIns="0" rIns="0" bIns="0" rtlCol="0" anchor="ctr" anchorCtr="0">
              <a:spAutoFit/>
            </a:bodyPr>
            <a:lstStyle/>
            <a:p>
              <a:pPr algn="ctr"/>
              <a:r>
                <a:rPr lang="en-US" sz="900" b="1" dirty="0">
                  <a:solidFill>
                    <a:schemeClr val="accent1"/>
                  </a:solidFill>
                </a:rPr>
                <a:t>ABANDON DES ÉVALUATION DES COMPÉTENCES</a:t>
              </a:r>
            </a:p>
          </p:txBody>
        </p:sp>
        <p:pic>
          <p:nvPicPr>
            <p:cNvPr id="15" name="Picture 14">
              <a:extLst>
                <a:ext uri="{FF2B5EF4-FFF2-40B4-BE49-F238E27FC236}">
                  <a16:creationId xmlns:a16="http://schemas.microsoft.com/office/drawing/2014/main" id="{F7F1CBAF-133C-A24C-8B53-2EEC602022FA}"/>
                </a:ext>
              </a:extLst>
            </p:cNvPr>
            <p:cNvPicPr>
              <a:picLocks noChangeAspect="1"/>
            </p:cNvPicPr>
            <p:nvPr/>
          </p:nvPicPr>
          <p:blipFill>
            <a:blip r:embed="rId18"/>
            <a:stretch>
              <a:fillRect/>
            </a:stretch>
          </p:blipFill>
          <p:spPr>
            <a:xfrm>
              <a:off x="6974144" y="4153283"/>
              <a:ext cx="343997" cy="311621"/>
            </a:xfrm>
            <a:prstGeom prst="rect">
              <a:avLst/>
            </a:prstGeom>
          </p:spPr>
        </p:pic>
      </p:grpSp>
    </p:spTree>
    <p:extLst>
      <p:ext uri="{BB962C8B-B14F-4D97-AF65-F5344CB8AC3E}">
        <p14:creationId xmlns:p14="http://schemas.microsoft.com/office/powerpoint/2010/main" val="162366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7C84E4-3800-491F-8BC2-2F3E52344C71}"/>
              </a:ext>
            </a:extLst>
          </p:cNvPr>
          <p:cNvPicPr>
            <a:picLocks noChangeAspect="1"/>
          </p:cNvPicPr>
          <p:nvPr/>
        </p:nvPicPr>
        <p:blipFill>
          <a:blip r:embed="rId3"/>
          <a:srcRect/>
          <a:stretch/>
        </p:blipFill>
        <p:spPr>
          <a:xfrm>
            <a:off x="-697" y="7408"/>
            <a:ext cx="9143833" cy="4724313"/>
          </a:xfrm>
          <a:prstGeom prst="rect">
            <a:avLst/>
          </a:prstGeom>
        </p:spPr>
      </p:pic>
      <p:sp>
        <p:nvSpPr>
          <p:cNvPr id="14" name="Round Same Side Corner Rectangle 10">
            <a:extLst>
              <a:ext uri="{FF2B5EF4-FFF2-40B4-BE49-F238E27FC236}">
                <a16:creationId xmlns:a16="http://schemas.microsoft.com/office/drawing/2014/main" id="{4890B836-B412-4167-8298-5DDF7B079715}"/>
              </a:ext>
            </a:extLst>
          </p:cNvPr>
          <p:cNvSpPr/>
          <p:nvPr/>
        </p:nvSpPr>
        <p:spPr>
          <a:xfrm rot="10800000">
            <a:off x="4708634" y="-1"/>
            <a:ext cx="3929742" cy="4293326"/>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1">
            <a:extLst>
              <a:ext uri="{FF2B5EF4-FFF2-40B4-BE49-F238E27FC236}">
                <a16:creationId xmlns:a16="http://schemas.microsoft.com/office/drawing/2014/main" id="{975CCA6D-6A80-4671-A662-2195BE3D6296}"/>
              </a:ext>
            </a:extLst>
          </p:cNvPr>
          <p:cNvSpPr/>
          <p:nvPr/>
        </p:nvSpPr>
        <p:spPr>
          <a:xfrm rot="10800000">
            <a:off x="8133567" y="3"/>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35BAAF87-FF7F-4EB9-9C19-10EA5F5EC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5526" y="91962"/>
            <a:ext cx="320889" cy="320889"/>
          </a:xfrm>
          <a:prstGeom prst="rect">
            <a:avLst/>
          </a:prstGeom>
        </p:spPr>
      </p:pic>
      <p:sp>
        <p:nvSpPr>
          <p:cNvPr id="20" name="Title 1">
            <a:extLst>
              <a:ext uri="{FF2B5EF4-FFF2-40B4-BE49-F238E27FC236}">
                <a16:creationId xmlns:a16="http://schemas.microsoft.com/office/drawing/2014/main" id="{7BD05BB7-DC3D-4C1A-ADE8-01E530BA6D1D}"/>
              </a:ext>
            </a:extLst>
          </p:cNvPr>
          <p:cNvSpPr>
            <a:spLocks noGrp="1"/>
          </p:cNvSpPr>
          <p:nvPr>
            <p:ph type="title"/>
          </p:nvPr>
        </p:nvSpPr>
        <p:spPr>
          <a:xfrm>
            <a:off x="5011730" y="478636"/>
            <a:ext cx="3135372" cy="1805851"/>
          </a:xfrm>
        </p:spPr>
        <p:txBody>
          <a:bodyPr/>
          <a:lstStyle/>
          <a:p>
            <a:r>
              <a:rPr lang="en-US" sz="1900" dirty="0">
                <a:latin typeface="Arial"/>
                <a:cs typeface="Arial"/>
              </a:rPr>
              <a:t>LES AVANTAGES OFFERTS POUR SURMONTER LES P</a:t>
            </a:r>
            <a:r>
              <a:rPr lang="en-US" sz="1900" dirty="0"/>
              <a:t>É</a:t>
            </a:r>
            <a:r>
              <a:rPr lang="en-US" sz="1900" dirty="0">
                <a:latin typeface="Arial"/>
                <a:cs typeface="Arial"/>
              </a:rPr>
              <a:t>NURIES DE TALENTS DIFFÈRENT PEU ENTRE LES R</a:t>
            </a:r>
            <a:r>
              <a:rPr lang="en-US" sz="1900" dirty="0"/>
              <a:t>É</a:t>
            </a:r>
            <a:r>
              <a:rPr lang="en-US" sz="1900" dirty="0">
                <a:latin typeface="Arial"/>
                <a:cs typeface="Arial"/>
              </a:rPr>
              <a:t>GIONS DU MONDE </a:t>
            </a:r>
            <a:br>
              <a:rPr lang="en-US" sz="1800" dirty="0">
                <a:latin typeface="Arial"/>
                <a:cs typeface="Arial"/>
              </a:rPr>
            </a:br>
            <a:endParaRPr lang="en-US" sz="1800" dirty="0"/>
          </a:p>
        </p:txBody>
      </p:sp>
      <p:sp>
        <p:nvSpPr>
          <p:cNvPr id="7" name="Rectangle 6">
            <a:extLst>
              <a:ext uri="{FF2B5EF4-FFF2-40B4-BE49-F238E27FC236}">
                <a16:creationId xmlns:a16="http://schemas.microsoft.com/office/drawing/2014/main" id="{6CD38781-4BB8-40B0-B95F-388F7507B607}"/>
              </a:ext>
            </a:extLst>
          </p:cNvPr>
          <p:cNvSpPr/>
          <p:nvPr/>
        </p:nvSpPr>
        <p:spPr>
          <a:xfrm>
            <a:off x="5011730" y="2471520"/>
            <a:ext cx="1764627" cy="1449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300" dirty="0">
                <a:solidFill>
                  <a:schemeClr val="accent4"/>
                </a:solidFill>
              </a:rPr>
              <a:t>La formation, le </a:t>
            </a:r>
            <a:r>
              <a:rPr lang="en-US" sz="1300" dirty="0" err="1">
                <a:solidFill>
                  <a:schemeClr val="accent4"/>
                </a:solidFill>
              </a:rPr>
              <a:t>développement</a:t>
            </a:r>
            <a:r>
              <a:rPr lang="en-US" sz="1300" dirty="0">
                <a:solidFill>
                  <a:schemeClr val="accent4"/>
                </a:solidFill>
              </a:rPr>
              <a:t> des </a:t>
            </a:r>
            <a:r>
              <a:rPr lang="en-US" sz="1300" dirty="0" err="1">
                <a:solidFill>
                  <a:schemeClr val="accent4"/>
                </a:solidFill>
              </a:rPr>
              <a:t>compétences</a:t>
            </a:r>
            <a:r>
              <a:rPr lang="en-US" sz="1300" dirty="0">
                <a:solidFill>
                  <a:schemeClr val="accent4"/>
                </a:solidFill>
              </a:rPr>
              <a:t> et le </a:t>
            </a:r>
            <a:r>
              <a:rPr lang="en-US" sz="1300" dirty="0" err="1">
                <a:solidFill>
                  <a:schemeClr val="accent4"/>
                </a:solidFill>
              </a:rPr>
              <a:t>mentorat</a:t>
            </a:r>
            <a:r>
              <a:rPr lang="en-US" sz="1300" dirty="0">
                <a:solidFill>
                  <a:schemeClr val="accent4"/>
                </a:solidFill>
              </a:rPr>
              <a:t> </a:t>
            </a:r>
            <a:r>
              <a:rPr lang="en-US" sz="1300" dirty="0" err="1">
                <a:solidFill>
                  <a:schemeClr val="accent4"/>
                </a:solidFill>
              </a:rPr>
              <a:t>est</a:t>
            </a:r>
            <a:r>
              <a:rPr lang="en-US" sz="1300" dirty="0">
                <a:solidFill>
                  <a:schemeClr val="accent4"/>
                </a:solidFill>
              </a:rPr>
              <a:t> </a:t>
            </a:r>
            <a:r>
              <a:rPr lang="en-US" sz="1300" dirty="0" err="1">
                <a:solidFill>
                  <a:schemeClr val="accent4"/>
                </a:solidFill>
              </a:rPr>
              <a:t>l’avantage</a:t>
            </a:r>
            <a:r>
              <a:rPr lang="en-US" sz="1300" dirty="0">
                <a:solidFill>
                  <a:schemeClr val="accent4"/>
                </a:solidFill>
              </a:rPr>
              <a:t> </a:t>
            </a:r>
            <a:r>
              <a:rPr lang="en-US" sz="1300" dirty="0" err="1">
                <a:solidFill>
                  <a:schemeClr val="accent4"/>
                </a:solidFill>
              </a:rPr>
              <a:t>numéro</a:t>
            </a:r>
            <a:r>
              <a:rPr lang="en-US" sz="1300" dirty="0">
                <a:solidFill>
                  <a:schemeClr val="accent4"/>
                </a:solidFill>
              </a:rPr>
              <a:t> 1 </a:t>
            </a:r>
            <a:r>
              <a:rPr lang="en-US" sz="1300" dirty="0" err="1">
                <a:solidFill>
                  <a:schemeClr val="accent4"/>
                </a:solidFill>
              </a:rPr>
              <a:t>choisi</a:t>
            </a:r>
            <a:r>
              <a:rPr lang="en-US" sz="1300" dirty="0">
                <a:solidFill>
                  <a:schemeClr val="accent4"/>
                </a:solidFill>
              </a:rPr>
              <a:t> par 41% des </a:t>
            </a:r>
            <a:r>
              <a:rPr lang="en-US" sz="1300" dirty="0" err="1">
                <a:solidFill>
                  <a:schemeClr val="accent4"/>
                </a:solidFill>
              </a:rPr>
              <a:t>employeurs</a:t>
            </a:r>
            <a:r>
              <a:rPr lang="en-US" sz="1300" dirty="0">
                <a:solidFill>
                  <a:schemeClr val="accent4"/>
                </a:solidFill>
              </a:rPr>
              <a:t> pour </a:t>
            </a:r>
            <a:r>
              <a:rPr lang="en-US" sz="1300" dirty="0" err="1">
                <a:solidFill>
                  <a:schemeClr val="accent4"/>
                </a:solidFill>
              </a:rPr>
              <a:t>attirer</a:t>
            </a:r>
            <a:r>
              <a:rPr lang="en-US" sz="1300" dirty="0">
                <a:solidFill>
                  <a:schemeClr val="accent4"/>
                </a:solidFill>
              </a:rPr>
              <a:t> et </a:t>
            </a:r>
            <a:r>
              <a:rPr lang="en-US" sz="1300" dirty="0" err="1">
                <a:solidFill>
                  <a:schemeClr val="accent4"/>
                </a:solidFill>
              </a:rPr>
              <a:t>fidéliser</a:t>
            </a:r>
            <a:r>
              <a:rPr lang="en-US" sz="1300" dirty="0">
                <a:solidFill>
                  <a:schemeClr val="accent4"/>
                </a:solidFill>
              </a:rPr>
              <a:t> les talents</a:t>
            </a:r>
            <a:endParaRPr lang="en-US" dirty="0">
              <a:solidFill>
                <a:schemeClr val="accent4"/>
              </a:solidFill>
            </a:endParaRPr>
          </a:p>
        </p:txBody>
      </p:sp>
      <p:cxnSp>
        <p:nvCxnSpPr>
          <p:cNvPr id="8" name="Straight Connector 7">
            <a:extLst>
              <a:ext uri="{FF2B5EF4-FFF2-40B4-BE49-F238E27FC236}">
                <a16:creationId xmlns:a16="http://schemas.microsoft.com/office/drawing/2014/main" id="{E59597D8-FE43-F04A-8F48-0460230F546D}"/>
              </a:ext>
            </a:extLst>
          </p:cNvPr>
          <p:cNvCxnSpPr>
            <a:cxnSpLocks/>
          </p:cNvCxnSpPr>
          <p:nvPr/>
        </p:nvCxnSpPr>
        <p:spPr>
          <a:xfrm>
            <a:off x="5011730" y="2292713"/>
            <a:ext cx="29413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D2957422-56EF-7246-A0D0-B0539686595E}"/>
              </a:ext>
            </a:extLst>
          </p:cNvPr>
          <p:cNvGraphicFramePr/>
          <p:nvPr>
            <p:extLst>
              <p:ext uri="{D42A27DB-BD31-4B8C-83A1-F6EECF244321}">
                <p14:modId xmlns:p14="http://schemas.microsoft.com/office/powerpoint/2010/main" val="2778217758"/>
              </p:ext>
            </p:extLst>
          </p:nvPr>
        </p:nvGraphicFramePr>
        <p:xfrm>
          <a:off x="6784937" y="2463292"/>
          <a:ext cx="1623420" cy="1619593"/>
        </p:xfrm>
        <a:graphic>
          <a:graphicData uri="http://schemas.openxmlformats.org/drawingml/2006/chart">
            <c:chart xmlns:c="http://schemas.openxmlformats.org/drawingml/2006/chart" xmlns:r="http://schemas.openxmlformats.org/officeDocument/2006/relationships" r:id="rId6"/>
          </a:graphicData>
        </a:graphic>
      </p:graphicFrame>
      <p:sp>
        <p:nvSpPr>
          <p:cNvPr id="13" name="Oval 12">
            <a:extLst>
              <a:ext uri="{FF2B5EF4-FFF2-40B4-BE49-F238E27FC236}">
                <a16:creationId xmlns:a16="http://schemas.microsoft.com/office/drawing/2014/main" id="{ECD867FF-2FCA-074B-8094-1E5F183C9991}"/>
              </a:ext>
            </a:extLst>
          </p:cNvPr>
          <p:cNvSpPr/>
          <p:nvPr/>
        </p:nvSpPr>
        <p:spPr>
          <a:xfrm>
            <a:off x="7107400" y="2783841"/>
            <a:ext cx="978494" cy="978494"/>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24F22B-459A-254E-9931-AD52FDE3D5DA}"/>
              </a:ext>
            </a:extLst>
          </p:cNvPr>
          <p:cNvPicPr>
            <a:picLocks noChangeAspect="1"/>
          </p:cNvPicPr>
          <p:nvPr/>
        </p:nvPicPr>
        <p:blipFill>
          <a:blip r:embed="rId7"/>
          <a:stretch>
            <a:fillRect/>
          </a:stretch>
        </p:blipFill>
        <p:spPr>
          <a:xfrm>
            <a:off x="7169810" y="2848751"/>
            <a:ext cx="862817" cy="848673"/>
          </a:xfrm>
          <a:prstGeom prst="rect">
            <a:avLst/>
          </a:prstGeom>
        </p:spPr>
      </p:pic>
    </p:spTree>
    <p:extLst>
      <p:ext uri="{BB962C8B-B14F-4D97-AF65-F5344CB8AC3E}">
        <p14:creationId xmlns:p14="http://schemas.microsoft.com/office/powerpoint/2010/main" val="102783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DDEA-8E44-1642-A752-0D9C40D665BC}"/>
              </a:ext>
            </a:extLst>
          </p:cNvPr>
          <p:cNvSpPr>
            <a:spLocks noGrp="1"/>
          </p:cNvSpPr>
          <p:nvPr>
            <p:ph type="title"/>
          </p:nvPr>
        </p:nvSpPr>
        <p:spPr>
          <a:xfrm>
            <a:off x="403445" y="365993"/>
            <a:ext cx="8226901" cy="476258"/>
          </a:xfrm>
        </p:spPr>
        <p:txBody>
          <a:bodyPr/>
          <a:lstStyle/>
          <a:p>
            <a:r>
              <a:rPr lang="en-US" dirty="0"/>
              <a:t>TABLE DES MATIÈRES</a:t>
            </a:r>
          </a:p>
        </p:txBody>
      </p:sp>
      <p:sp>
        <p:nvSpPr>
          <p:cNvPr id="6" name="Content Placeholder 2">
            <a:extLst>
              <a:ext uri="{FF2B5EF4-FFF2-40B4-BE49-F238E27FC236}">
                <a16:creationId xmlns:a16="http://schemas.microsoft.com/office/drawing/2014/main" id="{D2F9D383-07CC-4D5E-8B17-6BCC44ADCAC9}"/>
              </a:ext>
            </a:extLst>
          </p:cNvPr>
          <p:cNvSpPr>
            <a:spLocks noGrp="1"/>
          </p:cNvSpPr>
          <p:nvPr>
            <p:ph type="body" sz="quarter" idx="10"/>
          </p:nvPr>
        </p:nvSpPr>
        <p:spPr>
          <a:xfrm>
            <a:off x="403445" y="981987"/>
            <a:ext cx="8226901" cy="3654094"/>
          </a:xfrm>
        </p:spPr>
        <p:txBody>
          <a:bodyPr vert="horz" lIns="0" tIns="0" rIns="0" bIns="0" rtlCol="0" anchor="t">
            <a:noAutofit/>
          </a:bodyPr>
          <a:lstStyle/>
          <a:p>
            <a:pPr marL="233045" indent="-233045"/>
            <a:r>
              <a:rPr lang="en-US" sz="1250" b="0" dirty="0">
                <a:latin typeface="Arial"/>
                <a:cs typeface="Arial"/>
              </a:rPr>
              <a:t>Tendances sur le </a:t>
            </a:r>
            <a:r>
              <a:rPr lang="en-US" sz="1250" b="0" dirty="0" err="1">
                <a:latin typeface="Arial"/>
                <a:cs typeface="Arial"/>
              </a:rPr>
              <a:t>marché</a:t>
            </a:r>
            <a:r>
              <a:rPr lang="en-US" sz="1250" b="0" dirty="0">
                <a:latin typeface="Arial"/>
                <a:cs typeface="Arial"/>
              </a:rPr>
              <a:t> de </a:t>
            </a:r>
            <a:r>
              <a:rPr lang="en-US" sz="1250" b="0" dirty="0" err="1">
                <a:latin typeface="Arial"/>
                <a:cs typeface="Arial"/>
              </a:rPr>
              <a:t>l’emploi</a:t>
            </a:r>
            <a:r>
              <a:rPr lang="en-US" sz="1250" b="0" dirty="0">
                <a:latin typeface="Arial"/>
                <a:cs typeface="Arial"/>
              </a:rPr>
              <a:t> – Belgique</a:t>
            </a:r>
          </a:p>
          <a:p>
            <a:pPr marL="233045" indent="-233045"/>
            <a:r>
              <a:rPr lang="en-US" sz="1250" dirty="0" err="1">
                <a:latin typeface="Arial"/>
                <a:cs typeface="Arial"/>
              </a:rPr>
              <a:t>Optimisme</a:t>
            </a:r>
            <a:r>
              <a:rPr lang="en-US" sz="1250" dirty="0">
                <a:latin typeface="Arial"/>
                <a:cs typeface="Arial"/>
              </a:rPr>
              <a:t> </a:t>
            </a:r>
            <a:r>
              <a:rPr lang="en-US" sz="1250" dirty="0" err="1">
                <a:latin typeface="Arial"/>
                <a:cs typeface="Arial"/>
              </a:rPr>
              <a:t>retrouvé</a:t>
            </a:r>
            <a:r>
              <a:rPr lang="en-US" sz="1250" dirty="0">
                <a:latin typeface="Arial"/>
                <a:cs typeface="Arial"/>
              </a:rPr>
              <a:t> sur le </a:t>
            </a:r>
            <a:r>
              <a:rPr lang="en-US" sz="1250" dirty="0" err="1">
                <a:latin typeface="Arial"/>
                <a:cs typeface="Arial"/>
              </a:rPr>
              <a:t>marché</a:t>
            </a:r>
            <a:r>
              <a:rPr lang="en-US" sz="1250" dirty="0">
                <a:latin typeface="Arial"/>
                <a:cs typeface="Arial"/>
              </a:rPr>
              <a:t> de </a:t>
            </a:r>
            <a:r>
              <a:rPr lang="en-US" sz="1250" dirty="0" err="1">
                <a:latin typeface="Arial"/>
                <a:cs typeface="Arial"/>
              </a:rPr>
              <a:t>l’emploi</a:t>
            </a:r>
            <a:r>
              <a:rPr lang="en-US" sz="1250" dirty="0">
                <a:latin typeface="Arial"/>
                <a:cs typeface="Arial"/>
              </a:rPr>
              <a:t> </a:t>
            </a:r>
            <a:r>
              <a:rPr lang="en-US" sz="1250" dirty="0" err="1">
                <a:latin typeface="Arial"/>
                <a:cs typeface="Arial"/>
              </a:rPr>
              <a:t>en</a:t>
            </a:r>
            <a:r>
              <a:rPr lang="en-US" sz="1250" dirty="0">
                <a:latin typeface="Arial"/>
                <a:cs typeface="Arial"/>
              </a:rPr>
              <a:t> Belgique – </a:t>
            </a:r>
            <a:r>
              <a:rPr lang="en-US" sz="1250" dirty="0" err="1">
                <a:latin typeface="Arial"/>
                <a:cs typeface="Arial"/>
              </a:rPr>
              <a:t>Analyse</a:t>
            </a:r>
            <a:r>
              <a:rPr lang="en-US" sz="1250" dirty="0">
                <a:latin typeface="Arial"/>
                <a:cs typeface="Arial"/>
              </a:rPr>
              <a:t> des </a:t>
            </a:r>
            <a:r>
              <a:rPr lang="en-US" sz="1250" dirty="0" err="1">
                <a:latin typeface="Arial"/>
                <a:cs typeface="Arial"/>
              </a:rPr>
              <a:t>Prévisions</a:t>
            </a:r>
            <a:r>
              <a:rPr lang="en-US" sz="1250" dirty="0">
                <a:latin typeface="Arial"/>
                <a:cs typeface="Arial"/>
              </a:rPr>
              <a:t> </a:t>
            </a:r>
            <a:r>
              <a:rPr lang="en-US" sz="1250" dirty="0" err="1">
                <a:latin typeface="Arial"/>
                <a:cs typeface="Arial"/>
              </a:rPr>
              <a:t>Nettes</a:t>
            </a:r>
            <a:r>
              <a:rPr lang="en-US" sz="1250" dirty="0">
                <a:latin typeface="Arial"/>
                <a:cs typeface="Arial"/>
              </a:rPr>
              <a:t> </a:t>
            </a:r>
            <a:r>
              <a:rPr lang="en-US" sz="1250" dirty="0" err="1">
                <a:latin typeface="Arial"/>
                <a:cs typeface="Arial"/>
              </a:rPr>
              <a:t>d’Emploi</a:t>
            </a:r>
            <a:endParaRPr lang="en-US" dirty="0"/>
          </a:p>
          <a:p>
            <a:pPr marL="233045" indent="-233045"/>
            <a:r>
              <a:rPr lang="en-US" sz="1250" b="0" dirty="0">
                <a:latin typeface="Arial"/>
                <a:cs typeface="Arial"/>
              </a:rPr>
              <a:t>Les </a:t>
            </a:r>
            <a:r>
              <a:rPr lang="en-US" sz="1250" b="0" dirty="0" err="1">
                <a:latin typeface="Arial"/>
                <a:cs typeface="Arial"/>
              </a:rPr>
              <a:t>pénuries</a:t>
            </a:r>
            <a:r>
              <a:rPr lang="en-US" sz="1250" b="0" dirty="0">
                <a:latin typeface="Arial"/>
                <a:cs typeface="Arial"/>
              </a:rPr>
              <a:t> de talents </a:t>
            </a:r>
            <a:r>
              <a:rPr lang="en-US" sz="1250" b="0" dirty="0" err="1">
                <a:latin typeface="Arial"/>
                <a:cs typeface="Arial"/>
              </a:rPr>
              <a:t>atteignent</a:t>
            </a:r>
            <a:r>
              <a:rPr lang="en-US" sz="1250" b="0" dirty="0">
                <a:latin typeface="Arial"/>
                <a:cs typeface="Arial"/>
              </a:rPr>
              <a:t> des </a:t>
            </a:r>
            <a:r>
              <a:rPr lang="en-US" sz="1250" b="0" dirty="0" err="1">
                <a:latin typeface="Arial"/>
                <a:cs typeface="Arial"/>
              </a:rPr>
              <a:t>niveaux</a:t>
            </a:r>
            <a:r>
              <a:rPr lang="en-US" sz="1250" b="0" dirty="0">
                <a:latin typeface="Arial"/>
                <a:cs typeface="Arial"/>
              </a:rPr>
              <a:t> record pour le second </a:t>
            </a:r>
            <a:r>
              <a:rPr lang="en-US" sz="1250" b="0" dirty="0" err="1">
                <a:latin typeface="Arial"/>
                <a:cs typeface="Arial"/>
              </a:rPr>
              <a:t>trimestre</a:t>
            </a:r>
            <a:r>
              <a:rPr lang="en-US" sz="1250" b="0" dirty="0">
                <a:latin typeface="Arial"/>
                <a:cs typeface="Arial"/>
              </a:rPr>
              <a:t> </a:t>
            </a:r>
            <a:r>
              <a:rPr lang="en-US" sz="1250" b="0" dirty="0" err="1">
                <a:latin typeface="Arial"/>
                <a:cs typeface="Arial"/>
              </a:rPr>
              <a:t>consécutif</a:t>
            </a:r>
            <a:endParaRPr lang="en-US" sz="1250" b="0" dirty="0"/>
          </a:p>
          <a:p>
            <a:pPr marL="233045" indent="-233045"/>
            <a:r>
              <a:rPr lang="en-US" sz="1250" dirty="0">
                <a:latin typeface="Arial"/>
                <a:cs typeface="Arial"/>
              </a:rPr>
              <a:t>Plus de </a:t>
            </a:r>
            <a:r>
              <a:rPr lang="en-US" sz="1250" dirty="0" err="1">
                <a:latin typeface="Arial"/>
                <a:cs typeface="Arial"/>
              </a:rPr>
              <a:t>flexibilité</a:t>
            </a:r>
            <a:r>
              <a:rPr lang="en-US" sz="1250" dirty="0">
                <a:latin typeface="Arial"/>
                <a:cs typeface="Arial"/>
              </a:rPr>
              <a:t>, </a:t>
            </a:r>
            <a:r>
              <a:rPr lang="en-US" sz="1250" dirty="0" err="1">
                <a:latin typeface="Arial"/>
                <a:cs typeface="Arial"/>
              </a:rPr>
              <a:t>développement</a:t>
            </a:r>
            <a:r>
              <a:rPr lang="en-US" sz="1250" dirty="0">
                <a:latin typeface="Arial"/>
                <a:cs typeface="Arial"/>
              </a:rPr>
              <a:t> des </a:t>
            </a:r>
            <a:r>
              <a:rPr lang="en-US" sz="1250" dirty="0" err="1">
                <a:latin typeface="Arial"/>
                <a:cs typeface="Arial"/>
              </a:rPr>
              <a:t>compétences</a:t>
            </a:r>
            <a:r>
              <a:rPr lang="en-US" sz="1250" dirty="0">
                <a:latin typeface="Arial"/>
                <a:cs typeface="Arial"/>
              </a:rPr>
              <a:t> et augmentation de </a:t>
            </a:r>
            <a:r>
              <a:rPr lang="en-US" sz="1250" dirty="0" err="1">
                <a:latin typeface="Arial"/>
                <a:cs typeface="Arial"/>
              </a:rPr>
              <a:t>salaires</a:t>
            </a:r>
            <a:r>
              <a:rPr lang="en-US" sz="1250" dirty="0">
                <a:latin typeface="Arial"/>
                <a:cs typeface="Arial"/>
              </a:rPr>
              <a:t> :</a:t>
            </a:r>
            <a:r>
              <a:rPr lang="en-US" sz="1250" b="0" dirty="0">
                <a:latin typeface="Arial"/>
                <a:cs typeface="Arial"/>
              </a:rPr>
              <a:t> </a:t>
            </a:r>
            <a:r>
              <a:rPr lang="en-US" sz="1250" b="0" dirty="0" err="1">
                <a:latin typeface="Arial"/>
                <a:cs typeface="Arial"/>
              </a:rPr>
              <a:t>stratégies</a:t>
            </a:r>
            <a:r>
              <a:rPr lang="en-US" sz="1250" b="0" dirty="0">
                <a:latin typeface="Arial"/>
                <a:cs typeface="Arial"/>
              </a:rPr>
              <a:t> pour </a:t>
            </a:r>
            <a:r>
              <a:rPr lang="en-US" sz="1250" b="0" dirty="0" err="1">
                <a:latin typeface="Arial"/>
                <a:cs typeface="Arial"/>
              </a:rPr>
              <a:t>attirer</a:t>
            </a:r>
            <a:r>
              <a:rPr lang="en-US" sz="1250" b="0" dirty="0">
                <a:latin typeface="Arial"/>
                <a:cs typeface="Arial"/>
              </a:rPr>
              <a:t> et </a:t>
            </a:r>
            <a:r>
              <a:rPr lang="en-US" sz="1250" b="0" dirty="0" err="1">
                <a:latin typeface="Arial"/>
                <a:cs typeface="Arial"/>
              </a:rPr>
              <a:t>retenir</a:t>
            </a:r>
            <a:r>
              <a:rPr lang="en-US" sz="1250" b="0" dirty="0">
                <a:latin typeface="Arial"/>
                <a:cs typeface="Arial"/>
              </a:rPr>
              <a:t> les talents</a:t>
            </a:r>
            <a:endParaRPr lang="en-US" sz="1250" b="0" dirty="0"/>
          </a:p>
          <a:p>
            <a:pPr marL="233045" indent="-233045"/>
            <a:r>
              <a:rPr lang="en-US" sz="1250" b="0" dirty="0">
                <a:latin typeface="Arial"/>
                <a:cs typeface="Arial"/>
              </a:rPr>
              <a:t>Les </a:t>
            </a:r>
            <a:r>
              <a:rPr lang="en-US" sz="1250" b="0" dirty="0" err="1">
                <a:latin typeface="Arial"/>
                <a:cs typeface="Arial"/>
              </a:rPr>
              <a:t>avantages</a:t>
            </a:r>
            <a:r>
              <a:rPr lang="en-US" sz="1250" b="0" dirty="0">
                <a:latin typeface="Arial"/>
                <a:cs typeface="Arial"/>
              </a:rPr>
              <a:t> </a:t>
            </a:r>
            <a:r>
              <a:rPr lang="en-US" sz="1250" b="0" dirty="0" err="1">
                <a:latin typeface="Arial"/>
                <a:cs typeface="Arial"/>
              </a:rPr>
              <a:t>offerts</a:t>
            </a:r>
            <a:r>
              <a:rPr lang="en-US" sz="1250" b="0" dirty="0">
                <a:latin typeface="Arial"/>
                <a:cs typeface="Arial"/>
              </a:rPr>
              <a:t> pour </a:t>
            </a:r>
            <a:r>
              <a:rPr lang="en-US" sz="1250" b="0" dirty="0" err="1">
                <a:latin typeface="Arial"/>
                <a:cs typeface="Arial"/>
              </a:rPr>
              <a:t>surmonter</a:t>
            </a:r>
            <a:r>
              <a:rPr lang="en-US" sz="1250" b="0" dirty="0">
                <a:latin typeface="Arial"/>
                <a:cs typeface="Arial"/>
              </a:rPr>
              <a:t> les </a:t>
            </a:r>
            <a:r>
              <a:rPr lang="en-US" sz="1250" b="0" dirty="0" err="1">
                <a:latin typeface="Arial"/>
                <a:cs typeface="Arial"/>
              </a:rPr>
              <a:t>pénuries</a:t>
            </a:r>
            <a:r>
              <a:rPr lang="en-US" sz="1250" b="0" dirty="0">
                <a:latin typeface="Arial"/>
                <a:cs typeface="Arial"/>
              </a:rPr>
              <a:t> de talents </a:t>
            </a:r>
            <a:r>
              <a:rPr lang="en-US" sz="1250" b="0" dirty="0" err="1">
                <a:latin typeface="Arial"/>
                <a:cs typeface="Arial"/>
              </a:rPr>
              <a:t>diffèrent</a:t>
            </a:r>
            <a:r>
              <a:rPr lang="en-US" sz="1250" b="0" dirty="0">
                <a:latin typeface="Arial"/>
                <a:cs typeface="Arial"/>
              </a:rPr>
              <a:t> </a:t>
            </a:r>
            <a:r>
              <a:rPr lang="en-US" sz="1250" b="0" dirty="0" err="1">
                <a:latin typeface="Arial"/>
                <a:cs typeface="Arial"/>
              </a:rPr>
              <a:t>peu</a:t>
            </a:r>
            <a:r>
              <a:rPr lang="en-US" sz="1250" b="0" dirty="0">
                <a:latin typeface="Arial"/>
                <a:cs typeface="Arial"/>
              </a:rPr>
              <a:t> entre les </a:t>
            </a:r>
            <a:r>
              <a:rPr lang="en-US" sz="1250" b="0" dirty="0" err="1">
                <a:latin typeface="Arial"/>
                <a:cs typeface="Arial"/>
              </a:rPr>
              <a:t>différentes</a:t>
            </a:r>
            <a:r>
              <a:rPr lang="en-US" sz="1250" b="0" dirty="0">
                <a:latin typeface="Arial"/>
                <a:cs typeface="Arial"/>
              </a:rPr>
              <a:t> </a:t>
            </a:r>
            <a:r>
              <a:rPr lang="en-US" sz="1250" b="0" dirty="0" err="1">
                <a:latin typeface="Arial"/>
                <a:cs typeface="Arial"/>
              </a:rPr>
              <a:t>régions</a:t>
            </a:r>
            <a:r>
              <a:rPr lang="en-US" sz="1250" b="0" dirty="0">
                <a:latin typeface="Arial"/>
                <a:cs typeface="Arial"/>
              </a:rPr>
              <a:t> du monde</a:t>
            </a:r>
            <a:endParaRPr lang="en-US" sz="1250" dirty="0">
              <a:latin typeface="Arial"/>
              <a:cs typeface="Arial"/>
            </a:endParaRPr>
          </a:p>
          <a:p>
            <a:pPr marL="233045" indent="-233045"/>
            <a:r>
              <a:rPr lang="en-US" sz="1250" dirty="0" err="1">
                <a:latin typeface="Arial"/>
                <a:cs typeface="Arial"/>
              </a:rPr>
              <a:t>Toutes</a:t>
            </a:r>
            <a:r>
              <a:rPr lang="en-US" sz="1250" dirty="0">
                <a:latin typeface="Arial"/>
                <a:cs typeface="Arial"/>
              </a:rPr>
              <a:t> les </a:t>
            </a:r>
            <a:r>
              <a:rPr lang="en-US" sz="1250" dirty="0" err="1">
                <a:latin typeface="Arial"/>
                <a:cs typeface="Arial"/>
              </a:rPr>
              <a:t>catégories</a:t>
            </a:r>
            <a:r>
              <a:rPr lang="en-US" sz="1250" dirty="0">
                <a:latin typeface="Arial"/>
                <a:cs typeface="Arial"/>
              </a:rPr>
              <a:t> de talents </a:t>
            </a:r>
            <a:r>
              <a:rPr lang="en-US" sz="1250" dirty="0" err="1">
                <a:latin typeface="Arial"/>
                <a:cs typeface="Arial"/>
              </a:rPr>
              <a:t>sont</a:t>
            </a:r>
            <a:r>
              <a:rPr lang="en-US" sz="1250" dirty="0">
                <a:latin typeface="Arial"/>
                <a:cs typeface="Arial"/>
              </a:rPr>
              <a:t> </a:t>
            </a:r>
            <a:r>
              <a:rPr lang="en-US" sz="1250" dirty="0" err="1">
                <a:latin typeface="Arial"/>
                <a:cs typeface="Arial"/>
              </a:rPr>
              <a:t>ciblées</a:t>
            </a:r>
            <a:r>
              <a:rPr lang="en-US" sz="1250" dirty="0">
                <a:latin typeface="Arial"/>
                <a:cs typeface="Arial"/>
              </a:rPr>
              <a:t> </a:t>
            </a:r>
            <a:r>
              <a:rPr lang="en-US" sz="1250" dirty="0" err="1">
                <a:latin typeface="Arial"/>
                <a:cs typeface="Arial"/>
              </a:rPr>
              <a:t>lors</a:t>
            </a:r>
            <a:r>
              <a:rPr lang="en-US" sz="1250" dirty="0">
                <a:latin typeface="Arial"/>
                <a:cs typeface="Arial"/>
              </a:rPr>
              <a:t> de </a:t>
            </a:r>
            <a:r>
              <a:rPr lang="en-US" sz="1250" dirty="0" err="1">
                <a:latin typeface="Arial"/>
                <a:cs typeface="Arial"/>
              </a:rPr>
              <a:t>programmes</a:t>
            </a:r>
            <a:r>
              <a:rPr lang="en-US" sz="1250" dirty="0">
                <a:latin typeface="Arial"/>
                <a:cs typeface="Arial"/>
              </a:rPr>
              <a:t> de </a:t>
            </a:r>
            <a:r>
              <a:rPr lang="en-US" sz="1250" dirty="0" err="1">
                <a:latin typeface="Arial"/>
                <a:cs typeface="Arial"/>
              </a:rPr>
              <a:t>recyclage</a:t>
            </a:r>
            <a:r>
              <a:rPr lang="en-US" sz="1250" dirty="0">
                <a:latin typeface="Arial"/>
                <a:cs typeface="Arial"/>
              </a:rPr>
              <a:t> </a:t>
            </a:r>
            <a:r>
              <a:rPr lang="en-US" sz="1250" dirty="0" err="1">
                <a:latin typeface="Arial"/>
                <a:cs typeface="Arial"/>
              </a:rPr>
              <a:t>ou</a:t>
            </a:r>
            <a:r>
              <a:rPr lang="en-US" sz="1250" dirty="0">
                <a:latin typeface="Arial"/>
                <a:cs typeface="Arial"/>
              </a:rPr>
              <a:t> </a:t>
            </a:r>
            <a:r>
              <a:rPr lang="en-US" sz="1250" dirty="0" err="1">
                <a:latin typeface="Arial"/>
                <a:cs typeface="Arial"/>
              </a:rPr>
              <a:t>d’amélioration</a:t>
            </a:r>
            <a:r>
              <a:rPr lang="en-US" sz="1250" dirty="0">
                <a:latin typeface="Arial"/>
                <a:cs typeface="Arial"/>
              </a:rPr>
              <a:t> de </a:t>
            </a:r>
            <a:r>
              <a:rPr lang="en-US" sz="1250" dirty="0" err="1">
                <a:latin typeface="Arial"/>
                <a:cs typeface="Arial"/>
              </a:rPr>
              <a:t>compétences</a:t>
            </a:r>
            <a:r>
              <a:rPr lang="en-US" sz="1250" dirty="0">
                <a:latin typeface="Arial"/>
                <a:cs typeface="Arial"/>
              </a:rPr>
              <a:t> (reskilling/upskilling)</a:t>
            </a:r>
          </a:p>
          <a:p>
            <a:pPr marL="233045" indent="-233045"/>
            <a:r>
              <a:rPr lang="en-US" sz="1250" b="0" dirty="0">
                <a:latin typeface="Arial"/>
                <a:cs typeface="Arial"/>
              </a:rPr>
              <a:t>Pour la formation continue, les </a:t>
            </a:r>
            <a:r>
              <a:rPr lang="en-US" sz="1250" b="0" dirty="0" err="1">
                <a:latin typeface="Arial"/>
                <a:cs typeface="Arial"/>
              </a:rPr>
              <a:t>employeurs</a:t>
            </a:r>
            <a:r>
              <a:rPr lang="en-US" sz="1250" b="0" dirty="0">
                <a:latin typeface="Arial"/>
                <a:cs typeface="Arial"/>
              </a:rPr>
              <a:t> </a:t>
            </a:r>
            <a:r>
              <a:rPr lang="en-US" sz="1250" b="0" dirty="0" err="1">
                <a:latin typeface="Arial"/>
                <a:cs typeface="Arial"/>
              </a:rPr>
              <a:t>belges</a:t>
            </a:r>
            <a:r>
              <a:rPr lang="en-US" sz="1250" b="0" dirty="0">
                <a:latin typeface="Arial"/>
                <a:cs typeface="Arial"/>
              </a:rPr>
              <a:t> </a:t>
            </a:r>
            <a:r>
              <a:rPr lang="en-US" sz="1250" b="0" dirty="0" err="1">
                <a:latin typeface="Arial"/>
                <a:cs typeface="Arial"/>
              </a:rPr>
              <a:t>mettent</a:t>
            </a:r>
            <a:r>
              <a:rPr lang="en-US" sz="1250" b="0" dirty="0">
                <a:latin typeface="Arial"/>
                <a:cs typeface="Arial"/>
              </a:rPr>
              <a:t> la </a:t>
            </a:r>
            <a:r>
              <a:rPr lang="en-US" sz="1250" b="0" dirty="0" err="1">
                <a:latin typeface="Arial"/>
                <a:cs typeface="Arial"/>
              </a:rPr>
              <a:t>priorité</a:t>
            </a:r>
            <a:r>
              <a:rPr lang="en-US" sz="1250" b="0" dirty="0">
                <a:latin typeface="Arial"/>
                <a:cs typeface="Arial"/>
              </a:rPr>
              <a:t> sur le leadership et des </a:t>
            </a:r>
            <a:r>
              <a:rPr lang="en-US" sz="1250" b="0" dirty="0" err="1">
                <a:latin typeface="Arial"/>
                <a:cs typeface="Arial"/>
              </a:rPr>
              <a:t>programmmes</a:t>
            </a:r>
            <a:r>
              <a:rPr lang="en-US" sz="1250" b="0" dirty="0">
                <a:latin typeface="Arial"/>
                <a:cs typeface="Arial"/>
              </a:rPr>
              <a:t> courts pour </a:t>
            </a:r>
            <a:r>
              <a:rPr lang="en-US" sz="1250" b="0" dirty="0" err="1">
                <a:latin typeface="Arial"/>
                <a:cs typeface="Arial"/>
              </a:rPr>
              <a:t>améliorer</a:t>
            </a:r>
            <a:r>
              <a:rPr lang="en-US" sz="1250" b="0" dirty="0">
                <a:latin typeface="Arial"/>
                <a:cs typeface="Arial"/>
              </a:rPr>
              <a:t> les </a:t>
            </a:r>
            <a:r>
              <a:rPr lang="en-US" sz="1250" b="0" dirty="0" err="1">
                <a:latin typeface="Arial"/>
                <a:cs typeface="Arial"/>
              </a:rPr>
              <a:t>compétences</a:t>
            </a:r>
            <a:r>
              <a:rPr lang="en-US" sz="1250" b="0" dirty="0">
                <a:latin typeface="Arial"/>
                <a:cs typeface="Arial"/>
              </a:rPr>
              <a:t> techniques et </a:t>
            </a:r>
            <a:r>
              <a:rPr lang="en-US" sz="1250" b="0" dirty="0" err="1">
                <a:latin typeface="Arial"/>
                <a:cs typeface="Arial"/>
              </a:rPr>
              <a:t>personnelles</a:t>
            </a:r>
            <a:r>
              <a:rPr lang="en-US" sz="1250" b="0" dirty="0">
                <a:latin typeface="Arial"/>
                <a:cs typeface="Arial"/>
              </a:rPr>
              <a:t> (hard et soft skills) </a:t>
            </a:r>
          </a:p>
          <a:p>
            <a:pPr marL="233045" indent="-233045"/>
            <a:r>
              <a:rPr lang="en-US" sz="1250" b="0" dirty="0">
                <a:latin typeface="Arial"/>
                <a:cs typeface="Arial"/>
              </a:rPr>
              <a:t>Face aux </a:t>
            </a:r>
            <a:r>
              <a:rPr lang="en-US" sz="1250" b="0" dirty="0" err="1">
                <a:latin typeface="Arial"/>
                <a:cs typeface="Arial"/>
              </a:rPr>
              <a:t>défis</a:t>
            </a:r>
            <a:r>
              <a:rPr lang="en-US" sz="1250" b="0" dirty="0">
                <a:latin typeface="Arial"/>
                <a:cs typeface="Arial"/>
              </a:rPr>
              <a:t> de la formation continue, </a:t>
            </a:r>
            <a:r>
              <a:rPr lang="en-US" sz="1250" b="0" dirty="0" err="1">
                <a:latin typeface="Arial"/>
                <a:cs typeface="Arial"/>
              </a:rPr>
              <a:t>seulement</a:t>
            </a:r>
            <a:r>
              <a:rPr lang="en-US" sz="1250" b="0" dirty="0">
                <a:latin typeface="Arial"/>
                <a:cs typeface="Arial"/>
              </a:rPr>
              <a:t> 22% des </a:t>
            </a:r>
            <a:r>
              <a:rPr lang="en-US" sz="1250" b="0" dirty="0" err="1">
                <a:latin typeface="Arial"/>
                <a:cs typeface="Arial"/>
              </a:rPr>
              <a:t>employeurs</a:t>
            </a:r>
            <a:r>
              <a:rPr lang="en-US" sz="1250" b="0" dirty="0">
                <a:latin typeface="Arial"/>
                <a:cs typeface="Arial"/>
              </a:rPr>
              <a:t> </a:t>
            </a:r>
            <a:r>
              <a:rPr lang="en-US" sz="1250" b="0" dirty="0" err="1">
                <a:latin typeface="Arial"/>
                <a:cs typeface="Arial"/>
              </a:rPr>
              <a:t>citent</a:t>
            </a:r>
            <a:r>
              <a:rPr lang="en-US" sz="1250" b="0" dirty="0">
                <a:latin typeface="Arial"/>
                <a:cs typeface="Arial"/>
              </a:rPr>
              <a:t> le </a:t>
            </a:r>
            <a:r>
              <a:rPr lang="en-US" sz="1250" b="0" dirty="0" err="1">
                <a:latin typeface="Arial"/>
                <a:cs typeface="Arial"/>
              </a:rPr>
              <a:t>coût</a:t>
            </a:r>
            <a:r>
              <a:rPr lang="en-US" sz="1250" b="0" dirty="0">
                <a:latin typeface="Arial"/>
                <a:cs typeface="Arial"/>
              </a:rPr>
              <a:t> financier </a:t>
            </a:r>
            <a:r>
              <a:rPr lang="en-US" sz="1250" b="0" dirty="0" err="1">
                <a:latin typeface="Arial"/>
                <a:cs typeface="Arial"/>
              </a:rPr>
              <a:t>comme</a:t>
            </a:r>
            <a:r>
              <a:rPr lang="en-US" sz="1250" b="0" dirty="0">
                <a:latin typeface="Arial"/>
                <a:cs typeface="Arial"/>
              </a:rPr>
              <a:t> </a:t>
            </a:r>
            <a:r>
              <a:rPr lang="en-US" sz="1250" b="0" dirty="0" err="1">
                <a:latin typeface="Arial"/>
                <a:cs typeface="Arial"/>
              </a:rPr>
              <a:t>l’obstacle</a:t>
            </a:r>
            <a:r>
              <a:rPr lang="en-US" sz="1250" b="0" dirty="0">
                <a:latin typeface="Arial"/>
                <a:cs typeface="Arial"/>
              </a:rPr>
              <a:t> le plus important</a:t>
            </a:r>
          </a:p>
          <a:p>
            <a:pPr marL="233045" indent="-233045"/>
            <a:r>
              <a:rPr lang="en-US" sz="1250" dirty="0">
                <a:latin typeface="Arial"/>
                <a:cs typeface="Arial"/>
              </a:rPr>
              <a:t>Les </a:t>
            </a:r>
            <a:r>
              <a:rPr lang="en-US" sz="1250" dirty="0" err="1">
                <a:latin typeface="Arial"/>
                <a:cs typeface="Arial"/>
              </a:rPr>
              <a:t>employeurs</a:t>
            </a:r>
            <a:r>
              <a:rPr lang="en-US" sz="1250" dirty="0">
                <a:latin typeface="Arial"/>
                <a:cs typeface="Arial"/>
              </a:rPr>
              <a:t> </a:t>
            </a:r>
            <a:r>
              <a:rPr lang="en-US" sz="1250" dirty="0" err="1">
                <a:latin typeface="Arial"/>
                <a:cs typeface="Arial"/>
              </a:rPr>
              <a:t>belges</a:t>
            </a:r>
            <a:r>
              <a:rPr lang="en-US" sz="1250" dirty="0">
                <a:latin typeface="Arial"/>
                <a:cs typeface="Arial"/>
              </a:rPr>
              <a:t> </a:t>
            </a:r>
            <a:r>
              <a:rPr lang="en-US" sz="1250" dirty="0" err="1">
                <a:latin typeface="Arial"/>
                <a:cs typeface="Arial"/>
              </a:rPr>
              <a:t>ont</a:t>
            </a:r>
            <a:r>
              <a:rPr lang="en-US" sz="1250" dirty="0">
                <a:latin typeface="Arial"/>
                <a:cs typeface="Arial"/>
              </a:rPr>
              <a:t> des sentiments </a:t>
            </a:r>
            <a:r>
              <a:rPr lang="en-US" sz="1250" dirty="0" err="1">
                <a:latin typeface="Arial"/>
                <a:cs typeface="Arial"/>
              </a:rPr>
              <a:t>partagés</a:t>
            </a:r>
            <a:r>
              <a:rPr lang="en-US" sz="1250" dirty="0">
                <a:latin typeface="Arial"/>
                <a:cs typeface="Arial"/>
              </a:rPr>
              <a:t> face à la </a:t>
            </a:r>
            <a:r>
              <a:rPr lang="en-US" sz="1250" dirty="0" err="1">
                <a:latin typeface="Arial"/>
                <a:cs typeface="Arial"/>
              </a:rPr>
              <a:t>poursuite</a:t>
            </a:r>
            <a:r>
              <a:rPr lang="en-US" sz="1250" dirty="0">
                <a:latin typeface="Arial"/>
                <a:cs typeface="Arial"/>
              </a:rPr>
              <a:t> du travail à distance</a:t>
            </a:r>
            <a:endParaRPr lang="en-US" sz="1250" b="0" dirty="0"/>
          </a:p>
          <a:p>
            <a:pPr marL="233045" indent="-233045"/>
            <a:r>
              <a:rPr lang="en-US" dirty="0"/>
              <a:t>À </a:t>
            </a:r>
            <a:r>
              <a:rPr lang="en-US" dirty="0" err="1"/>
              <a:t>propos</a:t>
            </a:r>
            <a:r>
              <a:rPr lang="en-US" dirty="0"/>
              <a:t> du </a:t>
            </a:r>
            <a:r>
              <a:rPr lang="en-US" dirty="0" err="1"/>
              <a:t>Baromètre</a:t>
            </a:r>
            <a:r>
              <a:rPr lang="en-US" dirty="0"/>
              <a:t> ManpowerGroup des perspectives </a:t>
            </a:r>
            <a:r>
              <a:rPr lang="en-US" dirty="0" err="1"/>
              <a:t>d’emploi</a:t>
            </a:r>
            <a:endParaRPr lang="en-US" sz="1250" b="0" dirty="0">
              <a:latin typeface="Arial"/>
              <a:cs typeface="Arial"/>
            </a:endParaRPr>
          </a:p>
        </p:txBody>
      </p:sp>
    </p:spTree>
    <p:extLst>
      <p:ext uri="{BB962C8B-B14F-4D97-AF65-F5344CB8AC3E}">
        <p14:creationId xmlns:p14="http://schemas.microsoft.com/office/powerpoint/2010/main" val="226897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2">
            <a:extLst>
              <a:ext uri="{FF2B5EF4-FFF2-40B4-BE49-F238E27FC236}">
                <a16:creationId xmlns:a16="http://schemas.microsoft.com/office/drawing/2014/main" id="{A2F14E14-DA45-47C3-AC43-567BC01F370A}"/>
              </a:ext>
            </a:extLst>
          </p:cNvPr>
          <p:cNvSpPr/>
          <p:nvPr/>
        </p:nvSpPr>
        <p:spPr>
          <a:xfrm>
            <a:off x="-29255" y="1749446"/>
            <a:ext cx="9144000" cy="2948259"/>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1DBF8CE6-C96F-EC4E-83C9-0706BCE7DA27}"/>
              </a:ext>
            </a:extLst>
          </p:cNvPr>
          <p:cNvGraphicFramePr/>
          <p:nvPr/>
        </p:nvGraphicFramePr>
        <p:xfrm>
          <a:off x="-10205" y="2755317"/>
          <a:ext cx="9144000" cy="195015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A71C934-380D-474E-806D-B570DB42E03A}"/>
              </a:ext>
            </a:extLst>
          </p:cNvPr>
          <p:cNvSpPr>
            <a:spLocks noGrp="1"/>
          </p:cNvSpPr>
          <p:nvPr>
            <p:ph type="title"/>
          </p:nvPr>
        </p:nvSpPr>
        <p:spPr/>
        <p:txBody>
          <a:bodyPr/>
          <a:lstStyle/>
          <a:p>
            <a:r>
              <a:rPr lang="en-US" dirty="0">
                <a:latin typeface="Arial"/>
                <a:cs typeface="Arial"/>
              </a:rPr>
              <a:t>Les </a:t>
            </a:r>
            <a:r>
              <a:rPr lang="en-US" dirty="0" err="1">
                <a:latin typeface="Arial"/>
                <a:cs typeface="Arial"/>
              </a:rPr>
              <a:t>avantages</a:t>
            </a:r>
            <a:r>
              <a:rPr lang="en-US" dirty="0">
                <a:latin typeface="Arial"/>
                <a:cs typeface="Arial"/>
              </a:rPr>
              <a:t> </a:t>
            </a:r>
            <a:r>
              <a:rPr lang="en-US" dirty="0" err="1">
                <a:latin typeface="Arial"/>
                <a:cs typeface="Arial"/>
              </a:rPr>
              <a:t>offerts</a:t>
            </a:r>
            <a:r>
              <a:rPr lang="en-US" dirty="0">
                <a:latin typeface="Arial"/>
                <a:cs typeface="Arial"/>
              </a:rPr>
              <a:t> par les </a:t>
            </a:r>
            <a:r>
              <a:rPr lang="en-US" dirty="0" err="1">
                <a:latin typeface="Arial"/>
                <a:cs typeface="Arial"/>
              </a:rPr>
              <a:t>employeurs</a:t>
            </a:r>
            <a:r>
              <a:rPr lang="en-US" dirty="0">
                <a:latin typeface="Arial"/>
                <a:cs typeface="Arial"/>
              </a:rPr>
              <a:t> pour </a:t>
            </a:r>
            <a:r>
              <a:rPr lang="en-US" dirty="0" err="1">
                <a:latin typeface="Arial"/>
                <a:cs typeface="Arial"/>
              </a:rPr>
              <a:t>surmonter</a:t>
            </a:r>
            <a:r>
              <a:rPr lang="en-US" dirty="0">
                <a:latin typeface="Arial"/>
                <a:cs typeface="Arial"/>
              </a:rPr>
              <a:t> les </a:t>
            </a:r>
            <a:r>
              <a:rPr lang="en-US" dirty="0" err="1">
                <a:latin typeface="Arial"/>
                <a:cs typeface="Arial"/>
              </a:rPr>
              <a:t>pénuries</a:t>
            </a:r>
            <a:r>
              <a:rPr lang="en-US" dirty="0">
                <a:latin typeface="Arial"/>
                <a:cs typeface="Arial"/>
              </a:rPr>
              <a:t> de talents </a:t>
            </a:r>
            <a:r>
              <a:rPr lang="en-US" dirty="0" err="1">
                <a:latin typeface="Arial"/>
                <a:cs typeface="Arial"/>
              </a:rPr>
              <a:t>diffèrent</a:t>
            </a:r>
            <a:r>
              <a:rPr lang="en-US" dirty="0">
                <a:latin typeface="Arial"/>
                <a:cs typeface="Arial"/>
              </a:rPr>
              <a:t> </a:t>
            </a:r>
            <a:r>
              <a:rPr lang="en-US" dirty="0" err="1">
                <a:latin typeface="Arial"/>
                <a:cs typeface="Arial"/>
              </a:rPr>
              <a:t>peu</a:t>
            </a:r>
            <a:r>
              <a:rPr lang="en-US" dirty="0">
                <a:latin typeface="Arial"/>
                <a:cs typeface="Arial"/>
              </a:rPr>
              <a:t> entre les </a:t>
            </a:r>
            <a:r>
              <a:rPr lang="en-US" dirty="0" err="1">
                <a:latin typeface="Arial"/>
                <a:cs typeface="Arial"/>
              </a:rPr>
              <a:t>régions</a:t>
            </a:r>
            <a:r>
              <a:rPr lang="en-US" dirty="0">
                <a:latin typeface="Arial"/>
                <a:cs typeface="Arial"/>
              </a:rPr>
              <a:t> du monde</a:t>
            </a:r>
          </a:p>
        </p:txBody>
      </p:sp>
      <p:sp>
        <p:nvSpPr>
          <p:cNvPr id="2" name="Content Placeholder 2">
            <a:extLst>
              <a:ext uri="{FF2B5EF4-FFF2-40B4-BE49-F238E27FC236}">
                <a16:creationId xmlns:a16="http://schemas.microsoft.com/office/drawing/2014/main" id="{3C8CB03B-4226-4E63-8ACB-BFCB33AD36DC}"/>
              </a:ext>
            </a:extLst>
          </p:cNvPr>
          <p:cNvSpPr>
            <a:spLocks noGrp="1"/>
          </p:cNvSpPr>
          <p:nvPr>
            <p:ph idx="1"/>
          </p:nvPr>
        </p:nvSpPr>
        <p:spPr>
          <a:xfrm>
            <a:off x="457200" y="1046770"/>
            <a:ext cx="8229600" cy="615670"/>
          </a:xfrm>
        </p:spPr>
        <p:txBody>
          <a:bodyPr vert="horz" lIns="0" tIns="0" rIns="0" bIns="0" rtlCol="0" anchor="t">
            <a:noAutofit/>
          </a:bodyPr>
          <a:lstStyle/>
          <a:p>
            <a:pPr marL="0" indent="0">
              <a:buNone/>
            </a:pPr>
            <a:r>
              <a:rPr lang="en-US" b="1" dirty="0">
                <a:latin typeface="Arial"/>
                <a:cs typeface="Arial"/>
              </a:rPr>
              <a:t>La formation, le </a:t>
            </a:r>
            <a:r>
              <a:rPr lang="en-US" b="1" dirty="0" err="1">
                <a:latin typeface="Arial"/>
                <a:cs typeface="Arial"/>
              </a:rPr>
              <a:t>développement</a:t>
            </a:r>
            <a:r>
              <a:rPr lang="en-US" b="1" dirty="0">
                <a:latin typeface="Arial"/>
                <a:cs typeface="Arial"/>
              </a:rPr>
              <a:t> des </a:t>
            </a:r>
            <a:r>
              <a:rPr lang="en-US" b="1" dirty="0" err="1">
                <a:latin typeface="Arial"/>
                <a:cs typeface="Arial"/>
              </a:rPr>
              <a:t>compétences</a:t>
            </a:r>
            <a:r>
              <a:rPr lang="en-US" b="1" dirty="0">
                <a:latin typeface="Arial"/>
                <a:cs typeface="Arial"/>
              </a:rPr>
              <a:t> </a:t>
            </a:r>
            <a:r>
              <a:rPr lang="en-US" b="1" dirty="0" err="1">
                <a:latin typeface="Arial"/>
                <a:cs typeface="Arial"/>
              </a:rPr>
              <a:t>ou</a:t>
            </a:r>
            <a:r>
              <a:rPr lang="en-US" b="1" dirty="0">
                <a:latin typeface="Arial"/>
                <a:cs typeface="Arial"/>
              </a:rPr>
              <a:t> le </a:t>
            </a:r>
            <a:r>
              <a:rPr lang="en-US" b="1" dirty="0" err="1">
                <a:latin typeface="Arial"/>
                <a:cs typeface="Arial"/>
              </a:rPr>
              <a:t>mentorat</a:t>
            </a:r>
            <a:r>
              <a:rPr lang="en-US" b="1" dirty="0">
                <a:latin typeface="Arial"/>
                <a:cs typeface="Arial"/>
              </a:rPr>
              <a:t> </a:t>
            </a:r>
            <a:r>
              <a:rPr lang="en-US" dirty="0" err="1">
                <a:latin typeface="Arial"/>
                <a:cs typeface="Arial"/>
              </a:rPr>
              <a:t>est</a:t>
            </a:r>
            <a:r>
              <a:rPr lang="en-US" dirty="0">
                <a:latin typeface="Arial"/>
                <a:cs typeface="Arial"/>
              </a:rPr>
              <a:t> </a:t>
            </a:r>
            <a:r>
              <a:rPr lang="en-US" dirty="0" err="1">
                <a:latin typeface="Arial"/>
                <a:cs typeface="Arial"/>
              </a:rPr>
              <a:t>l’avantage</a:t>
            </a:r>
            <a:r>
              <a:rPr lang="en-US" dirty="0">
                <a:latin typeface="Arial"/>
                <a:cs typeface="Arial"/>
              </a:rPr>
              <a:t> </a:t>
            </a:r>
            <a:r>
              <a:rPr lang="en-US" dirty="0" err="1">
                <a:latin typeface="Arial"/>
                <a:cs typeface="Arial"/>
              </a:rPr>
              <a:t>numéro</a:t>
            </a:r>
            <a:r>
              <a:rPr lang="en-US" dirty="0">
                <a:latin typeface="Arial"/>
                <a:cs typeface="Arial"/>
              </a:rPr>
              <a:t> 1 </a:t>
            </a:r>
            <a:r>
              <a:rPr lang="en-US" dirty="0" err="1">
                <a:latin typeface="Arial"/>
                <a:cs typeface="Arial"/>
              </a:rPr>
              <a:t>offert</a:t>
            </a:r>
            <a:r>
              <a:rPr lang="en-US" dirty="0">
                <a:latin typeface="Arial"/>
                <a:cs typeface="Arial"/>
              </a:rPr>
              <a:t> par les </a:t>
            </a:r>
            <a:r>
              <a:rPr lang="en-US" dirty="0" err="1">
                <a:latin typeface="Arial"/>
                <a:cs typeface="Arial"/>
              </a:rPr>
              <a:t>employeurs</a:t>
            </a:r>
            <a:r>
              <a:rPr lang="en-US" dirty="0">
                <a:latin typeface="Arial"/>
                <a:cs typeface="Arial"/>
              </a:rPr>
              <a:t> dans le monde. Les </a:t>
            </a:r>
            <a:r>
              <a:rPr lang="en-US" dirty="0" err="1">
                <a:latin typeface="Arial"/>
                <a:cs typeface="Arial"/>
              </a:rPr>
              <a:t>organisations</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Amérique</a:t>
            </a:r>
            <a:r>
              <a:rPr lang="en-US" dirty="0">
                <a:latin typeface="Arial"/>
                <a:cs typeface="Arial"/>
              </a:rPr>
              <a:t> Centrale et </a:t>
            </a:r>
            <a:r>
              <a:rPr lang="en-US" dirty="0" err="1">
                <a:latin typeface="Arial"/>
                <a:cs typeface="Arial"/>
              </a:rPr>
              <a:t>en</a:t>
            </a:r>
            <a:r>
              <a:rPr lang="en-US" dirty="0">
                <a:latin typeface="Arial"/>
                <a:cs typeface="Arial"/>
              </a:rPr>
              <a:t> </a:t>
            </a:r>
            <a:r>
              <a:rPr lang="en-US" dirty="0" err="1">
                <a:latin typeface="Arial"/>
                <a:cs typeface="Arial"/>
              </a:rPr>
              <a:t>Amérique</a:t>
            </a:r>
            <a:r>
              <a:rPr lang="en-US" dirty="0">
                <a:latin typeface="Arial"/>
                <a:cs typeface="Arial"/>
              </a:rPr>
              <a:t> du Sud </a:t>
            </a:r>
            <a:r>
              <a:rPr lang="en-US" dirty="0" err="1">
                <a:latin typeface="Arial"/>
                <a:cs typeface="Arial"/>
              </a:rPr>
              <a:t>proposent</a:t>
            </a:r>
            <a:r>
              <a:rPr lang="en-US" dirty="0">
                <a:latin typeface="Arial"/>
                <a:cs typeface="Arial"/>
              </a:rPr>
              <a:t> </a:t>
            </a:r>
            <a:r>
              <a:rPr lang="en-US" dirty="0" err="1">
                <a:latin typeface="Arial"/>
                <a:cs typeface="Arial"/>
              </a:rPr>
              <a:t>moins</a:t>
            </a:r>
            <a:r>
              <a:rPr lang="en-US" dirty="0">
                <a:latin typeface="Arial"/>
                <a:cs typeface="Arial"/>
              </a:rPr>
              <a:t> </a:t>
            </a:r>
            <a:r>
              <a:rPr lang="en-US" dirty="0" err="1">
                <a:latin typeface="Arial"/>
                <a:cs typeface="Arial"/>
              </a:rPr>
              <a:t>d’avantages</a:t>
            </a:r>
            <a:r>
              <a:rPr lang="en-US" dirty="0">
                <a:latin typeface="Arial"/>
                <a:cs typeface="Arial"/>
              </a:rPr>
              <a:t> que dans les </a:t>
            </a:r>
            <a:r>
              <a:rPr lang="en-US" dirty="0" err="1">
                <a:latin typeface="Arial"/>
                <a:cs typeface="Arial"/>
              </a:rPr>
              <a:t>autres</a:t>
            </a:r>
            <a:r>
              <a:rPr lang="en-US" dirty="0">
                <a:latin typeface="Arial"/>
                <a:cs typeface="Arial"/>
              </a:rPr>
              <a:t> </a:t>
            </a:r>
            <a:r>
              <a:rPr lang="en-US" dirty="0" err="1">
                <a:latin typeface="Arial"/>
                <a:cs typeface="Arial"/>
              </a:rPr>
              <a:t>régions</a:t>
            </a:r>
            <a:r>
              <a:rPr lang="en-US" dirty="0">
                <a:latin typeface="Arial"/>
                <a:cs typeface="Arial"/>
              </a:rPr>
              <a:t>.   </a:t>
            </a:r>
            <a:endParaRPr lang="en-US" dirty="0"/>
          </a:p>
        </p:txBody>
      </p:sp>
      <p:sp>
        <p:nvSpPr>
          <p:cNvPr id="5" name="TextBox 4">
            <a:extLst>
              <a:ext uri="{FF2B5EF4-FFF2-40B4-BE49-F238E27FC236}">
                <a16:creationId xmlns:a16="http://schemas.microsoft.com/office/drawing/2014/main" id="{E856A0E4-E50C-344B-A1F9-27175C06120B}"/>
              </a:ext>
            </a:extLst>
          </p:cNvPr>
          <p:cNvSpPr txBox="1"/>
          <p:nvPr/>
        </p:nvSpPr>
        <p:spPr>
          <a:xfrm>
            <a:off x="492371" y="2623603"/>
            <a:ext cx="1581552" cy="415498"/>
          </a:xfrm>
          <a:prstGeom prst="rect">
            <a:avLst/>
          </a:prstGeom>
          <a:noFill/>
        </p:spPr>
        <p:txBody>
          <a:bodyPr wrap="square" lIns="0" tIns="0" rIns="0" bIns="0" rtlCol="0" anchor="ctr" anchorCtr="0">
            <a:spAutoFit/>
          </a:bodyPr>
          <a:lstStyle/>
          <a:p>
            <a:pPr algn="ctr"/>
            <a:r>
              <a:rPr lang="en-US" sz="900" b="1" dirty="0">
                <a:solidFill>
                  <a:schemeClr val="accent4"/>
                </a:solidFill>
              </a:rPr>
              <a:t>Formation, </a:t>
            </a:r>
            <a:r>
              <a:rPr lang="en-US" sz="900" b="1" dirty="0" err="1">
                <a:solidFill>
                  <a:schemeClr val="accent4"/>
                </a:solidFill>
              </a:rPr>
              <a:t>développement</a:t>
            </a:r>
            <a:r>
              <a:rPr lang="en-US" sz="900" b="1" dirty="0">
                <a:solidFill>
                  <a:schemeClr val="accent4"/>
                </a:solidFill>
              </a:rPr>
              <a:t> des </a:t>
            </a:r>
            <a:r>
              <a:rPr lang="en-US" sz="900" b="1" dirty="0" err="1">
                <a:solidFill>
                  <a:schemeClr val="accent4"/>
                </a:solidFill>
              </a:rPr>
              <a:t>compétences</a:t>
            </a:r>
            <a:r>
              <a:rPr lang="en-US" sz="900" b="1" dirty="0">
                <a:solidFill>
                  <a:schemeClr val="accent4"/>
                </a:solidFill>
              </a:rPr>
              <a:t> </a:t>
            </a:r>
            <a:r>
              <a:rPr lang="en-US" sz="900" b="1" dirty="0" err="1">
                <a:solidFill>
                  <a:schemeClr val="accent4"/>
                </a:solidFill>
              </a:rPr>
              <a:t>ou</a:t>
            </a:r>
            <a:r>
              <a:rPr lang="en-US" sz="900" b="1" dirty="0">
                <a:solidFill>
                  <a:schemeClr val="accent4"/>
                </a:solidFill>
              </a:rPr>
              <a:t> </a:t>
            </a:r>
            <a:r>
              <a:rPr lang="en-US" sz="900" b="1" dirty="0" err="1">
                <a:solidFill>
                  <a:schemeClr val="accent4"/>
                </a:solidFill>
              </a:rPr>
              <a:t>mentorat</a:t>
            </a:r>
            <a:endParaRPr lang="en-US" sz="900" b="1" dirty="0">
              <a:solidFill>
                <a:schemeClr val="accent4"/>
              </a:solidFill>
            </a:endParaRPr>
          </a:p>
        </p:txBody>
      </p:sp>
      <p:sp>
        <p:nvSpPr>
          <p:cNvPr id="23" name="TextBox 22">
            <a:extLst>
              <a:ext uri="{FF2B5EF4-FFF2-40B4-BE49-F238E27FC236}">
                <a16:creationId xmlns:a16="http://schemas.microsoft.com/office/drawing/2014/main" id="{361A56B8-A0CB-8143-A7F8-CDDD31AB34A1}"/>
              </a:ext>
            </a:extLst>
          </p:cNvPr>
          <p:cNvSpPr txBox="1"/>
          <p:nvPr/>
        </p:nvSpPr>
        <p:spPr>
          <a:xfrm>
            <a:off x="2671199" y="2692852"/>
            <a:ext cx="1554480" cy="138499"/>
          </a:xfrm>
          <a:prstGeom prst="rect">
            <a:avLst/>
          </a:prstGeom>
          <a:noFill/>
        </p:spPr>
        <p:txBody>
          <a:bodyPr wrap="square" lIns="0" tIns="0" rIns="0" bIns="0" rtlCol="0">
            <a:spAutoFit/>
          </a:bodyPr>
          <a:lstStyle/>
          <a:p>
            <a:pPr algn="ctr"/>
            <a:r>
              <a:rPr lang="en-US" sz="900" b="1" dirty="0">
                <a:solidFill>
                  <a:schemeClr val="accent4"/>
                </a:solidFill>
              </a:rPr>
              <a:t>Augmentation de </a:t>
            </a:r>
            <a:r>
              <a:rPr lang="en-US" sz="900" b="1" dirty="0" err="1">
                <a:solidFill>
                  <a:schemeClr val="accent4"/>
                </a:solidFill>
              </a:rPr>
              <a:t>salaires</a:t>
            </a:r>
            <a:endParaRPr lang="en-US" sz="900" b="1" dirty="0">
              <a:solidFill>
                <a:schemeClr val="accent4"/>
              </a:solidFill>
            </a:endParaRPr>
          </a:p>
        </p:txBody>
      </p:sp>
      <p:sp>
        <p:nvSpPr>
          <p:cNvPr id="24" name="TextBox 23">
            <a:extLst>
              <a:ext uri="{FF2B5EF4-FFF2-40B4-BE49-F238E27FC236}">
                <a16:creationId xmlns:a16="http://schemas.microsoft.com/office/drawing/2014/main" id="{22C6CAF9-8E7D-BA4B-8949-CB17678FC14B}"/>
              </a:ext>
            </a:extLst>
          </p:cNvPr>
          <p:cNvSpPr txBox="1"/>
          <p:nvPr/>
        </p:nvSpPr>
        <p:spPr>
          <a:xfrm>
            <a:off x="4911324" y="2692852"/>
            <a:ext cx="1554480" cy="276999"/>
          </a:xfrm>
          <a:prstGeom prst="rect">
            <a:avLst/>
          </a:prstGeom>
          <a:noFill/>
        </p:spPr>
        <p:txBody>
          <a:bodyPr wrap="square" lIns="0" tIns="0" rIns="0" bIns="0" rtlCol="0">
            <a:spAutoFit/>
          </a:bodyPr>
          <a:lstStyle/>
          <a:p>
            <a:pPr algn="ctr"/>
            <a:r>
              <a:rPr lang="en-US" sz="900" b="1" dirty="0" err="1">
                <a:solidFill>
                  <a:schemeClr val="accent4"/>
                </a:solidFill>
              </a:rPr>
              <a:t>Lieux</a:t>
            </a:r>
            <a:r>
              <a:rPr lang="en-US" sz="900" b="1" dirty="0">
                <a:solidFill>
                  <a:schemeClr val="accent4"/>
                </a:solidFill>
              </a:rPr>
              <a:t> de travail flexibles (</a:t>
            </a:r>
            <a:r>
              <a:rPr lang="en-US" sz="900" b="1" dirty="0" err="1">
                <a:solidFill>
                  <a:schemeClr val="accent4"/>
                </a:solidFill>
              </a:rPr>
              <a:t>télétravail</a:t>
            </a:r>
            <a:r>
              <a:rPr lang="en-US" sz="900" b="1" dirty="0">
                <a:solidFill>
                  <a:schemeClr val="accent4"/>
                </a:solidFill>
              </a:rPr>
              <a:t>, </a:t>
            </a:r>
            <a:r>
              <a:rPr lang="en-US" sz="900" b="1" dirty="0" err="1">
                <a:solidFill>
                  <a:schemeClr val="accent4"/>
                </a:solidFill>
              </a:rPr>
              <a:t>étravail</a:t>
            </a:r>
            <a:r>
              <a:rPr lang="en-US" sz="900" b="1" dirty="0">
                <a:solidFill>
                  <a:schemeClr val="accent4"/>
                </a:solidFill>
              </a:rPr>
              <a:t> satellite)</a:t>
            </a:r>
          </a:p>
        </p:txBody>
      </p:sp>
      <p:sp>
        <p:nvSpPr>
          <p:cNvPr id="26" name="TextBox 25">
            <a:extLst>
              <a:ext uri="{FF2B5EF4-FFF2-40B4-BE49-F238E27FC236}">
                <a16:creationId xmlns:a16="http://schemas.microsoft.com/office/drawing/2014/main" id="{A7FFDD98-08CE-3B4C-8542-45F435D32D7D}"/>
              </a:ext>
            </a:extLst>
          </p:cNvPr>
          <p:cNvSpPr txBox="1"/>
          <p:nvPr/>
        </p:nvSpPr>
        <p:spPr>
          <a:xfrm>
            <a:off x="7142320" y="2692852"/>
            <a:ext cx="1554480" cy="276999"/>
          </a:xfrm>
          <a:prstGeom prst="rect">
            <a:avLst/>
          </a:prstGeom>
          <a:noFill/>
        </p:spPr>
        <p:txBody>
          <a:bodyPr wrap="square" lIns="0" tIns="0" rIns="0" bIns="0" rtlCol="0">
            <a:spAutoFit/>
          </a:bodyPr>
          <a:lstStyle/>
          <a:p>
            <a:pPr algn="ctr"/>
            <a:r>
              <a:rPr lang="en-US" sz="900" b="1" dirty="0">
                <a:solidFill>
                  <a:schemeClr val="accent4"/>
                </a:solidFill>
              </a:rPr>
              <a:t>Diminution des exigences (</a:t>
            </a:r>
            <a:r>
              <a:rPr lang="en-US" sz="900" b="1" dirty="0" err="1">
                <a:solidFill>
                  <a:schemeClr val="accent4"/>
                </a:solidFill>
              </a:rPr>
              <a:t>compétences</a:t>
            </a:r>
            <a:r>
              <a:rPr lang="en-US" sz="900" b="1" dirty="0">
                <a:solidFill>
                  <a:schemeClr val="accent4"/>
                </a:solidFill>
              </a:rPr>
              <a:t>, </a:t>
            </a:r>
            <a:r>
              <a:rPr lang="en-US" sz="900" b="1" dirty="0" err="1">
                <a:solidFill>
                  <a:schemeClr val="accent4"/>
                </a:solidFill>
              </a:rPr>
              <a:t>expérience</a:t>
            </a:r>
            <a:r>
              <a:rPr lang="en-US" sz="900" b="1" dirty="0">
                <a:solidFill>
                  <a:schemeClr val="accent4"/>
                </a:solidFill>
              </a:rPr>
              <a:t>)</a:t>
            </a:r>
          </a:p>
        </p:txBody>
      </p:sp>
      <p:sp>
        <p:nvSpPr>
          <p:cNvPr id="27" name="TextBox 26">
            <a:extLst>
              <a:ext uri="{FF2B5EF4-FFF2-40B4-BE49-F238E27FC236}">
                <a16:creationId xmlns:a16="http://schemas.microsoft.com/office/drawing/2014/main" id="{5EF4F3A6-3472-3142-BED0-60EB5DB94C6F}"/>
              </a:ext>
            </a:extLst>
          </p:cNvPr>
          <p:cNvSpPr txBox="1"/>
          <p:nvPr/>
        </p:nvSpPr>
        <p:spPr>
          <a:xfrm>
            <a:off x="497060" y="4389203"/>
            <a:ext cx="295421" cy="138499"/>
          </a:xfrm>
          <a:prstGeom prst="rect">
            <a:avLst/>
          </a:prstGeom>
          <a:noFill/>
        </p:spPr>
        <p:txBody>
          <a:bodyPr wrap="square" lIns="0" tIns="0" rIns="0" bIns="0" rtlCol="0">
            <a:spAutoFit/>
          </a:bodyPr>
          <a:lstStyle/>
          <a:p>
            <a:pPr algn="ctr"/>
            <a:r>
              <a:rPr lang="en-US" sz="900" b="1">
                <a:solidFill>
                  <a:schemeClr val="bg1"/>
                </a:solidFill>
              </a:rPr>
              <a:t>30%</a:t>
            </a:r>
          </a:p>
        </p:txBody>
      </p:sp>
      <p:sp>
        <p:nvSpPr>
          <p:cNvPr id="28" name="TextBox 27">
            <a:extLst>
              <a:ext uri="{FF2B5EF4-FFF2-40B4-BE49-F238E27FC236}">
                <a16:creationId xmlns:a16="http://schemas.microsoft.com/office/drawing/2014/main" id="{F8D8D21B-8939-5446-9907-4A73D99313C9}"/>
              </a:ext>
            </a:extLst>
          </p:cNvPr>
          <p:cNvSpPr txBox="1"/>
          <p:nvPr/>
        </p:nvSpPr>
        <p:spPr>
          <a:xfrm>
            <a:off x="900334" y="4389203"/>
            <a:ext cx="295421" cy="138499"/>
          </a:xfrm>
          <a:prstGeom prst="rect">
            <a:avLst/>
          </a:prstGeom>
          <a:noFill/>
        </p:spPr>
        <p:txBody>
          <a:bodyPr wrap="square" lIns="0" tIns="0" rIns="0" bIns="0" rtlCol="0">
            <a:spAutoFit/>
          </a:bodyPr>
          <a:lstStyle/>
          <a:p>
            <a:pPr algn="ctr"/>
            <a:r>
              <a:rPr lang="en-US" sz="900" b="1">
                <a:solidFill>
                  <a:schemeClr val="bg1"/>
                </a:solidFill>
              </a:rPr>
              <a:t>43%</a:t>
            </a:r>
          </a:p>
        </p:txBody>
      </p:sp>
      <p:sp>
        <p:nvSpPr>
          <p:cNvPr id="29" name="TextBox 28">
            <a:extLst>
              <a:ext uri="{FF2B5EF4-FFF2-40B4-BE49-F238E27FC236}">
                <a16:creationId xmlns:a16="http://schemas.microsoft.com/office/drawing/2014/main" id="{ACAAEAE9-8985-B547-9A71-728A511DE745}"/>
              </a:ext>
            </a:extLst>
          </p:cNvPr>
          <p:cNvSpPr txBox="1"/>
          <p:nvPr/>
        </p:nvSpPr>
        <p:spPr>
          <a:xfrm>
            <a:off x="1298918" y="4389203"/>
            <a:ext cx="295421" cy="138499"/>
          </a:xfrm>
          <a:prstGeom prst="rect">
            <a:avLst/>
          </a:prstGeom>
          <a:noFill/>
        </p:spPr>
        <p:txBody>
          <a:bodyPr wrap="square" lIns="0" tIns="0" rIns="0" bIns="0" rtlCol="0">
            <a:spAutoFit/>
          </a:bodyPr>
          <a:lstStyle/>
          <a:p>
            <a:pPr algn="ctr"/>
            <a:r>
              <a:rPr lang="en-US" sz="900" b="1">
                <a:solidFill>
                  <a:schemeClr val="bg1"/>
                </a:solidFill>
              </a:rPr>
              <a:t>39%</a:t>
            </a:r>
          </a:p>
        </p:txBody>
      </p:sp>
      <p:sp>
        <p:nvSpPr>
          <p:cNvPr id="30" name="TextBox 29">
            <a:extLst>
              <a:ext uri="{FF2B5EF4-FFF2-40B4-BE49-F238E27FC236}">
                <a16:creationId xmlns:a16="http://schemas.microsoft.com/office/drawing/2014/main" id="{53F36194-26AF-F947-8B05-F79543F9F34C}"/>
              </a:ext>
            </a:extLst>
          </p:cNvPr>
          <p:cNvSpPr txBox="1"/>
          <p:nvPr/>
        </p:nvSpPr>
        <p:spPr>
          <a:xfrm>
            <a:off x="1706881" y="4389203"/>
            <a:ext cx="295421" cy="138499"/>
          </a:xfrm>
          <a:prstGeom prst="rect">
            <a:avLst/>
          </a:prstGeom>
          <a:noFill/>
        </p:spPr>
        <p:txBody>
          <a:bodyPr wrap="square" lIns="0" tIns="0" rIns="0" bIns="0" rtlCol="0">
            <a:spAutoFit/>
          </a:bodyPr>
          <a:lstStyle/>
          <a:p>
            <a:pPr algn="ctr"/>
            <a:r>
              <a:rPr lang="en-US" sz="900" b="1">
                <a:solidFill>
                  <a:schemeClr val="bg1"/>
                </a:solidFill>
              </a:rPr>
              <a:t>44%</a:t>
            </a:r>
          </a:p>
        </p:txBody>
      </p:sp>
      <p:sp>
        <p:nvSpPr>
          <p:cNvPr id="31" name="TextBox 30">
            <a:extLst>
              <a:ext uri="{FF2B5EF4-FFF2-40B4-BE49-F238E27FC236}">
                <a16:creationId xmlns:a16="http://schemas.microsoft.com/office/drawing/2014/main" id="{65799631-FE1B-9A44-8426-6C219A387982}"/>
              </a:ext>
            </a:extLst>
          </p:cNvPr>
          <p:cNvSpPr txBox="1"/>
          <p:nvPr/>
        </p:nvSpPr>
        <p:spPr>
          <a:xfrm>
            <a:off x="2705687" y="4389203"/>
            <a:ext cx="295421" cy="138499"/>
          </a:xfrm>
          <a:prstGeom prst="rect">
            <a:avLst/>
          </a:prstGeom>
          <a:noFill/>
        </p:spPr>
        <p:txBody>
          <a:bodyPr wrap="square" lIns="0" tIns="0" rIns="0" bIns="0" rtlCol="0">
            <a:spAutoFit/>
          </a:bodyPr>
          <a:lstStyle/>
          <a:p>
            <a:pPr algn="ctr"/>
            <a:r>
              <a:rPr lang="en-US" sz="900" b="1">
                <a:solidFill>
                  <a:schemeClr val="bg1"/>
                </a:solidFill>
              </a:rPr>
              <a:t>19%</a:t>
            </a:r>
          </a:p>
        </p:txBody>
      </p:sp>
      <p:sp>
        <p:nvSpPr>
          <p:cNvPr id="32" name="TextBox 31">
            <a:extLst>
              <a:ext uri="{FF2B5EF4-FFF2-40B4-BE49-F238E27FC236}">
                <a16:creationId xmlns:a16="http://schemas.microsoft.com/office/drawing/2014/main" id="{A9A85BEE-E27D-6A42-BB90-972196057F16}"/>
              </a:ext>
            </a:extLst>
          </p:cNvPr>
          <p:cNvSpPr txBox="1"/>
          <p:nvPr/>
        </p:nvSpPr>
        <p:spPr>
          <a:xfrm>
            <a:off x="3113650" y="4389203"/>
            <a:ext cx="295421" cy="138499"/>
          </a:xfrm>
          <a:prstGeom prst="rect">
            <a:avLst/>
          </a:prstGeom>
          <a:noFill/>
        </p:spPr>
        <p:txBody>
          <a:bodyPr wrap="square" lIns="0" tIns="0" rIns="0" bIns="0" rtlCol="0">
            <a:spAutoFit/>
          </a:bodyPr>
          <a:lstStyle/>
          <a:p>
            <a:pPr algn="ctr"/>
            <a:r>
              <a:rPr lang="en-US" sz="900" b="1">
                <a:solidFill>
                  <a:schemeClr val="bg1"/>
                </a:solidFill>
              </a:rPr>
              <a:t>32%</a:t>
            </a:r>
          </a:p>
        </p:txBody>
      </p:sp>
      <p:sp>
        <p:nvSpPr>
          <p:cNvPr id="33" name="TextBox 32">
            <a:extLst>
              <a:ext uri="{FF2B5EF4-FFF2-40B4-BE49-F238E27FC236}">
                <a16:creationId xmlns:a16="http://schemas.microsoft.com/office/drawing/2014/main" id="{92D8399D-07F3-9B42-B6F2-9064B0ED8662}"/>
              </a:ext>
            </a:extLst>
          </p:cNvPr>
          <p:cNvSpPr txBox="1"/>
          <p:nvPr/>
        </p:nvSpPr>
        <p:spPr>
          <a:xfrm>
            <a:off x="3516924" y="4389203"/>
            <a:ext cx="295421" cy="138499"/>
          </a:xfrm>
          <a:prstGeom prst="rect">
            <a:avLst/>
          </a:prstGeom>
          <a:noFill/>
        </p:spPr>
        <p:txBody>
          <a:bodyPr wrap="square" lIns="0" tIns="0" rIns="0" bIns="0" rtlCol="0">
            <a:spAutoFit/>
          </a:bodyPr>
          <a:lstStyle/>
          <a:p>
            <a:pPr algn="ctr"/>
            <a:r>
              <a:rPr lang="en-US" sz="900" b="1">
                <a:solidFill>
                  <a:schemeClr val="bg1"/>
                </a:solidFill>
              </a:rPr>
              <a:t>38%</a:t>
            </a:r>
          </a:p>
        </p:txBody>
      </p:sp>
      <p:sp>
        <p:nvSpPr>
          <p:cNvPr id="34" name="TextBox 33">
            <a:extLst>
              <a:ext uri="{FF2B5EF4-FFF2-40B4-BE49-F238E27FC236}">
                <a16:creationId xmlns:a16="http://schemas.microsoft.com/office/drawing/2014/main" id="{192CE09B-2245-0B4C-8108-47214BE9C441}"/>
              </a:ext>
            </a:extLst>
          </p:cNvPr>
          <p:cNvSpPr txBox="1"/>
          <p:nvPr/>
        </p:nvSpPr>
        <p:spPr>
          <a:xfrm>
            <a:off x="3920197" y="4389203"/>
            <a:ext cx="295421" cy="138499"/>
          </a:xfrm>
          <a:prstGeom prst="rect">
            <a:avLst/>
          </a:prstGeom>
          <a:noFill/>
        </p:spPr>
        <p:txBody>
          <a:bodyPr wrap="square" lIns="0" tIns="0" rIns="0" bIns="0" rtlCol="0">
            <a:spAutoFit/>
          </a:bodyPr>
          <a:lstStyle/>
          <a:p>
            <a:pPr algn="ctr"/>
            <a:r>
              <a:rPr lang="en-US" sz="900" b="1">
                <a:solidFill>
                  <a:schemeClr val="bg1"/>
                </a:solidFill>
              </a:rPr>
              <a:t>33%</a:t>
            </a:r>
          </a:p>
        </p:txBody>
      </p:sp>
      <p:sp>
        <p:nvSpPr>
          <p:cNvPr id="35" name="TextBox 34">
            <a:extLst>
              <a:ext uri="{FF2B5EF4-FFF2-40B4-BE49-F238E27FC236}">
                <a16:creationId xmlns:a16="http://schemas.microsoft.com/office/drawing/2014/main" id="{A564DC90-6F17-694F-9B84-53F16388F9CB}"/>
              </a:ext>
            </a:extLst>
          </p:cNvPr>
          <p:cNvSpPr txBox="1"/>
          <p:nvPr/>
        </p:nvSpPr>
        <p:spPr>
          <a:xfrm>
            <a:off x="4928382" y="4389203"/>
            <a:ext cx="295421" cy="138499"/>
          </a:xfrm>
          <a:prstGeom prst="rect">
            <a:avLst/>
          </a:prstGeom>
          <a:noFill/>
        </p:spPr>
        <p:txBody>
          <a:bodyPr wrap="square" lIns="0" tIns="0" rIns="0" bIns="0" rtlCol="0">
            <a:spAutoFit/>
          </a:bodyPr>
          <a:lstStyle/>
          <a:p>
            <a:pPr algn="ctr"/>
            <a:r>
              <a:rPr lang="en-US" sz="900" b="1">
                <a:solidFill>
                  <a:schemeClr val="bg1"/>
                </a:solidFill>
              </a:rPr>
              <a:t>18%</a:t>
            </a:r>
          </a:p>
        </p:txBody>
      </p:sp>
      <p:sp>
        <p:nvSpPr>
          <p:cNvPr id="36" name="TextBox 35">
            <a:extLst>
              <a:ext uri="{FF2B5EF4-FFF2-40B4-BE49-F238E27FC236}">
                <a16:creationId xmlns:a16="http://schemas.microsoft.com/office/drawing/2014/main" id="{959CBE2F-F608-B74D-9995-E9B4308D8447}"/>
              </a:ext>
            </a:extLst>
          </p:cNvPr>
          <p:cNvSpPr txBox="1"/>
          <p:nvPr/>
        </p:nvSpPr>
        <p:spPr>
          <a:xfrm>
            <a:off x="5331656" y="4389203"/>
            <a:ext cx="295421" cy="138499"/>
          </a:xfrm>
          <a:prstGeom prst="rect">
            <a:avLst/>
          </a:prstGeom>
          <a:noFill/>
        </p:spPr>
        <p:txBody>
          <a:bodyPr wrap="square" lIns="0" tIns="0" rIns="0" bIns="0" rtlCol="0">
            <a:spAutoFit/>
          </a:bodyPr>
          <a:lstStyle/>
          <a:p>
            <a:pPr algn="ctr"/>
            <a:r>
              <a:rPr lang="en-US" sz="900" b="1">
                <a:solidFill>
                  <a:schemeClr val="bg1"/>
                </a:solidFill>
              </a:rPr>
              <a:t>30%</a:t>
            </a:r>
          </a:p>
        </p:txBody>
      </p:sp>
      <p:sp>
        <p:nvSpPr>
          <p:cNvPr id="37" name="TextBox 36">
            <a:extLst>
              <a:ext uri="{FF2B5EF4-FFF2-40B4-BE49-F238E27FC236}">
                <a16:creationId xmlns:a16="http://schemas.microsoft.com/office/drawing/2014/main" id="{6A62C96F-3EED-0B47-A28A-2C8B58E41679}"/>
              </a:ext>
            </a:extLst>
          </p:cNvPr>
          <p:cNvSpPr txBox="1"/>
          <p:nvPr/>
        </p:nvSpPr>
        <p:spPr>
          <a:xfrm>
            <a:off x="5734930" y="4389203"/>
            <a:ext cx="295421" cy="138499"/>
          </a:xfrm>
          <a:prstGeom prst="rect">
            <a:avLst/>
          </a:prstGeom>
          <a:noFill/>
        </p:spPr>
        <p:txBody>
          <a:bodyPr wrap="square" lIns="0" tIns="0" rIns="0" bIns="0" rtlCol="0">
            <a:spAutoFit/>
          </a:bodyPr>
          <a:lstStyle/>
          <a:p>
            <a:pPr algn="ctr"/>
            <a:r>
              <a:rPr lang="en-US" sz="900" b="1">
                <a:solidFill>
                  <a:schemeClr val="bg1"/>
                </a:solidFill>
              </a:rPr>
              <a:t>31%</a:t>
            </a:r>
          </a:p>
        </p:txBody>
      </p:sp>
      <p:sp>
        <p:nvSpPr>
          <p:cNvPr id="38" name="TextBox 37">
            <a:extLst>
              <a:ext uri="{FF2B5EF4-FFF2-40B4-BE49-F238E27FC236}">
                <a16:creationId xmlns:a16="http://schemas.microsoft.com/office/drawing/2014/main" id="{CE287F9C-F426-1B4F-BF22-82FEE364118C}"/>
              </a:ext>
            </a:extLst>
          </p:cNvPr>
          <p:cNvSpPr txBox="1"/>
          <p:nvPr/>
        </p:nvSpPr>
        <p:spPr>
          <a:xfrm>
            <a:off x="6138203" y="4389203"/>
            <a:ext cx="295421" cy="138499"/>
          </a:xfrm>
          <a:prstGeom prst="rect">
            <a:avLst/>
          </a:prstGeom>
          <a:noFill/>
        </p:spPr>
        <p:txBody>
          <a:bodyPr wrap="square" lIns="0" tIns="0" rIns="0" bIns="0" rtlCol="0">
            <a:spAutoFit/>
          </a:bodyPr>
          <a:lstStyle/>
          <a:p>
            <a:pPr algn="ctr"/>
            <a:r>
              <a:rPr lang="en-US" sz="900" b="1">
                <a:solidFill>
                  <a:schemeClr val="bg1"/>
                </a:solidFill>
              </a:rPr>
              <a:t>28%</a:t>
            </a:r>
          </a:p>
        </p:txBody>
      </p:sp>
      <p:sp>
        <p:nvSpPr>
          <p:cNvPr id="39" name="TextBox 38">
            <a:extLst>
              <a:ext uri="{FF2B5EF4-FFF2-40B4-BE49-F238E27FC236}">
                <a16:creationId xmlns:a16="http://schemas.microsoft.com/office/drawing/2014/main" id="{1D265581-AE0C-C147-8EEF-951BEB0680F3}"/>
              </a:ext>
            </a:extLst>
          </p:cNvPr>
          <p:cNvSpPr txBox="1"/>
          <p:nvPr/>
        </p:nvSpPr>
        <p:spPr>
          <a:xfrm>
            <a:off x="7146388" y="4389203"/>
            <a:ext cx="295421" cy="138499"/>
          </a:xfrm>
          <a:prstGeom prst="rect">
            <a:avLst/>
          </a:prstGeom>
          <a:noFill/>
        </p:spPr>
        <p:txBody>
          <a:bodyPr wrap="square" lIns="0" tIns="0" rIns="0" bIns="0" rtlCol="0">
            <a:spAutoFit/>
          </a:bodyPr>
          <a:lstStyle/>
          <a:p>
            <a:pPr algn="ctr"/>
            <a:r>
              <a:rPr lang="en-US" sz="900" b="1">
                <a:solidFill>
                  <a:schemeClr val="bg1"/>
                </a:solidFill>
              </a:rPr>
              <a:t>13%</a:t>
            </a:r>
          </a:p>
        </p:txBody>
      </p:sp>
      <p:sp>
        <p:nvSpPr>
          <p:cNvPr id="40" name="TextBox 39">
            <a:extLst>
              <a:ext uri="{FF2B5EF4-FFF2-40B4-BE49-F238E27FC236}">
                <a16:creationId xmlns:a16="http://schemas.microsoft.com/office/drawing/2014/main" id="{DCCC996F-ED0F-C642-8535-31BF439B7F02}"/>
              </a:ext>
            </a:extLst>
          </p:cNvPr>
          <p:cNvSpPr txBox="1"/>
          <p:nvPr/>
        </p:nvSpPr>
        <p:spPr>
          <a:xfrm>
            <a:off x="7549662" y="4389203"/>
            <a:ext cx="295421" cy="138499"/>
          </a:xfrm>
          <a:prstGeom prst="rect">
            <a:avLst/>
          </a:prstGeom>
          <a:noFill/>
        </p:spPr>
        <p:txBody>
          <a:bodyPr wrap="square" lIns="0" tIns="0" rIns="0" bIns="0" rtlCol="0">
            <a:spAutoFit/>
          </a:bodyPr>
          <a:lstStyle/>
          <a:p>
            <a:pPr algn="ctr"/>
            <a:r>
              <a:rPr lang="en-US" sz="900" b="1">
                <a:solidFill>
                  <a:schemeClr val="bg1"/>
                </a:solidFill>
              </a:rPr>
              <a:t>21%</a:t>
            </a:r>
          </a:p>
        </p:txBody>
      </p:sp>
      <p:sp>
        <p:nvSpPr>
          <p:cNvPr id="41" name="TextBox 40">
            <a:extLst>
              <a:ext uri="{FF2B5EF4-FFF2-40B4-BE49-F238E27FC236}">
                <a16:creationId xmlns:a16="http://schemas.microsoft.com/office/drawing/2014/main" id="{22F98676-8EFA-0A42-8562-25B22D481AE5}"/>
              </a:ext>
            </a:extLst>
          </p:cNvPr>
          <p:cNvSpPr txBox="1"/>
          <p:nvPr/>
        </p:nvSpPr>
        <p:spPr>
          <a:xfrm>
            <a:off x="7952936" y="4389203"/>
            <a:ext cx="295421" cy="138499"/>
          </a:xfrm>
          <a:prstGeom prst="rect">
            <a:avLst/>
          </a:prstGeom>
          <a:noFill/>
        </p:spPr>
        <p:txBody>
          <a:bodyPr wrap="square" lIns="0" tIns="0" rIns="0" bIns="0" rtlCol="0">
            <a:spAutoFit/>
          </a:bodyPr>
          <a:lstStyle/>
          <a:p>
            <a:pPr algn="ctr"/>
            <a:r>
              <a:rPr lang="en-US" sz="900" b="1">
                <a:solidFill>
                  <a:schemeClr val="bg1"/>
                </a:solidFill>
              </a:rPr>
              <a:t>19%</a:t>
            </a:r>
          </a:p>
        </p:txBody>
      </p:sp>
      <p:sp>
        <p:nvSpPr>
          <p:cNvPr id="42" name="TextBox 41">
            <a:extLst>
              <a:ext uri="{FF2B5EF4-FFF2-40B4-BE49-F238E27FC236}">
                <a16:creationId xmlns:a16="http://schemas.microsoft.com/office/drawing/2014/main" id="{B9EF9079-0BCF-8C44-856E-9AF2BCDC652F}"/>
              </a:ext>
            </a:extLst>
          </p:cNvPr>
          <p:cNvSpPr txBox="1"/>
          <p:nvPr/>
        </p:nvSpPr>
        <p:spPr>
          <a:xfrm>
            <a:off x="8356209" y="4389203"/>
            <a:ext cx="295421" cy="138499"/>
          </a:xfrm>
          <a:prstGeom prst="rect">
            <a:avLst/>
          </a:prstGeom>
          <a:noFill/>
        </p:spPr>
        <p:txBody>
          <a:bodyPr wrap="square" lIns="0" tIns="0" rIns="0" bIns="0" rtlCol="0">
            <a:spAutoFit/>
          </a:bodyPr>
          <a:lstStyle/>
          <a:p>
            <a:pPr algn="ctr"/>
            <a:r>
              <a:rPr lang="en-US" sz="900" b="1">
                <a:solidFill>
                  <a:schemeClr val="bg1"/>
                </a:solidFill>
              </a:rPr>
              <a:t>22%</a:t>
            </a:r>
          </a:p>
        </p:txBody>
      </p:sp>
      <p:sp>
        <p:nvSpPr>
          <p:cNvPr id="12" name="Oval 11">
            <a:extLst>
              <a:ext uri="{FF2B5EF4-FFF2-40B4-BE49-F238E27FC236}">
                <a16:creationId xmlns:a16="http://schemas.microsoft.com/office/drawing/2014/main" id="{00F47C3D-8D92-EA40-9E08-7908CEF71B61}"/>
              </a:ext>
            </a:extLst>
          </p:cNvPr>
          <p:cNvSpPr/>
          <p:nvPr/>
        </p:nvSpPr>
        <p:spPr>
          <a:xfrm>
            <a:off x="103624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99A232-AFDB-7C40-867E-1BD5706B814A}"/>
              </a:ext>
            </a:extLst>
          </p:cNvPr>
          <p:cNvPicPr>
            <a:picLocks noChangeAspect="1"/>
          </p:cNvPicPr>
          <p:nvPr/>
        </p:nvPicPr>
        <p:blipFill>
          <a:blip r:embed="rId4"/>
          <a:stretch>
            <a:fillRect/>
          </a:stretch>
        </p:blipFill>
        <p:spPr>
          <a:xfrm>
            <a:off x="1117133" y="2265485"/>
            <a:ext cx="295421" cy="274065"/>
          </a:xfrm>
          <a:prstGeom prst="rect">
            <a:avLst/>
          </a:prstGeom>
        </p:spPr>
      </p:pic>
      <p:sp>
        <p:nvSpPr>
          <p:cNvPr id="68" name="Oval 67">
            <a:extLst>
              <a:ext uri="{FF2B5EF4-FFF2-40B4-BE49-F238E27FC236}">
                <a16:creationId xmlns:a16="http://schemas.microsoft.com/office/drawing/2014/main" id="{9ACAF684-59A8-ED4C-B9CD-7565AF3EF9DD}"/>
              </a:ext>
            </a:extLst>
          </p:cNvPr>
          <p:cNvSpPr/>
          <p:nvPr/>
        </p:nvSpPr>
        <p:spPr>
          <a:xfrm>
            <a:off x="324810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C6BAB11-ED3F-B545-A3F1-975302C8005F}"/>
              </a:ext>
            </a:extLst>
          </p:cNvPr>
          <p:cNvSpPr/>
          <p:nvPr/>
        </p:nvSpPr>
        <p:spPr>
          <a:xfrm>
            <a:off x="545996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C559311-7706-FC49-A277-E0DC9ACFC6B0}"/>
              </a:ext>
            </a:extLst>
          </p:cNvPr>
          <p:cNvSpPr/>
          <p:nvPr/>
        </p:nvSpPr>
        <p:spPr>
          <a:xfrm>
            <a:off x="7724336"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0FABB6B-C0E7-8E4C-89A9-7BC983F169BF}"/>
              </a:ext>
            </a:extLst>
          </p:cNvPr>
          <p:cNvPicPr>
            <a:picLocks noChangeAspect="1"/>
          </p:cNvPicPr>
          <p:nvPr/>
        </p:nvPicPr>
        <p:blipFill>
          <a:blip r:embed="rId5"/>
          <a:stretch>
            <a:fillRect/>
          </a:stretch>
        </p:blipFill>
        <p:spPr>
          <a:xfrm>
            <a:off x="3328649" y="2256358"/>
            <a:ext cx="296109" cy="296109"/>
          </a:xfrm>
          <a:prstGeom prst="rect">
            <a:avLst/>
          </a:prstGeom>
        </p:spPr>
      </p:pic>
      <p:pic>
        <p:nvPicPr>
          <p:cNvPr id="14" name="Picture 13">
            <a:extLst>
              <a:ext uri="{FF2B5EF4-FFF2-40B4-BE49-F238E27FC236}">
                <a16:creationId xmlns:a16="http://schemas.microsoft.com/office/drawing/2014/main" id="{1B3CE5B1-50F2-8E4F-A6A1-805D7AA21879}"/>
              </a:ext>
            </a:extLst>
          </p:cNvPr>
          <p:cNvPicPr>
            <a:picLocks noChangeAspect="1"/>
          </p:cNvPicPr>
          <p:nvPr/>
        </p:nvPicPr>
        <p:blipFill>
          <a:blip r:embed="rId6"/>
          <a:stretch>
            <a:fillRect/>
          </a:stretch>
        </p:blipFill>
        <p:spPr>
          <a:xfrm>
            <a:off x="5525555" y="2262254"/>
            <a:ext cx="326017" cy="287866"/>
          </a:xfrm>
          <a:prstGeom prst="rect">
            <a:avLst/>
          </a:prstGeom>
        </p:spPr>
      </p:pic>
      <p:pic>
        <p:nvPicPr>
          <p:cNvPr id="20" name="Picture 19">
            <a:extLst>
              <a:ext uri="{FF2B5EF4-FFF2-40B4-BE49-F238E27FC236}">
                <a16:creationId xmlns:a16="http://schemas.microsoft.com/office/drawing/2014/main" id="{1226E55B-3CB2-C042-9CE5-F2F049E0ECA1}"/>
              </a:ext>
            </a:extLst>
          </p:cNvPr>
          <p:cNvPicPr>
            <a:picLocks noChangeAspect="1"/>
          </p:cNvPicPr>
          <p:nvPr/>
        </p:nvPicPr>
        <p:blipFill>
          <a:blip r:embed="rId7"/>
          <a:stretch>
            <a:fillRect/>
          </a:stretch>
        </p:blipFill>
        <p:spPr>
          <a:xfrm>
            <a:off x="7810788" y="2276847"/>
            <a:ext cx="284295" cy="262703"/>
          </a:xfrm>
          <a:prstGeom prst="rect">
            <a:avLst/>
          </a:prstGeom>
        </p:spPr>
      </p:pic>
      <p:sp>
        <p:nvSpPr>
          <p:cNvPr id="71" name="Rounded Rectangle 70">
            <a:extLst>
              <a:ext uri="{FF2B5EF4-FFF2-40B4-BE49-F238E27FC236}">
                <a16:creationId xmlns:a16="http://schemas.microsoft.com/office/drawing/2014/main" id="{29AE66C8-4FC8-1444-BBBF-DC649141A7E8}"/>
              </a:ext>
            </a:extLst>
          </p:cNvPr>
          <p:cNvSpPr/>
          <p:nvPr/>
        </p:nvSpPr>
        <p:spPr>
          <a:xfrm>
            <a:off x="1872230" y="1828721"/>
            <a:ext cx="1469794" cy="17904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t>AMÉRIQUE DU SUD /CENTRALE</a:t>
            </a:r>
          </a:p>
        </p:txBody>
      </p:sp>
      <p:sp>
        <p:nvSpPr>
          <p:cNvPr id="72" name="Rounded Rectangle 71">
            <a:extLst>
              <a:ext uri="{FF2B5EF4-FFF2-40B4-BE49-F238E27FC236}">
                <a16:creationId xmlns:a16="http://schemas.microsoft.com/office/drawing/2014/main" id="{2CE2DB9C-59B0-184A-9735-342B620460B4}"/>
              </a:ext>
            </a:extLst>
          </p:cNvPr>
          <p:cNvSpPr/>
          <p:nvPr/>
        </p:nvSpPr>
        <p:spPr>
          <a:xfrm>
            <a:off x="3409361" y="1828721"/>
            <a:ext cx="1612942" cy="1790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t>EUROPE/MIOYEN ORIENT/AFRIQUE  </a:t>
            </a:r>
          </a:p>
        </p:txBody>
      </p:sp>
      <p:sp>
        <p:nvSpPr>
          <p:cNvPr id="73" name="Rounded Rectangle 72">
            <a:extLst>
              <a:ext uri="{FF2B5EF4-FFF2-40B4-BE49-F238E27FC236}">
                <a16:creationId xmlns:a16="http://schemas.microsoft.com/office/drawing/2014/main" id="{1D0AF13D-7FE5-9144-8DAA-B35745E8AF5F}"/>
              </a:ext>
            </a:extLst>
          </p:cNvPr>
          <p:cNvSpPr/>
          <p:nvPr/>
        </p:nvSpPr>
        <p:spPr>
          <a:xfrm>
            <a:off x="5087923" y="1799761"/>
            <a:ext cx="1031230" cy="208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t>AMÉRIQUE DU NORD</a:t>
            </a:r>
          </a:p>
        </p:txBody>
      </p:sp>
      <p:sp>
        <p:nvSpPr>
          <p:cNvPr id="74" name="Rounded Rectangle 73">
            <a:extLst>
              <a:ext uri="{FF2B5EF4-FFF2-40B4-BE49-F238E27FC236}">
                <a16:creationId xmlns:a16="http://schemas.microsoft.com/office/drawing/2014/main" id="{19A37026-FF51-3D44-AF1F-6BE21491B1B0}"/>
              </a:ext>
            </a:extLst>
          </p:cNvPr>
          <p:cNvSpPr/>
          <p:nvPr/>
        </p:nvSpPr>
        <p:spPr>
          <a:xfrm>
            <a:off x="6138203" y="1828721"/>
            <a:ext cx="844969" cy="179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t>ASIE PACIFIQUE</a:t>
            </a:r>
          </a:p>
        </p:txBody>
      </p:sp>
    </p:spTree>
    <p:extLst>
      <p:ext uri="{BB962C8B-B14F-4D97-AF65-F5344CB8AC3E}">
        <p14:creationId xmlns:p14="http://schemas.microsoft.com/office/powerpoint/2010/main" val="144414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432A7-415F-4949-BC0B-C1845FE535F9}"/>
              </a:ext>
            </a:extLst>
          </p:cNvPr>
          <p:cNvPicPr>
            <a:picLocks noChangeAspect="1"/>
          </p:cNvPicPr>
          <p:nvPr/>
        </p:nvPicPr>
        <p:blipFill>
          <a:blip r:embed="rId3"/>
          <a:srcRect/>
          <a:stretch/>
        </p:blipFill>
        <p:spPr>
          <a:xfrm>
            <a:off x="1" y="0"/>
            <a:ext cx="9143833" cy="4731724"/>
          </a:xfrm>
          <a:prstGeom prst="rect">
            <a:avLst/>
          </a:prstGeom>
        </p:spPr>
      </p:pic>
      <p:sp>
        <p:nvSpPr>
          <p:cNvPr id="7" name="Round Same Side Corner Rectangle 6">
            <a:extLst>
              <a:ext uri="{FF2B5EF4-FFF2-40B4-BE49-F238E27FC236}">
                <a16:creationId xmlns:a16="http://schemas.microsoft.com/office/drawing/2014/main" id="{3B113900-2B91-42D7-8E9C-47993A979D27}"/>
              </a:ext>
            </a:extLst>
          </p:cNvPr>
          <p:cNvSpPr/>
          <p:nvPr/>
        </p:nvSpPr>
        <p:spPr>
          <a:xfrm rot="5400000">
            <a:off x="801037" y="-389258"/>
            <a:ext cx="3046130" cy="4648200"/>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2">
            <a:extLst>
              <a:ext uri="{FF2B5EF4-FFF2-40B4-BE49-F238E27FC236}">
                <a16:creationId xmlns:a16="http://schemas.microsoft.com/office/drawing/2014/main" id="{5362479A-7E09-4F84-BBCC-F3C1AF327A9A}"/>
              </a:ext>
            </a:extLst>
          </p:cNvPr>
          <p:cNvSpPr/>
          <p:nvPr/>
        </p:nvSpPr>
        <p:spPr>
          <a:xfrm rot="5400000">
            <a:off x="1" y="41177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2F101D2-FE4F-4D8D-8B8D-062E95298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0" y="503735"/>
            <a:ext cx="320889" cy="320889"/>
          </a:xfrm>
          <a:prstGeom prst="rect">
            <a:avLst/>
          </a:prstGeom>
        </p:spPr>
      </p:pic>
      <p:sp>
        <p:nvSpPr>
          <p:cNvPr id="23" name="Title 1">
            <a:extLst>
              <a:ext uri="{FF2B5EF4-FFF2-40B4-BE49-F238E27FC236}">
                <a16:creationId xmlns:a16="http://schemas.microsoft.com/office/drawing/2014/main" id="{D38201D1-3ECB-4AC5-8263-A03E9994BD4D}"/>
              </a:ext>
            </a:extLst>
          </p:cNvPr>
          <p:cNvSpPr>
            <a:spLocks noGrp="1"/>
          </p:cNvSpPr>
          <p:nvPr>
            <p:ph type="title"/>
          </p:nvPr>
        </p:nvSpPr>
        <p:spPr>
          <a:xfrm>
            <a:off x="259876" y="801005"/>
            <a:ext cx="4143395" cy="2679700"/>
          </a:xfrm>
        </p:spPr>
        <p:txBody>
          <a:bodyPr/>
          <a:lstStyle/>
          <a:p>
            <a:r>
              <a:rPr lang="en-US" sz="1800" dirty="0">
                <a:latin typeface="Arial"/>
                <a:cs typeface="Arial"/>
              </a:rPr>
              <a:t>TOUTES LES </a:t>
            </a:r>
            <a:br>
              <a:rPr lang="en-US" sz="1800" dirty="0">
                <a:latin typeface="Arial"/>
                <a:cs typeface="Arial"/>
              </a:rPr>
            </a:br>
            <a:r>
              <a:rPr lang="en-US" sz="1800" dirty="0">
                <a:latin typeface="Arial"/>
                <a:cs typeface="Arial"/>
              </a:rPr>
              <a:t>CAT</a:t>
            </a:r>
            <a:r>
              <a:rPr lang="en-US" sz="1800" dirty="0"/>
              <a:t>É</a:t>
            </a:r>
            <a:r>
              <a:rPr lang="en-US" sz="1800" dirty="0">
                <a:latin typeface="Arial"/>
                <a:cs typeface="Arial"/>
              </a:rPr>
              <a:t>GORIES DE TALENTS </a:t>
            </a:r>
            <a:br>
              <a:rPr lang="en-US" sz="1800" dirty="0">
                <a:latin typeface="Arial"/>
                <a:cs typeface="Arial"/>
              </a:rPr>
            </a:br>
            <a:r>
              <a:rPr lang="en-US" sz="1800" dirty="0">
                <a:latin typeface="Arial"/>
                <a:cs typeface="Arial"/>
              </a:rPr>
              <a:t>SONT CIBL</a:t>
            </a:r>
            <a:r>
              <a:rPr lang="en-US" sz="1800" dirty="0"/>
              <a:t>É</a:t>
            </a:r>
            <a:r>
              <a:rPr lang="en-US" sz="1800" dirty="0">
                <a:latin typeface="Arial"/>
                <a:cs typeface="Arial"/>
              </a:rPr>
              <a:t>ES </a:t>
            </a:r>
            <a:br>
              <a:rPr lang="en-US" sz="1800" dirty="0">
                <a:latin typeface="Arial"/>
                <a:cs typeface="Arial"/>
              </a:rPr>
            </a:br>
            <a:r>
              <a:rPr lang="en-US" sz="1800" dirty="0">
                <a:latin typeface="Arial"/>
                <a:cs typeface="Arial"/>
              </a:rPr>
              <a:t>LORS DE PROGRAMMES DE RECYCLAGE OU D’AM</a:t>
            </a:r>
            <a:r>
              <a:rPr lang="en-US" sz="1800" dirty="0"/>
              <a:t>É</a:t>
            </a:r>
            <a:r>
              <a:rPr lang="en-US" sz="1800" dirty="0">
                <a:latin typeface="Arial"/>
                <a:cs typeface="Arial"/>
              </a:rPr>
              <a:t>LIORATION DES COMP</a:t>
            </a:r>
            <a:r>
              <a:rPr lang="en-US" sz="1800" dirty="0"/>
              <a:t>É</a:t>
            </a:r>
            <a:r>
              <a:rPr lang="en-US" sz="1800" dirty="0">
                <a:latin typeface="Arial"/>
                <a:cs typeface="Arial"/>
              </a:rPr>
              <a:t>TENCES </a:t>
            </a:r>
            <a:br>
              <a:rPr lang="en-US" sz="1800" dirty="0">
                <a:latin typeface="Arial"/>
                <a:cs typeface="Arial"/>
              </a:rPr>
            </a:br>
            <a:r>
              <a:rPr lang="en-US" sz="1800" dirty="0">
                <a:latin typeface="Arial"/>
                <a:cs typeface="Arial"/>
              </a:rPr>
              <a:t>(RESKILLING - UPSKILLING)</a:t>
            </a:r>
            <a:endParaRPr lang="en-US" sz="1800" dirty="0"/>
          </a:p>
        </p:txBody>
      </p:sp>
      <p:pic>
        <p:nvPicPr>
          <p:cNvPr id="4" name="Picture 3">
            <a:extLst>
              <a:ext uri="{FF2B5EF4-FFF2-40B4-BE49-F238E27FC236}">
                <a16:creationId xmlns:a16="http://schemas.microsoft.com/office/drawing/2014/main" id="{181841C7-84B1-C04A-9AEF-B42CF371C590}"/>
              </a:ext>
            </a:extLst>
          </p:cNvPr>
          <p:cNvPicPr>
            <a:picLocks noChangeAspect="1"/>
          </p:cNvPicPr>
          <p:nvPr/>
        </p:nvPicPr>
        <p:blipFill>
          <a:blip r:embed="rId6"/>
          <a:stretch>
            <a:fillRect/>
          </a:stretch>
        </p:blipFill>
        <p:spPr>
          <a:xfrm>
            <a:off x="3382584" y="1081681"/>
            <a:ext cx="725212" cy="672787"/>
          </a:xfrm>
          <a:prstGeom prst="rect">
            <a:avLst/>
          </a:prstGeom>
        </p:spPr>
      </p:pic>
    </p:spTree>
    <p:extLst>
      <p:ext uri="{BB962C8B-B14F-4D97-AF65-F5344CB8AC3E}">
        <p14:creationId xmlns:p14="http://schemas.microsoft.com/office/powerpoint/2010/main" val="7332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a:xfrm>
            <a:off x="457201" y="410607"/>
            <a:ext cx="8229599" cy="843658"/>
          </a:xfrm>
        </p:spPr>
        <p:txBody>
          <a:bodyPr/>
          <a:lstStyle/>
          <a:p>
            <a:r>
              <a:rPr lang="en-GB" dirty="0" err="1"/>
              <a:t>Toutes</a:t>
            </a:r>
            <a:r>
              <a:rPr lang="en-GB" dirty="0"/>
              <a:t> les </a:t>
            </a:r>
            <a:r>
              <a:rPr lang="en-GB" dirty="0" err="1"/>
              <a:t>catégories</a:t>
            </a:r>
            <a:r>
              <a:rPr lang="en-GB" dirty="0"/>
              <a:t> de talents </a:t>
            </a:r>
            <a:r>
              <a:rPr lang="en-GB" dirty="0" err="1"/>
              <a:t>sont</a:t>
            </a:r>
            <a:r>
              <a:rPr lang="en-GB" dirty="0"/>
              <a:t> </a:t>
            </a:r>
            <a:r>
              <a:rPr lang="en-GB" dirty="0" err="1"/>
              <a:t>ciblées</a:t>
            </a:r>
            <a:r>
              <a:rPr lang="en-GB" dirty="0"/>
              <a:t> </a:t>
            </a:r>
            <a:r>
              <a:rPr lang="en-GB" dirty="0" err="1"/>
              <a:t>lors</a:t>
            </a:r>
            <a:r>
              <a:rPr lang="en-GB" dirty="0"/>
              <a:t> de programmes de </a:t>
            </a:r>
            <a:r>
              <a:rPr lang="en-GB" dirty="0" err="1"/>
              <a:t>recyclage</a:t>
            </a:r>
            <a:r>
              <a:rPr lang="en-GB" dirty="0"/>
              <a:t> </a:t>
            </a:r>
            <a:r>
              <a:rPr lang="en-GB" dirty="0" err="1"/>
              <a:t>ou</a:t>
            </a:r>
            <a:r>
              <a:rPr lang="en-GB" dirty="0"/>
              <a:t> de formation continue (Reskilling et Upskilling)</a:t>
            </a:r>
          </a:p>
        </p:txBody>
      </p:sp>
      <p:grpSp>
        <p:nvGrpSpPr>
          <p:cNvPr id="2" name="Group 1">
            <a:extLst>
              <a:ext uri="{FF2B5EF4-FFF2-40B4-BE49-F238E27FC236}">
                <a16:creationId xmlns:a16="http://schemas.microsoft.com/office/drawing/2014/main" id="{123C93A7-DD14-724C-89FC-567E4D2F0A12}"/>
              </a:ext>
            </a:extLst>
          </p:cNvPr>
          <p:cNvGrpSpPr/>
          <p:nvPr/>
        </p:nvGrpSpPr>
        <p:grpSpPr>
          <a:xfrm>
            <a:off x="728054" y="1185108"/>
            <a:ext cx="6119028" cy="4039634"/>
            <a:chOff x="629449" y="1103866"/>
            <a:chExt cx="6119028" cy="4039634"/>
          </a:xfrm>
        </p:grpSpPr>
        <p:graphicFrame>
          <p:nvGraphicFramePr>
            <p:cNvPr id="51" name="Chart 50" descr="7766c914-54dd-42b1-b80b-7692bce23391 Q4 What is the biggest barrier that your organization faces when it comes to its ability to scale (increase) upskilling programs">
              <a:extLst>
                <a:ext uri="{FF2B5EF4-FFF2-40B4-BE49-F238E27FC236}">
                  <a16:creationId xmlns:a16="http://schemas.microsoft.com/office/drawing/2014/main" id="{64ECBB9F-E7BB-AB4E-A6BB-6C71ABFA3EE5}"/>
                </a:ext>
              </a:extLst>
            </p:cNvPr>
            <p:cNvGraphicFramePr/>
            <p:nvPr>
              <p:custDataLst>
                <p:tags r:id="rId1"/>
              </p:custDataLst>
              <p:extLst>
                <p:ext uri="{D42A27DB-BD31-4B8C-83A1-F6EECF244321}">
                  <p14:modId xmlns:p14="http://schemas.microsoft.com/office/powerpoint/2010/main" val="3265785696"/>
                </p:ext>
              </p:extLst>
            </p:nvPr>
          </p:nvGraphicFramePr>
          <p:xfrm>
            <a:off x="1330413" y="1103866"/>
            <a:ext cx="5418064" cy="4039634"/>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3F8198A6-BFA5-0147-8494-7EDAA8AF2AA1}"/>
                </a:ext>
              </a:extLst>
            </p:cNvPr>
            <p:cNvSpPr txBox="1"/>
            <p:nvPr/>
          </p:nvSpPr>
          <p:spPr>
            <a:xfrm>
              <a:off x="807900" y="2551373"/>
              <a:ext cx="1706957" cy="276999"/>
            </a:xfrm>
            <a:prstGeom prst="rect">
              <a:avLst/>
            </a:prstGeom>
            <a:noFill/>
          </p:spPr>
          <p:txBody>
            <a:bodyPr wrap="square" lIns="0" tIns="0" rIns="0" bIns="0" rtlCol="0">
              <a:spAutoFit/>
            </a:bodyPr>
            <a:lstStyle/>
            <a:p>
              <a:pPr algn="r"/>
              <a:r>
                <a:rPr lang="en-US" sz="900" dirty="0">
                  <a:solidFill>
                    <a:schemeClr val="accent4"/>
                  </a:solidFill>
                </a:rPr>
                <a:t>Employé.es occupant des </a:t>
              </a:r>
              <a:r>
                <a:rPr lang="en-US" sz="900" dirty="0" err="1">
                  <a:solidFill>
                    <a:schemeClr val="accent4"/>
                  </a:solidFill>
                </a:rPr>
                <a:t>fonctions</a:t>
              </a:r>
              <a:r>
                <a:rPr lang="en-US" sz="900" dirty="0">
                  <a:solidFill>
                    <a:schemeClr val="accent4"/>
                  </a:solidFill>
                </a:rPr>
                <a:t> plus </a:t>
              </a:r>
              <a:r>
                <a:rPr lang="en-US" sz="900" dirty="0" err="1">
                  <a:solidFill>
                    <a:schemeClr val="accent4"/>
                  </a:solidFill>
                </a:rPr>
                <a:t>qualifiées</a:t>
              </a:r>
              <a:endParaRPr lang="en-US" sz="900" dirty="0">
                <a:solidFill>
                  <a:schemeClr val="accent4"/>
                </a:solidFill>
              </a:endParaRPr>
            </a:p>
          </p:txBody>
        </p:sp>
        <p:sp>
          <p:nvSpPr>
            <p:cNvPr id="53" name="TextBox 52">
              <a:extLst>
                <a:ext uri="{FF2B5EF4-FFF2-40B4-BE49-F238E27FC236}">
                  <a16:creationId xmlns:a16="http://schemas.microsoft.com/office/drawing/2014/main" id="{44328DD2-50C5-B84C-86F9-8E55CAB6FFA2}"/>
                </a:ext>
              </a:extLst>
            </p:cNvPr>
            <p:cNvSpPr txBox="1"/>
            <p:nvPr/>
          </p:nvSpPr>
          <p:spPr>
            <a:xfrm>
              <a:off x="1213184" y="1462757"/>
              <a:ext cx="1301676" cy="276999"/>
            </a:xfrm>
            <a:prstGeom prst="rect">
              <a:avLst/>
            </a:prstGeom>
            <a:noFill/>
          </p:spPr>
          <p:txBody>
            <a:bodyPr wrap="square" lIns="0" tIns="0" rIns="0" bIns="0" rtlCol="0">
              <a:spAutoFit/>
            </a:bodyPr>
            <a:lstStyle/>
            <a:p>
              <a:pPr algn="r"/>
              <a:r>
                <a:rPr lang="en-US" sz="900" dirty="0">
                  <a:solidFill>
                    <a:schemeClr val="accent4"/>
                  </a:solidFill>
                </a:rPr>
                <a:t>Étudiant.es </a:t>
              </a:r>
              <a:r>
                <a:rPr lang="en-US" sz="900" dirty="0" err="1">
                  <a:solidFill>
                    <a:schemeClr val="accent4"/>
                  </a:solidFill>
                </a:rPr>
                <a:t>ou</a:t>
              </a:r>
              <a:r>
                <a:rPr lang="en-US" sz="900" dirty="0">
                  <a:solidFill>
                    <a:schemeClr val="accent4"/>
                  </a:solidFill>
                </a:rPr>
                <a:t> </a:t>
              </a:r>
              <a:r>
                <a:rPr lang="en-US" sz="900" dirty="0" err="1">
                  <a:solidFill>
                    <a:schemeClr val="accent4"/>
                  </a:solidFill>
                </a:rPr>
                <a:t>jeunes</a:t>
              </a:r>
              <a:r>
                <a:rPr lang="en-US" sz="900" dirty="0">
                  <a:solidFill>
                    <a:schemeClr val="accent4"/>
                  </a:solidFill>
                </a:rPr>
                <a:t> diplômé.es</a:t>
              </a:r>
            </a:p>
          </p:txBody>
        </p:sp>
        <p:sp>
          <p:nvSpPr>
            <p:cNvPr id="54" name="TextBox 53">
              <a:extLst>
                <a:ext uri="{FF2B5EF4-FFF2-40B4-BE49-F238E27FC236}">
                  <a16:creationId xmlns:a16="http://schemas.microsoft.com/office/drawing/2014/main" id="{E1454E81-ED27-3245-90AE-F8BB0F9DF412}"/>
                </a:ext>
              </a:extLst>
            </p:cNvPr>
            <p:cNvSpPr txBox="1"/>
            <p:nvPr/>
          </p:nvSpPr>
          <p:spPr>
            <a:xfrm>
              <a:off x="1213184" y="1989923"/>
              <a:ext cx="1301676" cy="415498"/>
            </a:xfrm>
            <a:prstGeom prst="rect">
              <a:avLst/>
            </a:prstGeom>
            <a:noFill/>
          </p:spPr>
          <p:txBody>
            <a:bodyPr wrap="square" lIns="0" tIns="0" rIns="0" bIns="0" rtlCol="0">
              <a:spAutoFit/>
            </a:bodyPr>
            <a:lstStyle/>
            <a:p>
              <a:pPr algn="r"/>
              <a:r>
                <a:rPr lang="en-US" sz="900" dirty="0">
                  <a:solidFill>
                    <a:schemeClr val="accent4"/>
                  </a:solidFill>
                </a:rPr>
                <a:t>Employé.es occupant des </a:t>
              </a:r>
              <a:r>
                <a:rPr lang="en-US" sz="900" dirty="0" err="1">
                  <a:solidFill>
                    <a:schemeClr val="accent4"/>
                  </a:solidFill>
                </a:rPr>
                <a:t>fonctions</a:t>
              </a:r>
              <a:r>
                <a:rPr lang="en-US" sz="900" dirty="0">
                  <a:solidFill>
                    <a:schemeClr val="accent4"/>
                  </a:solidFill>
                </a:rPr>
                <a:t> </a:t>
              </a:r>
              <a:r>
                <a:rPr lang="en-US" sz="900" dirty="0" err="1">
                  <a:solidFill>
                    <a:schemeClr val="accent4"/>
                  </a:solidFill>
                </a:rPr>
                <a:t>moins</a:t>
              </a:r>
              <a:r>
                <a:rPr lang="en-US" sz="900" dirty="0">
                  <a:solidFill>
                    <a:schemeClr val="accent4"/>
                  </a:solidFill>
                </a:rPr>
                <a:t> </a:t>
              </a:r>
              <a:r>
                <a:rPr lang="en-US" sz="900" dirty="0" err="1">
                  <a:solidFill>
                    <a:schemeClr val="accent4"/>
                  </a:solidFill>
                </a:rPr>
                <a:t>qualifiées</a:t>
              </a:r>
              <a:endParaRPr lang="en-US" sz="900" dirty="0">
                <a:solidFill>
                  <a:schemeClr val="accent4"/>
                </a:solidFill>
              </a:endParaRPr>
            </a:p>
          </p:txBody>
        </p:sp>
        <p:sp>
          <p:nvSpPr>
            <p:cNvPr id="55" name="TextBox 54">
              <a:extLst>
                <a:ext uri="{FF2B5EF4-FFF2-40B4-BE49-F238E27FC236}">
                  <a16:creationId xmlns:a16="http://schemas.microsoft.com/office/drawing/2014/main" id="{35BD2956-4149-0C48-BEE7-C3A7EE914D43}"/>
                </a:ext>
              </a:extLst>
            </p:cNvPr>
            <p:cNvSpPr txBox="1"/>
            <p:nvPr/>
          </p:nvSpPr>
          <p:spPr>
            <a:xfrm>
              <a:off x="857983" y="3165007"/>
              <a:ext cx="1656875" cy="138499"/>
            </a:xfrm>
            <a:prstGeom prst="rect">
              <a:avLst/>
            </a:prstGeom>
            <a:noFill/>
          </p:spPr>
          <p:txBody>
            <a:bodyPr wrap="square" lIns="0" tIns="0" rIns="0" bIns="0" rtlCol="0">
              <a:spAutoFit/>
            </a:bodyPr>
            <a:lstStyle/>
            <a:p>
              <a:pPr algn="r"/>
              <a:r>
                <a:rPr lang="en-US" sz="900" dirty="0" err="1">
                  <a:solidFill>
                    <a:schemeClr val="accent4"/>
                  </a:solidFill>
                </a:rPr>
                <a:t>Travailleurs</a:t>
              </a:r>
              <a:r>
                <a:rPr lang="en-US" sz="900" dirty="0">
                  <a:solidFill>
                    <a:schemeClr val="accent4"/>
                  </a:solidFill>
                </a:rPr>
                <a:t> de plus 50 </a:t>
              </a:r>
              <a:r>
                <a:rPr lang="en-US" sz="900" dirty="0" err="1">
                  <a:solidFill>
                    <a:schemeClr val="accent4"/>
                  </a:solidFill>
                </a:rPr>
                <a:t>ans</a:t>
              </a:r>
              <a:endParaRPr lang="en-US" sz="900" dirty="0">
                <a:solidFill>
                  <a:schemeClr val="accent4"/>
                </a:solidFill>
              </a:endParaRPr>
            </a:p>
          </p:txBody>
        </p:sp>
        <p:sp>
          <p:nvSpPr>
            <p:cNvPr id="56" name="TextBox 55">
              <a:extLst>
                <a:ext uri="{FF2B5EF4-FFF2-40B4-BE49-F238E27FC236}">
                  <a16:creationId xmlns:a16="http://schemas.microsoft.com/office/drawing/2014/main" id="{61F2ACB1-F067-2842-95B6-8741E625C445}"/>
                </a:ext>
              </a:extLst>
            </p:cNvPr>
            <p:cNvSpPr txBox="1"/>
            <p:nvPr/>
          </p:nvSpPr>
          <p:spPr>
            <a:xfrm>
              <a:off x="857983" y="3632632"/>
              <a:ext cx="1656877" cy="276999"/>
            </a:xfrm>
            <a:prstGeom prst="rect">
              <a:avLst/>
            </a:prstGeom>
            <a:noFill/>
          </p:spPr>
          <p:txBody>
            <a:bodyPr wrap="square" lIns="0" tIns="0" rIns="0" bIns="0" rtlCol="0">
              <a:spAutoFit/>
            </a:bodyPr>
            <a:lstStyle/>
            <a:p>
              <a:pPr algn="r"/>
              <a:r>
                <a:rPr lang="en-US" sz="900" dirty="0" err="1">
                  <a:solidFill>
                    <a:schemeClr val="accent4"/>
                  </a:solidFill>
                </a:rPr>
                <a:t>Groupes</a:t>
              </a:r>
              <a:r>
                <a:rPr lang="en-US" sz="900" dirty="0">
                  <a:solidFill>
                    <a:schemeClr val="accent4"/>
                  </a:solidFill>
                </a:rPr>
                <a:t> </a:t>
              </a:r>
              <a:r>
                <a:rPr lang="en-US" sz="900" dirty="0" err="1">
                  <a:solidFill>
                    <a:schemeClr val="accent4"/>
                  </a:solidFill>
                </a:rPr>
                <a:t>moins-représentés</a:t>
              </a:r>
              <a:r>
                <a:rPr lang="en-US" sz="900" dirty="0">
                  <a:solidFill>
                    <a:schemeClr val="accent4"/>
                  </a:solidFill>
                </a:rPr>
                <a:t> (</a:t>
              </a:r>
              <a:r>
                <a:rPr lang="en-US" sz="900" dirty="0" err="1">
                  <a:solidFill>
                    <a:schemeClr val="accent4"/>
                  </a:solidFill>
                </a:rPr>
                <a:t>ex.minorités</a:t>
              </a:r>
              <a:r>
                <a:rPr lang="en-US" sz="900" dirty="0">
                  <a:solidFill>
                    <a:schemeClr val="accent4"/>
                  </a:solidFill>
                </a:rPr>
                <a:t>)</a:t>
              </a:r>
            </a:p>
          </p:txBody>
        </p:sp>
        <p:sp>
          <p:nvSpPr>
            <p:cNvPr id="57" name="TextBox 56">
              <a:extLst>
                <a:ext uri="{FF2B5EF4-FFF2-40B4-BE49-F238E27FC236}">
                  <a16:creationId xmlns:a16="http://schemas.microsoft.com/office/drawing/2014/main" id="{60EDB10D-6158-7E45-8333-309F0AFA4C68}"/>
                </a:ext>
              </a:extLst>
            </p:cNvPr>
            <p:cNvSpPr txBox="1"/>
            <p:nvPr/>
          </p:nvSpPr>
          <p:spPr>
            <a:xfrm>
              <a:off x="629449" y="4188078"/>
              <a:ext cx="1885410" cy="276999"/>
            </a:xfrm>
            <a:prstGeom prst="rect">
              <a:avLst/>
            </a:prstGeom>
            <a:noFill/>
          </p:spPr>
          <p:txBody>
            <a:bodyPr wrap="square" lIns="0" tIns="0" rIns="0" bIns="0" rtlCol="0">
              <a:spAutoFit/>
            </a:bodyPr>
            <a:lstStyle/>
            <a:p>
              <a:pPr algn="r"/>
              <a:r>
                <a:rPr lang="en-US" sz="900" dirty="0" err="1">
                  <a:solidFill>
                    <a:schemeClr val="accent4"/>
                  </a:solidFill>
                </a:rPr>
                <a:t>Aucun</a:t>
              </a:r>
              <a:r>
                <a:rPr lang="en-US" sz="900" dirty="0">
                  <a:solidFill>
                    <a:schemeClr val="accent4"/>
                  </a:solidFill>
                </a:rPr>
                <a:t> de </a:t>
              </a:r>
              <a:r>
                <a:rPr lang="en-US" sz="900" dirty="0" err="1">
                  <a:solidFill>
                    <a:schemeClr val="accent4"/>
                  </a:solidFill>
                </a:rPr>
                <a:t>ces</a:t>
              </a:r>
              <a:r>
                <a:rPr lang="en-US" sz="900" dirty="0">
                  <a:solidFill>
                    <a:schemeClr val="accent4"/>
                  </a:solidFill>
                </a:rPr>
                <a:t> </a:t>
              </a:r>
              <a:r>
                <a:rPr lang="en-US" sz="900" dirty="0" err="1">
                  <a:solidFill>
                    <a:schemeClr val="accent4"/>
                  </a:solidFill>
                </a:rPr>
                <a:t>groupes</a:t>
              </a:r>
              <a:r>
                <a:rPr lang="en-US" sz="900" dirty="0">
                  <a:solidFill>
                    <a:schemeClr val="accent4"/>
                  </a:solidFill>
                </a:rPr>
                <a:t>/ </a:t>
              </a:r>
            </a:p>
            <a:p>
              <a:pPr algn="r"/>
              <a:r>
                <a:rPr lang="en-US" sz="900" dirty="0">
                  <a:solidFill>
                    <a:schemeClr val="accent4"/>
                  </a:solidFill>
                </a:rPr>
                <a:t>Ne </a:t>
              </a:r>
              <a:r>
                <a:rPr lang="en-US" sz="900" dirty="0" err="1">
                  <a:solidFill>
                    <a:schemeClr val="accent4"/>
                  </a:solidFill>
                </a:rPr>
                <a:t>sait</a:t>
              </a:r>
              <a:r>
                <a:rPr lang="en-US" sz="900" dirty="0">
                  <a:solidFill>
                    <a:schemeClr val="accent4"/>
                  </a:solidFill>
                </a:rPr>
                <a:t> pas</a:t>
              </a:r>
            </a:p>
          </p:txBody>
        </p:sp>
      </p:grpSp>
      <p:pic>
        <p:nvPicPr>
          <p:cNvPr id="11" name="Picture 10" descr="A picture containing lamp, room&#10;&#10;Description automatically generated">
            <a:extLst>
              <a:ext uri="{FF2B5EF4-FFF2-40B4-BE49-F238E27FC236}">
                <a16:creationId xmlns:a16="http://schemas.microsoft.com/office/drawing/2014/main" id="{F208AB16-0989-41DE-8F25-0F4AEC00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178" y="2909614"/>
            <a:ext cx="2826234" cy="1915146"/>
          </a:xfrm>
          <a:prstGeom prst="rect">
            <a:avLst/>
          </a:prstGeom>
        </p:spPr>
      </p:pic>
    </p:spTree>
    <p:extLst>
      <p:ext uri="{BB962C8B-B14F-4D97-AF65-F5344CB8AC3E}">
        <p14:creationId xmlns:p14="http://schemas.microsoft.com/office/powerpoint/2010/main" val="376200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432A7-415F-4949-BC0B-C1845FE535F9}"/>
              </a:ext>
            </a:extLst>
          </p:cNvPr>
          <p:cNvPicPr>
            <a:picLocks noChangeAspect="1"/>
          </p:cNvPicPr>
          <p:nvPr/>
        </p:nvPicPr>
        <p:blipFill>
          <a:blip r:embed="rId3"/>
          <a:srcRect/>
          <a:stretch/>
        </p:blipFill>
        <p:spPr>
          <a:xfrm>
            <a:off x="0" y="0"/>
            <a:ext cx="9143833" cy="4731724"/>
          </a:xfrm>
          <a:prstGeom prst="rect">
            <a:avLst/>
          </a:prstGeom>
        </p:spPr>
      </p:pic>
      <p:sp>
        <p:nvSpPr>
          <p:cNvPr id="7" name="Round Same Side Corner Rectangle 6">
            <a:extLst>
              <a:ext uri="{FF2B5EF4-FFF2-40B4-BE49-F238E27FC236}">
                <a16:creationId xmlns:a16="http://schemas.microsoft.com/office/drawing/2014/main" id="{3B113900-2B91-42D7-8E9C-47993A979D27}"/>
              </a:ext>
            </a:extLst>
          </p:cNvPr>
          <p:cNvSpPr/>
          <p:nvPr/>
        </p:nvSpPr>
        <p:spPr>
          <a:xfrm rot="5400000">
            <a:off x="758008" y="-346230"/>
            <a:ext cx="2923097" cy="4439111"/>
          </a:xfrm>
          <a:prstGeom prst="round2SameRect">
            <a:avLst>
              <a:gd name="adj1" fmla="val 2003"/>
              <a:gd name="adj2" fmla="val 126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2">
            <a:extLst>
              <a:ext uri="{FF2B5EF4-FFF2-40B4-BE49-F238E27FC236}">
                <a16:creationId xmlns:a16="http://schemas.microsoft.com/office/drawing/2014/main" id="{5362479A-7E09-4F84-BBCC-F3C1AF327A9A}"/>
              </a:ext>
            </a:extLst>
          </p:cNvPr>
          <p:cNvSpPr/>
          <p:nvPr/>
        </p:nvSpPr>
        <p:spPr>
          <a:xfrm rot="5400000">
            <a:off x="1" y="41177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2F101D2-FE4F-4D8D-8B8D-062E95298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0" y="503735"/>
            <a:ext cx="320889" cy="320889"/>
          </a:xfrm>
          <a:prstGeom prst="rect">
            <a:avLst/>
          </a:prstGeom>
        </p:spPr>
      </p:pic>
      <p:sp>
        <p:nvSpPr>
          <p:cNvPr id="23" name="Title 1">
            <a:extLst>
              <a:ext uri="{FF2B5EF4-FFF2-40B4-BE49-F238E27FC236}">
                <a16:creationId xmlns:a16="http://schemas.microsoft.com/office/drawing/2014/main" id="{D38201D1-3ECB-4AC5-8263-A03E9994BD4D}"/>
              </a:ext>
            </a:extLst>
          </p:cNvPr>
          <p:cNvSpPr>
            <a:spLocks noGrp="1"/>
          </p:cNvSpPr>
          <p:nvPr>
            <p:ph type="title"/>
          </p:nvPr>
        </p:nvSpPr>
        <p:spPr>
          <a:xfrm>
            <a:off x="241399" y="842872"/>
            <a:ext cx="3595816" cy="2270877"/>
          </a:xfrm>
        </p:spPr>
        <p:txBody>
          <a:bodyPr/>
          <a:lstStyle/>
          <a:p>
            <a:br>
              <a:rPr lang="en-US" sz="1600" dirty="0">
                <a:latin typeface="Arial"/>
                <a:cs typeface="Arial"/>
              </a:rPr>
            </a:br>
            <a:r>
              <a:rPr lang="en-US" sz="1600" dirty="0">
                <a:latin typeface="Arial"/>
                <a:cs typeface="Arial"/>
              </a:rPr>
              <a:t>POUR LA FORMATION CONTINUE,  LES EMPLOYEURS BELGES METTENT LA PRIORITÉ SUR </a:t>
            </a:r>
            <a:br>
              <a:rPr lang="en-US" sz="1600" dirty="0">
                <a:latin typeface="Arial"/>
                <a:cs typeface="Arial"/>
              </a:rPr>
            </a:br>
            <a:r>
              <a:rPr lang="en-US" sz="1600" dirty="0">
                <a:latin typeface="Arial"/>
                <a:cs typeface="Arial"/>
              </a:rPr>
              <a:t>LE LEADERSHIP ET LES PROGRAMMES COURTS POUR AMÉLIORER LES COMPÉTENCES TECHNIQUES ET PERSONNELLES (HARD SKILLS ET SOFT SKILLS)</a:t>
            </a:r>
            <a:endParaRPr lang="en-US" sz="1600" dirty="0"/>
          </a:p>
        </p:txBody>
      </p:sp>
      <p:pic>
        <p:nvPicPr>
          <p:cNvPr id="4" name="Picture 3">
            <a:extLst>
              <a:ext uri="{FF2B5EF4-FFF2-40B4-BE49-F238E27FC236}">
                <a16:creationId xmlns:a16="http://schemas.microsoft.com/office/drawing/2014/main" id="{181841C7-84B1-C04A-9AEF-B42CF371C590}"/>
              </a:ext>
            </a:extLst>
          </p:cNvPr>
          <p:cNvPicPr>
            <a:picLocks noChangeAspect="1"/>
          </p:cNvPicPr>
          <p:nvPr/>
        </p:nvPicPr>
        <p:blipFill>
          <a:blip r:embed="rId6"/>
          <a:stretch>
            <a:fillRect/>
          </a:stretch>
        </p:blipFill>
        <p:spPr>
          <a:xfrm>
            <a:off x="3530651" y="558736"/>
            <a:ext cx="725212" cy="672787"/>
          </a:xfrm>
          <a:prstGeom prst="rect">
            <a:avLst/>
          </a:prstGeom>
        </p:spPr>
      </p:pic>
      <p:pic>
        <p:nvPicPr>
          <p:cNvPr id="8" name="Picture Placeholder 5">
            <a:hlinkClick r:id="rId7"/>
            <a:extLst>
              <a:ext uri="{FF2B5EF4-FFF2-40B4-BE49-F238E27FC236}">
                <a16:creationId xmlns:a16="http://schemas.microsoft.com/office/drawing/2014/main" id="{7BE54BEA-D556-48A1-878A-E71E8B03D459}"/>
              </a:ext>
            </a:extLst>
          </p:cNvPr>
          <p:cNvPicPr>
            <a:picLocks noChangeAspect="1"/>
          </p:cNvPicPr>
          <p:nvPr/>
        </p:nvPicPr>
        <p:blipFill>
          <a:blip r:embed="rId8">
            <a:alphaModFix amt="75000"/>
            <a:extLst>
              <a:ext uri="{28A0092B-C50C-407E-A947-70E740481C1C}">
                <a14:useLocalDpi xmlns:a14="http://schemas.microsoft.com/office/drawing/2010/main" val="0"/>
              </a:ext>
            </a:extLst>
          </a:blip>
          <a:srcRect l="151" r="151"/>
          <a:stretch/>
        </p:blipFill>
        <p:spPr>
          <a:xfrm>
            <a:off x="4439111" y="-10085"/>
            <a:ext cx="4704722" cy="4718949"/>
          </a:xfrm>
          <a:prstGeom prst="rect">
            <a:avLst/>
          </a:prstGeom>
          <a:effectLst/>
        </p:spPr>
      </p:pic>
    </p:spTree>
    <p:extLst>
      <p:ext uri="{BB962C8B-B14F-4D97-AF65-F5344CB8AC3E}">
        <p14:creationId xmlns:p14="http://schemas.microsoft.com/office/powerpoint/2010/main" val="44284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950F-99EC-CC4D-A733-FA9566661E18}"/>
              </a:ext>
            </a:extLst>
          </p:cNvPr>
          <p:cNvSpPr>
            <a:spLocks noGrp="1"/>
          </p:cNvSpPr>
          <p:nvPr>
            <p:ph type="title"/>
          </p:nvPr>
        </p:nvSpPr>
        <p:spPr/>
        <p:txBody>
          <a:bodyPr/>
          <a:lstStyle/>
          <a:p>
            <a:r>
              <a:rPr lang="en-US" dirty="0">
                <a:latin typeface="Arial"/>
                <a:cs typeface="Arial"/>
              </a:rPr>
              <a:t>Au plus, au </a:t>
            </a:r>
            <a:r>
              <a:rPr lang="en-US" dirty="0" err="1">
                <a:latin typeface="Arial"/>
                <a:cs typeface="Arial"/>
              </a:rPr>
              <a:t>mieux</a:t>
            </a:r>
            <a:r>
              <a:rPr lang="en-US" dirty="0">
                <a:latin typeface="Arial"/>
                <a:cs typeface="Arial"/>
              </a:rPr>
              <a:t> – Les formations </a:t>
            </a:r>
            <a:r>
              <a:rPr lang="en-US" dirty="0" err="1">
                <a:latin typeface="Arial"/>
                <a:cs typeface="Arial"/>
              </a:rPr>
              <a:t>courtes</a:t>
            </a:r>
            <a:r>
              <a:rPr lang="en-US" dirty="0">
                <a:latin typeface="Arial"/>
                <a:cs typeface="Arial"/>
              </a:rPr>
              <a:t> de six </a:t>
            </a:r>
            <a:r>
              <a:rPr lang="en-US" dirty="0" err="1">
                <a:latin typeface="Arial"/>
                <a:cs typeface="Arial"/>
              </a:rPr>
              <a:t>semaines</a:t>
            </a:r>
            <a:r>
              <a:rPr lang="en-US" dirty="0">
                <a:latin typeface="Arial"/>
                <a:cs typeface="Arial"/>
              </a:rPr>
              <a:t> </a:t>
            </a:r>
            <a:r>
              <a:rPr lang="en-US" dirty="0" err="1">
                <a:latin typeface="Arial"/>
                <a:cs typeface="Arial"/>
              </a:rPr>
              <a:t>ou</a:t>
            </a:r>
            <a:r>
              <a:rPr lang="en-US" dirty="0">
                <a:latin typeface="Arial"/>
                <a:cs typeface="Arial"/>
              </a:rPr>
              <a:t> </a:t>
            </a:r>
            <a:r>
              <a:rPr lang="en-US" dirty="0" err="1">
                <a:latin typeface="Arial"/>
                <a:cs typeface="Arial"/>
              </a:rPr>
              <a:t>moins</a:t>
            </a:r>
            <a:r>
              <a:rPr lang="en-US" dirty="0">
                <a:latin typeface="Arial"/>
                <a:cs typeface="Arial"/>
              </a:rPr>
              <a:t> </a:t>
            </a:r>
            <a:r>
              <a:rPr lang="en-US" dirty="0" err="1">
                <a:latin typeface="Arial"/>
                <a:cs typeface="Arial"/>
              </a:rPr>
              <a:t>ont</a:t>
            </a:r>
            <a:r>
              <a:rPr lang="en-US" dirty="0">
                <a:latin typeface="Arial"/>
                <a:cs typeface="Arial"/>
              </a:rPr>
              <a:t> la </a:t>
            </a:r>
            <a:r>
              <a:rPr lang="en-US" dirty="0" err="1">
                <a:latin typeface="Arial"/>
                <a:cs typeface="Arial"/>
              </a:rPr>
              <a:t>préférence</a:t>
            </a:r>
            <a:endParaRPr lang="en-US" dirty="0">
              <a:latin typeface="Arial"/>
              <a:cs typeface="Arial"/>
            </a:endParaRPr>
          </a:p>
        </p:txBody>
      </p:sp>
      <p:sp>
        <p:nvSpPr>
          <p:cNvPr id="3" name="Content Placeholder 2">
            <a:extLst>
              <a:ext uri="{FF2B5EF4-FFF2-40B4-BE49-F238E27FC236}">
                <a16:creationId xmlns:a16="http://schemas.microsoft.com/office/drawing/2014/main" id="{DBFE4E72-CC0B-DF4E-973A-A11874291418}"/>
              </a:ext>
            </a:extLst>
          </p:cNvPr>
          <p:cNvSpPr>
            <a:spLocks noGrp="1"/>
          </p:cNvSpPr>
          <p:nvPr>
            <p:ph idx="1"/>
          </p:nvPr>
        </p:nvSpPr>
        <p:spPr>
          <a:xfrm>
            <a:off x="457199" y="1117659"/>
            <a:ext cx="3235821" cy="1846664"/>
          </a:xfrm>
        </p:spPr>
        <p:txBody>
          <a:bodyPr vert="horz" lIns="0" tIns="0" rIns="0" bIns="0" rtlCol="0" anchor="t">
            <a:noAutofit/>
          </a:bodyPr>
          <a:lstStyle/>
          <a:p>
            <a:pPr marL="0" indent="0">
              <a:buNone/>
            </a:pPr>
            <a:r>
              <a:rPr lang="en-US" sz="1400" b="1" dirty="0">
                <a:latin typeface="Arial"/>
                <a:cs typeface="Arial"/>
              </a:rPr>
              <a:t>Les formations </a:t>
            </a:r>
            <a:r>
              <a:rPr lang="en-US" sz="1400" b="1" dirty="0" err="1">
                <a:latin typeface="Arial"/>
                <a:cs typeface="Arial"/>
              </a:rPr>
              <a:t>accélérées</a:t>
            </a:r>
            <a:r>
              <a:rPr lang="en-US" sz="1400" b="1" dirty="0">
                <a:latin typeface="Arial"/>
                <a:cs typeface="Arial"/>
              </a:rPr>
              <a:t> pour </a:t>
            </a:r>
            <a:r>
              <a:rPr lang="en-US" sz="1400" b="1" dirty="0" err="1">
                <a:latin typeface="Arial"/>
                <a:cs typeface="Arial"/>
              </a:rPr>
              <a:t>améliorer</a:t>
            </a:r>
            <a:r>
              <a:rPr lang="en-US" sz="1400" b="1" dirty="0">
                <a:latin typeface="Arial"/>
                <a:cs typeface="Arial"/>
              </a:rPr>
              <a:t> les </a:t>
            </a:r>
            <a:r>
              <a:rPr lang="en-US" sz="1400" b="1" dirty="0" err="1">
                <a:latin typeface="Arial"/>
                <a:cs typeface="Arial"/>
              </a:rPr>
              <a:t>compétences</a:t>
            </a:r>
            <a:r>
              <a:rPr lang="en-US" sz="1400" b="1" dirty="0">
                <a:latin typeface="Arial"/>
                <a:cs typeface="Arial"/>
              </a:rPr>
              <a:t> techniques </a:t>
            </a:r>
            <a:r>
              <a:rPr lang="en-US" sz="1400" b="1" dirty="0" err="1">
                <a:latin typeface="Arial"/>
                <a:cs typeface="Arial"/>
              </a:rPr>
              <a:t>ou</a:t>
            </a:r>
            <a:r>
              <a:rPr lang="en-US" sz="1400" b="1" dirty="0">
                <a:latin typeface="Arial"/>
                <a:cs typeface="Arial"/>
              </a:rPr>
              <a:t> </a:t>
            </a:r>
            <a:r>
              <a:rPr lang="en-US" sz="1400" b="1" dirty="0" err="1">
                <a:latin typeface="Arial"/>
                <a:cs typeface="Arial"/>
              </a:rPr>
              <a:t>personnelles</a:t>
            </a:r>
            <a:r>
              <a:rPr lang="en-US" sz="1400" b="1" dirty="0">
                <a:latin typeface="Arial"/>
                <a:cs typeface="Arial"/>
              </a:rPr>
              <a:t> (hard et soft skills) </a:t>
            </a:r>
            <a:r>
              <a:rPr lang="en-US" sz="1400" b="1" dirty="0" err="1">
                <a:latin typeface="Arial"/>
                <a:cs typeface="Arial"/>
              </a:rPr>
              <a:t>sont</a:t>
            </a:r>
            <a:r>
              <a:rPr lang="en-US" sz="1400" b="1" dirty="0">
                <a:latin typeface="Arial"/>
                <a:cs typeface="Arial"/>
              </a:rPr>
              <a:t> </a:t>
            </a:r>
            <a:r>
              <a:rPr lang="en-US" sz="1400" b="1" dirty="0" err="1">
                <a:latin typeface="Arial"/>
                <a:cs typeface="Arial"/>
              </a:rPr>
              <a:t>préférées</a:t>
            </a:r>
            <a:r>
              <a:rPr lang="en-US" sz="1400" b="1" dirty="0">
                <a:latin typeface="Arial"/>
                <a:cs typeface="Arial"/>
              </a:rPr>
              <a:t> par </a:t>
            </a:r>
            <a:r>
              <a:rPr lang="en-US" sz="1400" b="1" dirty="0" err="1">
                <a:latin typeface="Arial"/>
                <a:cs typeface="Arial"/>
              </a:rPr>
              <a:t>près</a:t>
            </a:r>
            <a:r>
              <a:rPr lang="en-US" sz="1400" b="1" dirty="0">
                <a:latin typeface="Arial"/>
                <a:cs typeface="Arial"/>
              </a:rPr>
              <a:t> de 6 </a:t>
            </a:r>
            <a:r>
              <a:rPr lang="en-US" sz="1400" b="1" dirty="0" err="1">
                <a:latin typeface="Arial"/>
                <a:cs typeface="Arial"/>
              </a:rPr>
              <a:t>employeurs</a:t>
            </a:r>
            <a:r>
              <a:rPr lang="en-US" sz="1400" b="1" dirty="0">
                <a:latin typeface="Arial"/>
                <a:cs typeface="Arial"/>
              </a:rPr>
              <a:t> sur 10 </a:t>
            </a:r>
            <a:r>
              <a:rPr lang="en-US" sz="1400" b="1" dirty="0" err="1">
                <a:latin typeface="Arial"/>
                <a:cs typeface="Arial"/>
              </a:rPr>
              <a:t>en</a:t>
            </a:r>
            <a:r>
              <a:rPr lang="en-US" sz="1400" b="1" dirty="0">
                <a:latin typeface="Arial"/>
                <a:cs typeface="Arial"/>
              </a:rPr>
              <a:t> Belgique.</a:t>
            </a:r>
            <a:endParaRPr lang="en-US" sz="1400" dirty="0"/>
          </a:p>
          <a:p>
            <a:pPr marL="0" indent="0">
              <a:buNone/>
            </a:pPr>
            <a:endParaRPr lang="en-US" sz="1400" dirty="0">
              <a:latin typeface="Arial"/>
              <a:cs typeface="Arial"/>
            </a:endParaRPr>
          </a:p>
          <a:p>
            <a:pPr marL="0" indent="0">
              <a:buNone/>
            </a:pPr>
            <a:r>
              <a:rPr lang="en-US" sz="1400" dirty="0">
                <a:latin typeface="Arial"/>
                <a:cs typeface="Arial"/>
              </a:rPr>
              <a:t>Après ‘jobs, jobs, jobs’, </a:t>
            </a:r>
            <a:r>
              <a:rPr lang="en-US" sz="1400" dirty="0" err="1">
                <a:latin typeface="Arial"/>
                <a:cs typeface="Arial"/>
              </a:rPr>
              <a:t>c’est</a:t>
            </a:r>
            <a:r>
              <a:rPr lang="en-US" sz="1400" dirty="0">
                <a:latin typeface="Arial"/>
                <a:cs typeface="Arial"/>
              </a:rPr>
              <a:t> </a:t>
            </a:r>
            <a:r>
              <a:rPr lang="en-US" sz="1400" b="1" dirty="0">
                <a:latin typeface="Arial"/>
                <a:cs typeface="Arial"/>
              </a:rPr>
              <a:t>‘formations, formations, formations’ </a:t>
            </a:r>
            <a:r>
              <a:rPr lang="en-US" sz="1400" dirty="0">
                <a:latin typeface="Arial"/>
                <a:cs typeface="Arial"/>
              </a:rPr>
              <a:t>qui </a:t>
            </a:r>
            <a:r>
              <a:rPr lang="en-US" sz="1400" dirty="0" err="1">
                <a:latin typeface="Arial"/>
                <a:cs typeface="Arial"/>
              </a:rPr>
              <a:t>devient</a:t>
            </a:r>
            <a:r>
              <a:rPr lang="en-US" sz="1400" dirty="0">
                <a:latin typeface="Arial"/>
                <a:cs typeface="Arial"/>
              </a:rPr>
              <a:t> le slogan </a:t>
            </a:r>
            <a:r>
              <a:rPr lang="en-US" sz="1400" dirty="0" err="1">
                <a:latin typeface="Arial"/>
                <a:cs typeface="Arial"/>
              </a:rPr>
              <a:t>d’actualité</a:t>
            </a:r>
            <a:r>
              <a:rPr lang="en-US" sz="1400" dirty="0">
                <a:latin typeface="Arial"/>
                <a:cs typeface="Arial"/>
              </a:rPr>
              <a:t> sur le </a:t>
            </a:r>
            <a:r>
              <a:rPr lang="en-US" sz="1400" dirty="0" err="1">
                <a:latin typeface="Arial"/>
                <a:cs typeface="Arial"/>
              </a:rPr>
              <a:t>marché</a:t>
            </a:r>
            <a:r>
              <a:rPr lang="en-US" sz="1400" dirty="0">
                <a:latin typeface="Arial"/>
                <a:cs typeface="Arial"/>
              </a:rPr>
              <a:t> de </a:t>
            </a:r>
            <a:r>
              <a:rPr lang="en-US" sz="1400" dirty="0" err="1">
                <a:latin typeface="Arial"/>
                <a:cs typeface="Arial"/>
              </a:rPr>
              <a:t>l’emploi</a:t>
            </a:r>
            <a:r>
              <a:rPr lang="en-US" sz="1400" dirty="0">
                <a:latin typeface="Arial"/>
                <a:cs typeface="Arial"/>
              </a:rPr>
              <a:t>.</a:t>
            </a:r>
            <a:endParaRPr lang="en-US" dirty="0"/>
          </a:p>
        </p:txBody>
      </p:sp>
      <p:sp>
        <p:nvSpPr>
          <p:cNvPr id="19" name="TextBox 18">
            <a:extLst>
              <a:ext uri="{FF2B5EF4-FFF2-40B4-BE49-F238E27FC236}">
                <a16:creationId xmlns:a16="http://schemas.microsoft.com/office/drawing/2014/main" id="{C855FC12-5188-AF46-85D8-CB90681EEA4D}"/>
              </a:ext>
            </a:extLst>
          </p:cNvPr>
          <p:cNvSpPr txBox="1"/>
          <p:nvPr/>
        </p:nvSpPr>
        <p:spPr>
          <a:xfrm>
            <a:off x="4994008" y="1117660"/>
            <a:ext cx="1301676" cy="276999"/>
          </a:xfrm>
          <a:prstGeom prst="rect">
            <a:avLst/>
          </a:prstGeom>
          <a:noFill/>
        </p:spPr>
        <p:txBody>
          <a:bodyPr wrap="square" lIns="0" tIns="0" rIns="0" bIns="0" rtlCol="0">
            <a:spAutoFit/>
          </a:bodyPr>
          <a:lstStyle/>
          <a:p>
            <a:pPr algn="r"/>
            <a:r>
              <a:rPr lang="en-US" sz="900" dirty="0">
                <a:solidFill>
                  <a:schemeClr val="accent4"/>
                </a:solidFill>
              </a:rPr>
              <a:t>Formation </a:t>
            </a:r>
            <a:r>
              <a:rPr lang="en-US" sz="900" dirty="0" err="1">
                <a:solidFill>
                  <a:schemeClr val="accent4"/>
                </a:solidFill>
              </a:rPr>
              <a:t>obligatoire</a:t>
            </a:r>
            <a:r>
              <a:rPr lang="en-US" sz="900" dirty="0">
                <a:solidFill>
                  <a:schemeClr val="accent4"/>
                </a:solidFill>
              </a:rPr>
              <a:t> y </a:t>
            </a:r>
            <a:r>
              <a:rPr lang="en-US" sz="900" dirty="0" err="1">
                <a:solidFill>
                  <a:schemeClr val="accent4"/>
                </a:solidFill>
              </a:rPr>
              <a:t>compris</a:t>
            </a:r>
            <a:r>
              <a:rPr lang="en-US" sz="900" dirty="0">
                <a:solidFill>
                  <a:schemeClr val="accent4"/>
                </a:solidFill>
              </a:rPr>
              <a:t> </a:t>
            </a:r>
            <a:r>
              <a:rPr lang="en-US" sz="900" dirty="0" err="1">
                <a:solidFill>
                  <a:schemeClr val="accent4"/>
                </a:solidFill>
              </a:rPr>
              <a:t>réglementation</a:t>
            </a:r>
            <a:endParaRPr lang="en-US" sz="900" dirty="0">
              <a:solidFill>
                <a:schemeClr val="accent4"/>
              </a:solidFill>
            </a:endParaRPr>
          </a:p>
        </p:txBody>
      </p:sp>
      <p:sp>
        <p:nvSpPr>
          <p:cNvPr id="20" name="TextBox 19">
            <a:extLst>
              <a:ext uri="{FF2B5EF4-FFF2-40B4-BE49-F238E27FC236}">
                <a16:creationId xmlns:a16="http://schemas.microsoft.com/office/drawing/2014/main" id="{50A30C56-3D19-B040-B784-2719E0A7D0DD}"/>
              </a:ext>
            </a:extLst>
          </p:cNvPr>
          <p:cNvSpPr txBox="1"/>
          <p:nvPr/>
        </p:nvSpPr>
        <p:spPr>
          <a:xfrm>
            <a:off x="4868879" y="1575801"/>
            <a:ext cx="1426854" cy="276999"/>
          </a:xfrm>
          <a:prstGeom prst="rect">
            <a:avLst/>
          </a:prstGeom>
          <a:noFill/>
        </p:spPr>
        <p:txBody>
          <a:bodyPr wrap="square" lIns="0" tIns="0" rIns="0" bIns="0" rtlCol="0">
            <a:spAutoFit/>
          </a:bodyPr>
          <a:lstStyle/>
          <a:p>
            <a:pPr algn="r"/>
            <a:r>
              <a:rPr lang="en-US" sz="900" dirty="0">
                <a:solidFill>
                  <a:schemeClr val="accent4"/>
                </a:solidFill>
              </a:rPr>
              <a:t>Formation de management et de leadership</a:t>
            </a:r>
          </a:p>
        </p:txBody>
      </p:sp>
      <p:sp>
        <p:nvSpPr>
          <p:cNvPr id="22" name="TextBox 21">
            <a:extLst>
              <a:ext uri="{FF2B5EF4-FFF2-40B4-BE49-F238E27FC236}">
                <a16:creationId xmlns:a16="http://schemas.microsoft.com/office/drawing/2014/main" id="{F0EF7FCF-8024-394F-B58D-B9ABC4EBCD77}"/>
              </a:ext>
            </a:extLst>
          </p:cNvPr>
          <p:cNvSpPr txBox="1"/>
          <p:nvPr/>
        </p:nvSpPr>
        <p:spPr>
          <a:xfrm>
            <a:off x="4422320" y="2013569"/>
            <a:ext cx="1875287" cy="415498"/>
          </a:xfrm>
          <a:prstGeom prst="rect">
            <a:avLst/>
          </a:prstGeom>
          <a:noFill/>
        </p:spPr>
        <p:txBody>
          <a:bodyPr wrap="square" lIns="0" tIns="0" rIns="0" bIns="0" rtlCol="0">
            <a:spAutoFit/>
          </a:bodyPr>
          <a:lstStyle/>
          <a:p>
            <a:pPr algn="r"/>
            <a:r>
              <a:rPr lang="en-US" sz="900" dirty="0">
                <a:solidFill>
                  <a:schemeClr val="accent4"/>
                </a:solidFill>
              </a:rPr>
              <a:t>Formation pour </a:t>
            </a:r>
            <a:r>
              <a:rPr lang="en-US" sz="900" dirty="0" err="1">
                <a:solidFill>
                  <a:schemeClr val="accent4"/>
                </a:solidFill>
              </a:rPr>
              <a:t>améliorer</a:t>
            </a:r>
            <a:r>
              <a:rPr lang="en-US" sz="900" dirty="0">
                <a:solidFill>
                  <a:schemeClr val="accent4"/>
                </a:solidFill>
              </a:rPr>
              <a:t> les </a:t>
            </a:r>
            <a:r>
              <a:rPr lang="en-US" sz="900" dirty="0" err="1">
                <a:solidFill>
                  <a:schemeClr val="accent4"/>
                </a:solidFill>
              </a:rPr>
              <a:t>compétences</a:t>
            </a:r>
            <a:r>
              <a:rPr lang="en-US" sz="900" dirty="0">
                <a:solidFill>
                  <a:schemeClr val="accent4"/>
                </a:solidFill>
              </a:rPr>
              <a:t> techniques  </a:t>
            </a:r>
          </a:p>
          <a:p>
            <a:pPr algn="r"/>
            <a:r>
              <a:rPr lang="en-US" sz="900" dirty="0">
                <a:solidFill>
                  <a:schemeClr val="accent4"/>
                </a:solidFill>
              </a:rPr>
              <a:t>           (6 </a:t>
            </a:r>
            <a:r>
              <a:rPr lang="en-US" sz="900" dirty="0" err="1">
                <a:solidFill>
                  <a:schemeClr val="accent4"/>
                </a:solidFill>
              </a:rPr>
              <a:t>semaines</a:t>
            </a:r>
            <a:r>
              <a:rPr lang="en-US" sz="900" dirty="0">
                <a:solidFill>
                  <a:schemeClr val="accent4"/>
                </a:solidFill>
              </a:rPr>
              <a:t> </a:t>
            </a:r>
            <a:r>
              <a:rPr lang="en-US" sz="900" dirty="0" err="1">
                <a:solidFill>
                  <a:schemeClr val="accent4"/>
                </a:solidFill>
              </a:rPr>
              <a:t>ou</a:t>
            </a:r>
            <a:r>
              <a:rPr lang="en-US" sz="900" dirty="0">
                <a:solidFill>
                  <a:schemeClr val="accent4"/>
                </a:solidFill>
              </a:rPr>
              <a:t> </a:t>
            </a:r>
            <a:r>
              <a:rPr lang="en-US" sz="900" dirty="0" err="1">
                <a:solidFill>
                  <a:schemeClr val="accent4"/>
                </a:solidFill>
              </a:rPr>
              <a:t>moins</a:t>
            </a:r>
            <a:r>
              <a:rPr lang="en-US" sz="900" dirty="0">
                <a:solidFill>
                  <a:schemeClr val="accent4"/>
                </a:solidFill>
              </a:rPr>
              <a:t>)</a:t>
            </a:r>
          </a:p>
        </p:txBody>
      </p:sp>
      <p:sp>
        <p:nvSpPr>
          <p:cNvPr id="24" name="TextBox 23">
            <a:extLst>
              <a:ext uri="{FF2B5EF4-FFF2-40B4-BE49-F238E27FC236}">
                <a16:creationId xmlns:a16="http://schemas.microsoft.com/office/drawing/2014/main" id="{7A035105-35EE-9B4D-90A5-F28A3E1BCD50}"/>
              </a:ext>
            </a:extLst>
          </p:cNvPr>
          <p:cNvSpPr txBox="1"/>
          <p:nvPr/>
        </p:nvSpPr>
        <p:spPr>
          <a:xfrm>
            <a:off x="4570495" y="2937420"/>
            <a:ext cx="1725189" cy="276999"/>
          </a:xfrm>
          <a:prstGeom prst="rect">
            <a:avLst/>
          </a:prstGeom>
          <a:noFill/>
        </p:spPr>
        <p:txBody>
          <a:bodyPr wrap="square" lIns="0" tIns="0" rIns="0" bIns="0" rtlCol="0">
            <a:spAutoFit/>
          </a:bodyPr>
          <a:lstStyle/>
          <a:p>
            <a:pPr algn="r"/>
            <a:br>
              <a:rPr lang="en-US" sz="900" dirty="0">
                <a:solidFill>
                  <a:schemeClr val="accent4"/>
                </a:solidFill>
              </a:rPr>
            </a:br>
            <a:r>
              <a:rPr lang="en-US" sz="900" dirty="0">
                <a:solidFill>
                  <a:schemeClr val="accent4"/>
                </a:solidFill>
              </a:rPr>
              <a:t>Coaching de </a:t>
            </a:r>
            <a:r>
              <a:rPr lang="en-US" sz="900" dirty="0" err="1">
                <a:solidFill>
                  <a:schemeClr val="accent4"/>
                </a:solidFill>
              </a:rPr>
              <a:t>carrière</a:t>
            </a:r>
            <a:endParaRPr lang="en-US" sz="900" dirty="0">
              <a:solidFill>
                <a:schemeClr val="accent4"/>
              </a:solidFill>
            </a:endParaRPr>
          </a:p>
        </p:txBody>
      </p:sp>
      <p:sp>
        <p:nvSpPr>
          <p:cNvPr id="25" name="TextBox 24">
            <a:extLst>
              <a:ext uri="{FF2B5EF4-FFF2-40B4-BE49-F238E27FC236}">
                <a16:creationId xmlns:a16="http://schemas.microsoft.com/office/drawing/2014/main" id="{1BBD405F-24F6-9348-9730-98CA48D5DCA1}"/>
              </a:ext>
            </a:extLst>
          </p:cNvPr>
          <p:cNvSpPr txBox="1"/>
          <p:nvPr/>
        </p:nvSpPr>
        <p:spPr>
          <a:xfrm>
            <a:off x="4511979" y="3384316"/>
            <a:ext cx="1783697" cy="415498"/>
          </a:xfrm>
          <a:prstGeom prst="rect">
            <a:avLst/>
          </a:prstGeom>
          <a:noFill/>
        </p:spPr>
        <p:txBody>
          <a:bodyPr wrap="square" lIns="0" tIns="0" rIns="0" bIns="0" rtlCol="0">
            <a:spAutoFit/>
          </a:bodyPr>
          <a:lstStyle/>
          <a:p>
            <a:pPr algn="r"/>
            <a:r>
              <a:rPr lang="en-US" sz="900" dirty="0">
                <a:solidFill>
                  <a:schemeClr val="accent4"/>
                </a:solidFill>
              </a:rPr>
              <a:t>Formation pour </a:t>
            </a:r>
            <a:r>
              <a:rPr lang="en-US" sz="900" dirty="0" err="1">
                <a:solidFill>
                  <a:schemeClr val="accent4"/>
                </a:solidFill>
              </a:rPr>
              <a:t>améliorer</a:t>
            </a:r>
            <a:r>
              <a:rPr lang="en-US" sz="900" dirty="0">
                <a:solidFill>
                  <a:schemeClr val="accent4"/>
                </a:solidFill>
              </a:rPr>
              <a:t> les </a:t>
            </a:r>
            <a:r>
              <a:rPr lang="en-US" sz="900" dirty="0" err="1">
                <a:solidFill>
                  <a:schemeClr val="accent4"/>
                </a:solidFill>
              </a:rPr>
              <a:t>compétences</a:t>
            </a:r>
            <a:r>
              <a:rPr lang="en-US" sz="900" dirty="0">
                <a:solidFill>
                  <a:schemeClr val="accent4"/>
                </a:solidFill>
              </a:rPr>
              <a:t> techniques          (plus de 6 </a:t>
            </a:r>
            <a:r>
              <a:rPr lang="en-US" sz="900" dirty="0" err="1">
                <a:solidFill>
                  <a:schemeClr val="accent4"/>
                </a:solidFill>
              </a:rPr>
              <a:t>semaines</a:t>
            </a:r>
            <a:r>
              <a:rPr lang="en-US" sz="900" dirty="0">
                <a:solidFill>
                  <a:schemeClr val="accent4"/>
                </a:solidFill>
              </a:rPr>
              <a:t>)</a:t>
            </a:r>
          </a:p>
        </p:txBody>
      </p:sp>
      <p:sp>
        <p:nvSpPr>
          <p:cNvPr id="26" name="TextBox 25">
            <a:extLst>
              <a:ext uri="{FF2B5EF4-FFF2-40B4-BE49-F238E27FC236}">
                <a16:creationId xmlns:a16="http://schemas.microsoft.com/office/drawing/2014/main" id="{FB618314-4BE6-5842-90B4-AF926DCEC633}"/>
              </a:ext>
            </a:extLst>
          </p:cNvPr>
          <p:cNvSpPr txBox="1"/>
          <p:nvPr/>
        </p:nvSpPr>
        <p:spPr>
          <a:xfrm>
            <a:off x="4629792" y="3823798"/>
            <a:ext cx="1642455" cy="415498"/>
          </a:xfrm>
          <a:prstGeom prst="rect">
            <a:avLst/>
          </a:prstGeom>
          <a:noFill/>
        </p:spPr>
        <p:txBody>
          <a:bodyPr wrap="square" lIns="0" tIns="0" rIns="0" bIns="0" rtlCol="0">
            <a:spAutoFit/>
          </a:bodyPr>
          <a:lstStyle/>
          <a:p>
            <a:pPr algn="r"/>
            <a:r>
              <a:rPr lang="en-US" sz="900" dirty="0">
                <a:solidFill>
                  <a:schemeClr val="accent4"/>
                </a:solidFill>
              </a:rPr>
              <a:t>Formation pour </a:t>
            </a:r>
            <a:r>
              <a:rPr lang="en-US" sz="900" dirty="0" err="1">
                <a:solidFill>
                  <a:schemeClr val="accent4"/>
                </a:solidFill>
              </a:rPr>
              <a:t>améliorer</a:t>
            </a:r>
            <a:r>
              <a:rPr lang="en-US" sz="900" dirty="0">
                <a:solidFill>
                  <a:schemeClr val="accent4"/>
                </a:solidFill>
              </a:rPr>
              <a:t> les  </a:t>
            </a:r>
            <a:r>
              <a:rPr lang="en-US" sz="900" dirty="0" err="1">
                <a:solidFill>
                  <a:schemeClr val="accent4"/>
                </a:solidFill>
              </a:rPr>
              <a:t>compétences</a:t>
            </a:r>
            <a:r>
              <a:rPr lang="en-US" sz="900" dirty="0">
                <a:solidFill>
                  <a:schemeClr val="accent4"/>
                </a:solidFill>
              </a:rPr>
              <a:t> </a:t>
            </a:r>
            <a:r>
              <a:rPr lang="en-US" sz="900" dirty="0" err="1">
                <a:solidFill>
                  <a:schemeClr val="accent4"/>
                </a:solidFill>
              </a:rPr>
              <a:t>personnelles</a:t>
            </a:r>
            <a:r>
              <a:rPr lang="en-US" sz="900" dirty="0">
                <a:solidFill>
                  <a:schemeClr val="accent4"/>
                </a:solidFill>
              </a:rPr>
              <a:t>    </a:t>
            </a:r>
          </a:p>
          <a:p>
            <a:pPr algn="r"/>
            <a:r>
              <a:rPr lang="en-US" sz="900" dirty="0">
                <a:solidFill>
                  <a:schemeClr val="accent4"/>
                </a:solidFill>
              </a:rPr>
              <a:t>(plus de 6 </a:t>
            </a:r>
            <a:r>
              <a:rPr lang="en-US" sz="900" dirty="0" err="1">
                <a:solidFill>
                  <a:schemeClr val="accent4"/>
                </a:solidFill>
              </a:rPr>
              <a:t>semaines</a:t>
            </a:r>
            <a:r>
              <a:rPr lang="en-US" sz="900" dirty="0">
                <a:solidFill>
                  <a:schemeClr val="accent4"/>
                </a:solidFill>
              </a:rPr>
              <a:t>)</a:t>
            </a:r>
          </a:p>
        </p:txBody>
      </p:sp>
      <p:sp>
        <p:nvSpPr>
          <p:cNvPr id="28" name="TextBox 27">
            <a:extLst>
              <a:ext uri="{FF2B5EF4-FFF2-40B4-BE49-F238E27FC236}">
                <a16:creationId xmlns:a16="http://schemas.microsoft.com/office/drawing/2014/main" id="{1F0C7BB6-62FC-7348-BDF4-C1DC6A50508C}"/>
              </a:ext>
            </a:extLst>
          </p:cNvPr>
          <p:cNvSpPr txBox="1"/>
          <p:nvPr/>
        </p:nvSpPr>
        <p:spPr>
          <a:xfrm>
            <a:off x="4868879" y="4278109"/>
            <a:ext cx="1426805" cy="276999"/>
          </a:xfrm>
          <a:prstGeom prst="rect">
            <a:avLst/>
          </a:prstGeom>
          <a:noFill/>
        </p:spPr>
        <p:txBody>
          <a:bodyPr wrap="square" lIns="0" tIns="0" rIns="0" bIns="0" rtlCol="0">
            <a:spAutoFit/>
          </a:bodyPr>
          <a:lstStyle/>
          <a:p>
            <a:pPr algn="r"/>
            <a:r>
              <a:rPr lang="en-US" sz="900" dirty="0">
                <a:solidFill>
                  <a:schemeClr val="accent4"/>
                </a:solidFill>
              </a:rPr>
              <a:t>Formation à la </a:t>
            </a:r>
            <a:r>
              <a:rPr lang="en-US" sz="900" dirty="0" err="1">
                <a:solidFill>
                  <a:schemeClr val="accent4"/>
                </a:solidFill>
              </a:rPr>
              <a:t>diversité</a:t>
            </a:r>
            <a:r>
              <a:rPr lang="en-US" sz="900" dirty="0">
                <a:solidFill>
                  <a:schemeClr val="accent4"/>
                </a:solidFill>
              </a:rPr>
              <a:t> et à </a:t>
            </a:r>
            <a:r>
              <a:rPr lang="en-US" sz="900" dirty="0" err="1">
                <a:solidFill>
                  <a:schemeClr val="accent4"/>
                </a:solidFill>
              </a:rPr>
              <a:t>l’incusion</a:t>
            </a:r>
            <a:endParaRPr lang="en-US" sz="900" dirty="0">
              <a:solidFill>
                <a:schemeClr val="accent4"/>
              </a:solidFill>
            </a:endParaRPr>
          </a:p>
        </p:txBody>
      </p:sp>
      <p:cxnSp>
        <p:nvCxnSpPr>
          <p:cNvPr id="35" name="Straight Connector 34">
            <a:extLst>
              <a:ext uri="{FF2B5EF4-FFF2-40B4-BE49-F238E27FC236}">
                <a16:creationId xmlns:a16="http://schemas.microsoft.com/office/drawing/2014/main" id="{17646B68-2D08-0245-ADD3-BD774E810335}"/>
              </a:ext>
            </a:extLst>
          </p:cNvPr>
          <p:cNvCxnSpPr>
            <a:cxnSpLocks/>
          </p:cNvCxnSpPr>
          <p:nvPr/>
        </p:nvCxnSpPr>
        <p:spPr>
          <a:xfrm>
            <a:off x="4161409" y="1126705"/>
            <a:ext cx="0" cy="342840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E32E6D96-597E-5945-AD36-0B6F0895DFEA}"/>
              </a:ext>
            </a:extLst>
          </p:cNvPr>
          <p:cNvGraphicFramePr/>
          <p:nvPr>
            <p:extLst>
              <p:ext uri="{D42A27DB-BD31-4B8C-83A1-F6EECF244321}">
                <p14:modId xmlns:p14="http://schemas.microsoft.com/office/powerpoint/2010/main" val="3167191113"/>
              </p:ext>
            </p:extLst>
          </p:nvPr>
        </p:nvGraphicFramePr>
        <p:xfrm>
          <a:off x="974114" y="3638344"/>
          <a:ext cx="1343629" cy="989539"/>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36B9AE68-787F-3147-8CCA-A5896960F856}"/>
              </a:ext>
            </a:extLst>
          </p:cNvPr>
          <p:cNvPicPr>
            <a:picLocks noChangeAspect="1"/>
          </p:cNvPicPr>
          <p:nvPr/>
        </p:nvPicPr>
        <p:blipFill>
          <a:blip r:embed="rId5"/>
          <a:srcRect/>
          <a:stretch/>
        </p:blipFill>
        <p:spPr>
          <a:xfrm>
            <a:off x="599525" y="3638344"/>
            <a:ext cx="2440920" cy="774992"/>
          </a:xfrm>
          <a:prstGeom prst="rect">
            <a:avLst/>
          </a:prstGeom>
        </p:spPr>
      </p:pic>
      <p:graphicFrame>
        <p:nvGraphicFramePr>
          <p:cNvPr id="33" name="Chart 32" descr="1cbc5f01-261b-49d7-83a9-c4447cd10314  Q6 Which of the following upskilling programs do you already employ or plan to begin employing within the next six months">
            <a:extLst>
              <a:ext uri="{FF2B5EF4-FFF2-40B4-BE49-F238E27FC236}">
                <a16:creationId xmlns:a16="http://schemas.microsoft.com/office/drawing/2014/main" id="{9539799B-0BC2-F04A-99B8-71A302202542}"/>
              </a:ext>
            </a:extLst>
          </p:cNvPr>
          <p:cNvGraphicFramePr/>
          <p:nvPr>
            <p:custDataLst>
              <p:tags r:id="rId1"/>
            </p:custDataLst>
            <p:extLst>
              <p:ext uri="{D42A27DB-BD31-4B8C-83A1-F6EECF244321}">
                <p14:modId xmlns:p14="http://schemas.microsoft.com/office/powerpoint/2010/main" val="2732376743"/>
              </p:ext>
            </p:extLst>
          </p:nvPr>
        </p:nvGraphicFramePr>
        <p:xfrm>
          <a:off x="6319120" y="776216"/>
          <a:ext cx="2225355" cy="4129379"/>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A27BC189-FEB0-4398-A96D-5171D555BE26}"/>
              </a:ext>
            </a:extLst>
          </p:cNvPr>
          <p:cNvSpPr/>
          <p:nvPr/>
        </p:nvSpPr>
        <p:spPr>
          <a:xfrm>
            <a:off x="4629792" y="2453051"/>
            <a:ext cx="1689328" cy="507831"/>
          </a:xfrm>
          <a:prstGeom prst="rect">
            <a:avLst/>
          </a:prstGeom>
        </p:spPr>
        <p:txBody>
          <a:bodyPr wrap="square">
            <a:spAutoFit/>
          </a:bodyPr>
          <a:lstStyle/>
          <a:p>
            <a:pPr algn="r"/>
            <a:r>
              <a:rPr lang="en-US" sz="900" dirty="0">
                <a:solidFill>
                  <a:schemeClr val="accent4"/>
                </a:solidFill>
              </a:rPr>
              <a:t>Formation pour </a:t>
            </a:r>
            <a:r>
              <a:rPr lang="en-US" sz="900" dirty="0" err="1">
                <a:solidFill>
                  <a:schemeClr val="accent4"/>
                </a:solidFill>
              </a:rPr>
              <a:t>améliorer</a:t>
            </a:r>
            <a:r>
              <a:rPr lang="en-US" sz="900" dirty="0">
                <a:solidFill>
                  <a:schemeClr val="accent4"/>
                </a:solidFill>
              </a:rPr>
              <a:t> les </a:t>
            </a:r>
            <a:r>
              <a:rPr lang="en-US" sz="900" dirty="0" err="1">
                <a:solidFill>
                  <a:schemeClr val="accent4"/>
                </a:solidFill>
              </a:rPr>
              <a:t>compétences</a:t>
            </a:r>
            <a:r>
              <a:rPr lang="en-US" sz="900" dirty="0">
                <a:solidFill>
                  <a:schemeClr val="accent4"/>
                </a:solidFill>
              </a:rPr>
              <a:t> </a:t>
            </a:r>
            <a:r>
              <a:rPr lang="en-US" sz="900" dirty="0" err="1">
                <a:solidFill>
                  <a:schemeClr val="accent4"/>
                </a:solidFill>
              </a:rPr>
              <a:t>personnelles</a:t>
            </a:r>
            <a:r>
              <a:rPr lang="en-US" sz="900" dirty="0">
                <a:solidFill>
                  <a:schemeClr val="accent4"/>
                </a:solidFill>
              </a:rPr>
              <a:t>  (6 </a:t>
            </a:r>
            <a:r>
              <a:rPr lang="en-US" sz="900" dirty="0" err="1">
                <a:solidFill>
                  <a:schemeClr val="accent4"/>
                </a:solidFill>
              </a:rPr>
              <a:t>semaines</a:t>
            </a:r>
            <a:r>
              <a:rPr lang="en-US" sz="900" dirty="0">
                <a:solidFill>
                  <a:schemeClr val="accent4"/>
                </a:solidFill>
              </a:rPr>
              <a:t> </a:t>
            </a:r>
            <a:r>
              <a:rPr lang="en-US" sz="900" dirty="0" err="1">
                <a:solidFill>
                  <a:schemeClr val="accent4"/>
                </a:solidFill>
              </a:rPr>
              <a:t>ou</a:t>
            </a:r>
            <a:r>
              <a:rPr lang="en-US" sz="900" dirty="0">
                <a:solidFill>
                  <a:schemeClr val="accent4"/>
                </a:solidFill>
              </a:rPr>
              <a:t> </a:t>
            </a:r>
            <a:r>
              <a:rPr lang="en-US" sz="900" dirty="0" err="1">
                <a:solidFill>
                  <a:schemeClr val="accent4"/>
                </a:solidFill>
              </a:rPr>
              <a:t>moins</a:t>
            </a:r>
            <a:r>
              <a:rPr lang="en-US" sz="900" dirty="0">
                <a:solidFill>
                  <a:schemeClr val="accent4"/>
                </a:solidFill>
              </a:rPr>
              <a:t>)</a:t>
            </a:r>
          </a:p>
        </p:txBody>
      </p:sp>
    </p:spTree>
    <p:extLst>
      <p:ext uri="{BB962C8B-B14F-4D97-AF65-F5344CB8AC3E}">
        <p14:creationId xmlns:p14="http://schemas.microsoft.com/office/powerpoint/2010/main" val="17494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C5813-6E32-41C6-B3A9-3720BFF65F87}"/>
              </a:ext>
            </a:extLst>
          </p:cNvPr>
          <p:cNvPicPr>
            <a:picLocks noChangeAspect="1"/>
          </p:cNvPicPr>
          <p:nvPr/>
        </p:nvPicPr>
        <p:blipFill>
          <a:blip r:embed="rId3"/>
          <a:srcRect/>
          <a:stretch/>
        </p:blipFill>
        <p:spPr>
          <a:xfrm>
            <a:off x="165" y="3298"/>
            <a:ext cx="9143835" cy="4724314"/>
          </a:xfrm>
          <a:prstGeom prst="rect">
            <a:avLst/>
          </a:prstGeom>
        </p:spPr>
      </p:pic>
      <p:sp>
        <p:nvSpPr>
          <p:cNvPr id="7" name="Round Same Side Corner Rectangle 6">
            <a:extLst>
              <a:ext uri="{FF2B5EF4-FFF2-40B4-BE49-F238E27FC236}">
                <a16:creationId xmlns:a16="http://schemas.microsoft.com/office/drawing/2014/main" id="{60B58B9A-31C6-43FB-B685-526C27BC25AD}"/>
              </a:ext>
            </a:extLst>
          </p:cNvPr>
          <p:cNvSpPr/>
          <p:nvPr/>
        </p:nvSpPr>
        <p:spPr>
          <a:xfrm rot="16200000">
            <a:off x="4094784" y="-3078785"/>
            <a:ext cx="1602552" cy="8561826"/>
          </a:xfrm>
          <a:prstGeom prst="round2SameRect">
            <a:avLst>
              <a:gd name="adj1" fmla="val 6881"/>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E74CB4-0303-40E0-8633-828B65B88C84}"/>
              </a:ext>
            </a:extLst>
          </p:cNvPr>
          <p:cNvSpPr/>
          <p:nvPr/>
        </p:nvSpPr>
        <p:spPr>
          <a:xfrm>
            <a:off x="5803133" y="647266"/>
            <a:ext cx="2665417" cy="11569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200" b="1" dirty="0">
                <a:solidFill>
                  <a:schemeClr val="accent4"/>
                </a:solidFill>
              </a:rPr>
              <a:t>53% des </a:t>
            </a:r>
            <a:r>
              <a:rPr lang="en-US" sz="1200" b="1" dirty="0" err="1">
                <a:solidFill>
                  <a:schemeClr val="accent4"/>
                </a:solidFill>
              </a:rPr>
              <a:t>employeurs</a:t>
            </a:r>
            <a:r>
              <a:rPr lang="en-US" sz="1200" b="1" dirty="0">
                <a:solidFill>
                  <a:schemeClr val="accent4"/>
                </a:solidFill>
              </a:rPr>
              <a:t> </a:t>
            </a:r>
            <a:r>
              <a:rPr lang="en-US" sz="1200" b="1" dirty="0" err="1">
                <a:solidFill>
                  <a:schemeClr val="accent4"/>
                </a:solidFill>
              </a:rPr>
              <a:t>belges</a:t>
            </a:r>
            <a:r>
              <a:rPr lang="en-US" sz="1200" b="1" dirty="0">
                <a:solidFill>
                  <a:schemeClr val="accent4"/>
                </a:solidFill>
              </a:rPr>
              <a:t> </a:t>
            </a:r>
            <a:r>
              <a:rPr lang="en-US" sz="1200" b="1" dirty="0" err="1">
                <a:solidFill>
                  <a:schemeClr val="accent4"/>
                </a:solidFill>
              </a:rPr>
              <a:t>pensent</a:t>
            </a:r>
            <a:r>
              <a:rPr lang="en-US" sz="1200" b="1" dirty="0">
                <a:solidFill>
                  <a:schemeClr val="accent4"/>
                </a:solidFill>
              </a:rPr>
              <a:t> que la </a:t>
            </a:r>
            <a:r>
              <a:rPr lang="en-US" sz="1200" b="1" dirty="0" err="1">
                <a:solidFill>
                  <a:schemeClr val="accent4"/>
                </a:solidFill>
              </a:rPr>
              <a:t>connaissance</a:t>
            </a:r>
            <a:r>
              <a:rPr lang="en-US" sz="1200" b="1" dirty="0">
                <a:solidFill>
                  <a:schemeClr val="accent4"/>
                </a:solidFill>
              </a:rPr>
              <a:t> des </a:t>
            </a:r>
            <a:r>
              <a:rPr lang="en-US" sz="1200" b="1" dirty="0" err="1">
                <a:solidFill>
                  <a:schemeClr val="accent4"/>
                </a:solidFill>
              </a:rPr>
              <a:t>stratégies</a:t>
            </a:r>
            <a:r>
              <a:rPr lang="en-US" sz="1200" b="1" dirty="0">
                <a:solidFill>
                  <a:schemeClr val="accent4"/>
                </a:solidFill>
              </a:rPr>
              <a:t> de formation et </a:t>
            </a:r>
            <a:r>
              <a:rPr lang="en-US" sz="1200" b="1" dirty="0" err="1">
                <a:solidFill>
                  <a:schemeClr val="accent4"/>
                </a:solidFill>
              </a:rPr>
              <a:t>l’engagement</a:t>
            </a:r>
            <a:r>
              <a:rPr lang="en-US" sz="1200" b="1" dirty="0">
                <a:solidFill>
                  <a:schemeClr val="accent4"/>
                </a:solidFill>
              </a:rPr>
              <a:t> des parties </a:t>
            </a:r>
            <a:r>
              <a:rPr lang="en-US" sz="1200" b="1" dirty="0" err="1">
                <a:solidFill>
                  <a:schemeClr val="accent4"/>
                </a:solidFill>
              </a:rPr>
              <a:t>prenantes</a:t>
            </a:r>
            <a:r>
              <a:rPr lang="en-US" sz="1200" b="1" dirty="0">
                <a:solidFill>
                  <a:schemeClr val="accent4"/>
                </a:solidFill>
              </a:rPr>
              <a:t> </a:t>
            </a:r>
            <a:r>
              <a:rPr lang="en-US" sz="1200" b="1" dirty="0" err="1">
                <a:solidFill>
                  <a:schemeClr val="accent4"/>
                </a:solidFill>
              </a:rPr>
              <a:t>sont</a:t>
            </a:r>
            <a:r>
              <a:rPr lang="en-US" sz="1200" b="1" dirty="0">
                <a:solidFill>
                  <a:schemeClr val="accent4"/>
                </a:solidFill>
              </a:rPr>
              <a:t> </a:t>
            </a:r>
            <a:r>
              <a:rPr lang="en-US" sz="1200" b="1" dirty="0" err="1">
                <a:solidFill>
                  <a:schemeClr val="accent4"/>
                </a:solidFill>
              </a:rPr>
              <a:t>nécessaires</a:t>
            </a:r>
            <a:r>
              <a:rPr lang="en-US" sz="1200" b="1" dirty="0">
                <a:solidFill>
                  <a:schemeClr val="accent4"/>
                </a:solidFill>
              </a:rPr>
              <a:t> pour </a:t>
            </a:r>
            <a:r>
              <a:rPr lang="en-US" sz="1200" b="1" dirty="0" err="1">
                <a:solidFill>
                  <a:schemeClr val="accent4"/>
                </a:solidFill>
              </a:rPr>
              <a:t>améliorer</a:t>
            </a:r>
            <a:r>
              <a:rPr lang="en-US" sz="1200" b="1" dirty="0">
                <a:solidFill>
                  <a:schemeClr val="accent4"/>
                </a:solidFill>
              </a:rPr>
              <a:t> </a:t>
            </a:r>
            <a:r>
              <a:rPr lang="en-US" sz="1200" b="1" dirty="0" err="1">
                <a:solidFill>
                  <a:schemeClr val="accent4"/>
                </a:solidFill>
              </a:rPr>
              <a:t>l’accès</a:t>
            </a:r>
            <a:r>
              <a:rPr lang="en-US" sz="1200" b="1" dirty="0">
                <a:solidFill>
                  <a:schemeClr val="accent4"/>
                </a:solidFill>
              </a:rPr>
              <a:t> aux </a:t>
            </a:r>
            <a:r>
              <a:rPr lang="en-US" sz="1200" b="1" dirty="0" err="1">
                <a:solidFill>
                  <a:schemeClr val="accent4"/>
                </a:solidFill>
              </a:rPr>
              <a:t>programmes</a:t>
            </a:r>
            <a:r>
              <a:rPr lang="en-US" sz="1200" b="1" dirty="0">
                <a:solidFill>
                  <a:schemeClr val="accent4"/>
                </a:solidFill>
              </a:rPr>
              <a:t> de formation </a:t>
            </a:r>
            <a:endParaRPr lang="en-US" sz="1200" b="1" dirty="0">
              <a:solidFill>
                <a:schemeClr val="accent4"/>
              </a:solidFill>
              <a:cs typeface="Arial"/>
            </a:endParaRPr>
          </a:p>
        </p:txBody>
      </p:sp>
      <p:sp>
        <p:nvSpPr>
          <p:cNvPr id="15" name="Round Single Corner Rectangle 12">
            <a:extLst>
              <a:ext uri="{FF2B5EF4-FFF2-40B4-BE49-F238E27FC236}">
                <a16:creationId xmlns:a16="http://schemas.microsoft.com/office/drawing/2014/main" id="{E6EABD87-8B28-4148-94DF-D3546D8C071C}"/>
              </a:ext>
            </a:extLst>
          </p:cNvPr>
          <p:cNvSpPr/>
          <p:nvPr/>
        </p:nvSpPr>
        <p:spPr>
          <a:xfrm rot="10800000">
            <a:off x="8646489" y="400852"/>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62BADE1B-0742-4A23-9542-DFCD92A9F9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8448" y="492811"/>
            <a:ext cx="320889" cy="320889"/>
          </a:xfrm>
          <a:prstGeom prst="rect">
            <a:avLst/>
          </a:prstGeom>
        </p:spPr>
      </p:pic>
      <p:cxnSp>
        <p:nvCxnSpPr>
          <p:cNvPr id="21" name="Straight Connector 20">
            <a:extLst>
              <a:ext uri="{FF2B5EF4-FFF2-40B4-BE49-F238E27FC236}">
                <a16:creationId xmlns:a16="http://schemas.microsoft.com/office/drawing/2014/main" id="{58AFC003-02EC-4066-9B66-3F92441A3866}"/>
              </a:ext>
            </a:extLst>
          </p:cNvPr>
          <p:cNvCxnSpPr>
            <a:cxnSpLocks/>
          </p:cNvCxnSpPr>
          <p:nvPr/>
        </p:nvCxnSpPr>
        <p:spPr>
          <a:xfrm flipV="1">
            <a:off x="5544552" y="726431"/>
            <a:ext cx="0" cy="987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4069B6B-C238-564A-A471-926C6E0FE4A9}"/>
              </a:ext>
            </a:extLst>
          </p:cNvPr>
          <p:cNvPicPr>
            <a:picLocks noChangeAspect="1"/>
          </p:cNvPicPr>
          <p:nvPr/>
        </p:nvPicPr>
        <p:blipFill>
          <a:blip r:embed="rId6">
            <a:alphaModFix amt="15000"/>
          </a:blip>
          <a:stretch>
            <a:fillRect/>
          </a:stretch>
        </p:blipFill>
        <p:spPr>
          <a:xfrm>
            <a:off x="1145887" y="557347"/>
            <a:ext cx="707935" cy="1285461"/>
          </a:xfrm>
          <a:prstGeom prst="rect">
            <a:avLst/>
          </a:prstGeom>
        </p:spPr>
      </p:pic>
      <p:sp>
        <p:nvSpPr>
          <p:cNvPr id="19" name="Title 1">
            <a:extLst>
              <a:ext uri="{FF2B5EF4-FFF2-40B4-BE49-F238E27FC236}">
                <a16:creationId xmlns:a16="http://schemas.microsoft.com/office/drawing/2014/main" id="{2A258AD5-1F4A-4453-8082-E3C4DF09F043}"/>
              </a:ext>
            </a:extLst>
          </p:cNvPr>
          <p:cNvSpPr>
            <a:spLocks noGrp="1"/>
          </p:cNvSpPr>
          <p:nvPr>
            <p:ph type="title"/>
          </p:nvPr>
        </p:nvSpPr>
        <p:spPr>
          <a:xfrm>
            <a:off x="1694520" y="703573"/>
            <a:ext cx="3930674" cy="1033534"/>
          </a:xfrm>
        </p:spPr>
        <p:txBody>
          <a:bodyPr/>
          <a:lstStyle/>
          <a:p>
            <a:r>
              <a:rPr lang="en-US" sz="1600" dirty="0">
                <a:latin typeface="Arial"/>
                <a:cs typeface="Arial"/>
              </a:rPr>
              <a:t>FACE AUX DÉFIS DE LA FORMATION CONTINUE, SEULEMENT 22% DES EMPLOYEURS CITENT LE COÛT FINANCIER COMME L’OBSTACLE </a:t>
            </a:r>
            <a:br>
              <a:rPr lang="en-US" sz="1600" dirty="0">
                <a:latin typeface="Arial"/>
                <a:cs typeface="Arial"/>
              </a:rPr>
            </a:br>
            <a:r>
              <a:rPr lang="en-US" sz="1600" dirty="0">
                <a:latin typeface="Arial"/>
                <a:cs typeface="Arial"/>
              </a:rPr>
              <a:t>LE PLUS IMPORTANT</a:t>
            </a:r>
            <a:endParaRPr lang="en-US" sz="1600" dirty="0"/>
          </a:p>
        </p:txBody>
      </p:sp>
      <p:pic>
        <p:nvPicPr>
          <p:cNvPr id="9" name="Picture 8">
            <a:extLst>
              <a:ext uri="{FF2B5EF4-FFF2-40B4-BE49-F238E27FC236}">
                <a16:creationId xmlns:a16="http://schemas.microsoft.com/office/drawing/2014/main" id="{66DE5832-BA0E-4846-8347-BABF4B07ECD6}"/>
              </a:ext>
            </a:extLst>
          </p:cNvPr>
          <p:cNvPicPr>
            <a:picLocks noChangeAspect="1"/>
          </p:cNvPicPr>
          <p:nvPr/>
        </p:nvPicPr>
        <p:blipFill>
          <a:blip r:embed="rId7">
            <a:alphaModFix amt="50000"/>
          </a:blip>
          <a:stretch>
            <a:fillRect/>
          </a:stretch>
        </p:blipFill>
        <p:spPr>
          <a:xfrm>
            <a:off x="855358" y="680712"/>
            <a:ext cx="513974" cy="1033535"/>
          </a:xfrm>
          <a:prstGeom prst="rect">
            <a:avLst/>
          </a:prstGeom>
        </p:spPr>
      </p:pic>
    </p:spTree>
    <p:extLst>
      <p:ext uri="{BB962C8B-B14F-4D97-AF65-F5344CB8AC3E}">
        <p14:creationId xmlns:p14="http://schemas.microsoft.com/office/powerpoint/2010/main" val="250811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5852B120-1EA9-F24A-84B7-33CC083F011D}"/>
              </a:ext>
            </a:extLst>
          </p:cNvPr>
          <p:cNvPicPr>
            <a:picLocks noChangeAspect="1"/>
          </p:cNvPicPr>
          <p:nvPr/>
        </p:nvPicPr>
        <p:blipFill>
          <a:blip r:embed="rId4"/>
          <a:stretch>
            <a:fillRect/>
          </a:stretch>
        </p:blipFill>
        <p:spPr>
          <a:xfrm>
            <a:off x="2919903" y="2133001"/>
            <a:ext cx="3920253" cy="2072261"/>
          </a:xfrm>
          <a:prstGeom prst="rect">
            <a:avLst/>
          </a:prstGeom>
        </p:spPr>
      </p:pic>
      <p:graphicFrame>
        <p:nvGraphicFramePr>
          <p:cNvPr id="51" name="Chart 50" descr="7766c914-54dd-42b1-b80b-7692bce23391 Q4 What is the biggest barrier that your organization faces when it comes to its ability to scale (increase) upskilling programs">
            <a:extLst>
              <a:ext uri="{FF2B5EF4-FFF2-40B4-BE49-F238E27FC236}">
                <a16:creationId xmlns:a16="http://schemas.microsoft.com/office/drawing/2014/main" id="{64ECBB9F-E7BB-AB4E-A6BB-6C71ABFA3EE5}"/>
              </a:ext>
            </a:extLst>
          </p:cNvPr>
          <p:cNvGraphicFramePr/>
          <p:nvPr>
            <p:custDataLst>
              <p:tags r:id="rId1"/>
            </p:custDataLst>
            <p:extLst>
              <p:ext uri="{D42A27DB-BD31-4B8C-83A1-F6EECF244321}">
                <p14:modId xmlns:p14="http://schemas.microsoft.com/office/powerpoint/2010/main" val="2485180858"/>
              </p:ext>
            </p:extLst>
          </p:nvPr>
        </p:nvGraphicFramePr>
        <p:xfrm>
          <a:off x="1330413" y="1103866"/>
          <a:ext cx="5418064" cy="4039634"/>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a:xfrm>
            <a:off x="457201" y="351104"/>
            <a:ext cx="8229600" cy="903161"/>
          </a:xfrm>
        </p:spPr>
        <p:txBody>
          <a:bodyPr/>
          <a:lstStyle/>
          <a:p>
            <a:r>
              <a:rPr lang="fr-FR" sz="1900" kern="2000" dirty="0">
                <a:latin typeface="Arial"/>
                <a:cs typeface="Arial"/>
              </a:rPr>
              <a:t>Il faut de nombreuses parties prenantes internes et externes pour améliorer l'accès aux programmes de formation continue</a:t>
            </a:r>
            <a:r>
              <a:rPr lang="en-US" sz="1900" kern="2000" dirty="0">
                <a:latin typeface="Arial"/>
                <a:cs typeface="Arial"/>
              </a:rPr>
              <a:t> – </a:t>
            </a:r>
            <a:r>
              <a:rPr lang="fr-FR" sz="1900" kern="2000" dirty="0">
                <a:latin typeface="Arial"/>
                <a:cs typeface="Arial"/>
              </a:rPr>
              <a:t>Obstacles à surmonter</a:t>
            </a:r>
            <a:endParaRPr lang="en-US" sz="1900" kern="2000" dirty="0">
              <a:latin typeface="Arial"/>
              <a:cs typeface="Arial"/>
            </a:endParaRPr>
          </a:p>
        </p:txBody>
      </p:sp>
      <p:sp>
        <p:nvSpPr>
          <p:cNvPr id="52" name="TextBox 51">
            <a:extLst>
              <a:ext uri="{FF2B5EF4-FFF2-40B4-BE49-F238E27FC236}">
                <a16:creationId xmlns:a16="http://schemas.microsoft.com/office/drawing/2014/main" id="{3F8198A6-BFA5-0147-8494-7EDAA8AF2AA1}"/>
              </a:ext>
            </a:extLst>
          </p:cNvPr>
          <p:cNvSpPr txBox="1"/>
          <p:nvPr/>
        </p:nvSpPr>
        <p:spPr>
          <a:xfrm>
            <a:off x="807900" y="2194749"/>
            <a:ext cx="1706957" cy="415498"/>
          </a:xfrm>
          <a:prstGeom prst="rect">
            <a:avLst/>
          </a:prstGeom>
          <a:noFill/>
        </p:spPr>
        <p:txBody>
          <a:bodyPr wrap="square" lIns="0" tIns="0" rIns="0" bIns="0" rtlCol="0">
            <a:spAutoFit/>
          </a:bodyPr>
          <a:lstStyle/>
          <a:p>
            <a:pPr algn="r"/>
            <a:r>
              <a:rPr lang="fr-BE" sz="900" dirty="0">
                <a:solidFill>
                  <a:schemeClr val="accent4"/>
                </a:solidFill>
              </a:rPr>
              <a:t>Manque de connaissance ou de stratégies concernant les formations à initier</a:t>
            </a:r>
            <a:endParaRPr lang="en-US" sz="900" dirty="0">
              <a:solidFill>
                <a:schemeClr val="accent4"/>
              </a:solidFill>
            </a:endParaRPr>
          </a:p>
        </p:txBody>
      </p:sp>
      <p:sp>
        <p:nvSpPr>
          <p:cNvPr id="53" name="TextBox 52">
            <a:extLst>
              <a:ext uri="{FF2B5EF4-FFF2-40B4-BE49-F238E27FC236}">
                <a16:creationId xmlns:a16="http://schemas.microsoft.com/office/drawing/2014/main" id="{44328DD2-50C5-B84C-86F9-8E55CAB6FFA2}"/>
              </a:ext>
            </a:extLst>
          </p:cNvPr>
          <p:cNvSpPr txBox="1"/>
          <p:nvPr/>
        </p:nvSpPr>
        <p:spPr>
          <a:xfrm>
            <a:off x="1213184" y="1461328"/>
            <a:ext cx="1301676" cy="138499"/>
          </a:xfrm>
          <a:prstGeom prst="rect">
            <a:avLst/>
          </a:prstGeom>
          <a:noFill/>
        </p:spPr>
        <p:txBody>
          <a:bodyPr wrap="square" lIns="0" tIns="0" rIns="0" bIns="0" rtlCol="0">
            <a:spAutoFit/>
          </a:bodyPr>
          <a:lstStyle/>
          <a:p>
            <a:pPr algn="r"/>
            <a:r>
              <a:rPr lang="en-US" sz="900" dirty="0" err="1">
                <a:solidFill>
                  <a:schemeClr val="accent4"/>
                </a:solidFill>
              </a:rPr>
              <a:t>Coût</a:t>
            </a:r>
            <a:r>
              <a:rPr lang="en-US" sz="900" dirty="0">
                <a:solidFill>
                  <a:schemeClr val="accent4"/>
                </a:solidFill>
              </a:rPr>
              <a:t> financier</a:t>
            </a:r>
          </a:p>
        </p:txBody>
      </p:sp>
      <p:sp>
        <p:nvSpPr>
          <p:cNvPr id="54" name="TextBox 53">
            <a:extLst>
              <a:ext uri="{FF2B5EF4-FFF2-40B4-BE49-F238E27FC236}">
                <a16:creationId xmlns:a16="http://schemas.microsoft.com/office/drawing/2014/main" id="{E1454E81-ED27-3245-90AE-F8BB0F9DF412}"/>
              </a:ext>
            </a:extLst>
          </p:cNvPr>
          <p:cNvSpPr txBox="1"/>
          <p:nvPr/>
        </p:nvSpPr>
        <p:spPr>
          <a:xfrm>
            <a:off x="1213184" y="1878274"/>
            <a:ext cx="1301676" cy="138499"/>
          </a:xfrm>
          <a:prstGeom prst="rect">
            <a:avLst/>
          </a:prstGeom>
          <a:noFill/>
        </p:spPr>
        <p:txBody>
          <a:bodyPr wrap="square" lIns="0" tIns="0" rIns="0" bIns="0" rtlCol="0">
            <a:spAutoFit/>
          </a:bodyPr>
          <a:lstStyle/>
          <a:p>
            <a:pPr algn="r"/>
            <a:r>
              <a:rPr lang="en-US" sz="900" dirty="0">
                <a:solidFill>
                  <a:schemeClr val="accent4"/>
                </a:solidFill>
              </a:rPr>
              <a:t>Temps</a:t>
            </a:r>
          </a:p>
        </p:txBody>
      </p:sp>
      <p:sp>
        <p:nvSpPr>
          <p:cNvPr id="55" name="TextBox 54">
            <a:extLst>
              <a:ext uri="{FF2B5EF4-FFF2-40B4-BE49-F238E27FC236}">
                <a16:creationId xmlns:a16="http://schemas.microsoft.com/office/drawing/2014/main" id="{35BD2956-4149-0C48-BEE7-C3A7EE914D43}"/>
              </a:ext>
            </a:extLst>
          </p:cNvPr>
          <p:cNvSpPr txBox="1"/>
          <p:nvPr/>
        </p:nvSpPr>
        <p:spPr>
          <a:xfrm>
            <a:off x="562707" y="2625866"/>
            <a:ext cx="1952151" cy="276999"/>
          </a:xfrm>
          <a:prstGeom prst="rect">
            <a:avLst/>
          </a:prstGeom>
          <a:noFill/>
        </p:spPr>
        <p:txBody>
          <a:bodyPr wrap="square" lIns="0" tIns="0" rIns="0" bIns="0" rtlCol="0">
            <a:spAutoFit/>
          </a:bodyPr>
          <a:lstStyle/>
          <a:p>
            <a:pPr algn="r"/>
            <a:r>
              <a:rPr lang="en-US" sz="900" dirty="0">
                <a:solidFill>
                  <a:schemeClr val="accent4"/>
                </a:solidFill>
              </a:rPr>
              <a:t>Manque de motivation pour </a:t>
            </a:r>
            <a:r>
              <a:rPr lang="en-US" sz="900" dirty="0" err="1">
                <a:solidFill>
                  <a:schemeClr val="accent4"/>
                </a:solidFill>
              </a:rPr>
              <a:t>améliorer</a:t>
            </a:r>
            <a:r>
              <a:rPr lang="en-US" sz="900" dirty="0">
                <a:solidFill>
                  <a:schemeClr val="accent4"/>
                </a:solidFill>
              </a:rPr>
              <a:t> les </a:t>
            </a:r>
            <a:r>
              <a:rPr lang="en-US" sz="900" dirty="0" err="1">
                <a:solidFill>
                  <a:schemeClr val="accent4"/>
                </a:solidFill>
              </a:rPr>
              <a:t>programmes</a:t>
            </a:r>
            <a:r>
              <a:rPr lang="en-US" sz="900" dirty="0">
                <a:solidFill>
                  <a:schemeClr val="accent4"/>
                </a:solidFill>
              </a:rPr>
              <a:t> de formation</a:t>
            </a:r>
          </a:p>
        </p:txBody>
      </p:sp>
      <p:sp>
        <p:nvSpPr>
          <p:cNvPr id="56" name="TextBox 55">
            <a:extLst>
              <a:ext uri="{FF2B5EF4-FFF2-40B4-BE49-F238E27FC236}">
                <a16:creationId xmlns:a16="http://schemas.microsoft.com/office/drawing/2014/main" id="{61F2ACB1-F067-2842-95B6-8741E625C445}"/>
              </a:ext>
            </a:extLst>
          </p:cNvPr>
          <p:cNvSpPr txBox="1"/>
          <p:nvPr/>
        </p:nvSpPr>
        <p:spPr>
          <a:xfrm>
            <a:off x="807901" y="3022639"/>
            <a:ext cx="1706958" cy="276999"/>
          </a:xfrm>
          <a:prstGeom prst="rect">
            <a:avLst/>
          </a:prstGeom>
          <a:noFill/>
        </p:spPr>
        <p:txBody>
          <a:bodyPr wrap="square" lIns="0" tIns="0" rIns="0" bIns="0" rtlCol="0">
            <a:spAutoFit/>
          </a:bodyPr>
          <a:lstStyle/>
          <a:p>
            <a:pPr algn="r"/>
            <a:r>
              <a:rPr lang="en-US" sz="900" dirty="0" err="1">
                <a:solidFill>
                  <a:schemeClr val="accent4"/>
                </a:solidFill>
              </a:rPr>
              <a:t>Accès</a:t>
            </a:r>
            <a:r>
              <a:rPr lang="en-US" sz="900" dirty="0">
                <a:solidFill>
                  <a:schemeClr val="accent4"/>
                </a:solidFill>
              </a:rPr>
              <a:t> aux </a:t>
            </a:r>
            <a:r>
              <a:rPr lang="en-US" sz="900" dirty="0" err="1">
                <a:solidFill>
                  <a:schemeClr val="accent4"/>
                </a:solidFill>
              </a:rPr>
              <a:t>partenaires</a:t>
            </a:r>
            <a:r>
              <a:rPr lang="en-US" sz="900" dirty="0">
                <a:solidFill>
                  <a:schemeClr val="accent4"/>
                </a:solidFill>
              </a:rPr>
              <a:t> de formation </a:t>
            </a:r>
            <a:r>
              <a:rPr lang="en-US" sz="900" dirty="0" err="1">
                <a:solidFill>
                  <a:schemeClr val="accent4"/>
                </a:solidFill>
              </a:rPr>
              <a:t>adaptés</a:t>
            </a:r>
            <a:endParaRPr lang="en-US" sz="900" dirty="0">
              <a:solidFill>
                <a:schemeClr val="accent4"/>
              </a:solidFill>
            </a:endParaRPr>
          </a:p>
        </p:txBody>
      </p:sp>
      <p:sp>
        <p:nvSpPr>
          <p:cNvPr id="57" name="TextBox 56">
            <a:extLst>
              <a:ext uri="{FF2B5EF4-FFF2-40B4-BE49-F238E27FC236}">
                <a16:creationId xmlns:a16="http://schemas.microsoft.com/office/drawing/2014/main" id="{60EDB10D-6158-7E45-8333-309F0AFA4C68}"/>
              </a:ext>
            </a:extLst>
          </p:cNvPr>
          <p:cNvSpPr txBox="1"/>
          <p:nvPr/>
        </p:nvSpPr>
        <p:spPr>
          <a:xfrm>
            <a:off x="348712" y="3444417"/>
            <a:ext cx="2166147" cy="276999"/>
          </a:xfrm>
          <a:prstGeom prst="rect">
            <a:avLst/>
          </a:prstGeom>
          <a:noFill/>
        </p:spPr>
        <p:txBody>
          <a:bodyPr wrap="square" lIns="0" tIns="0" rIns="0" bIns="0" rtlCol="0">
            <a:spAutoFit/>
          </a:bodyPr>
          <a:lstStyle/>
          <a:p>
            <a:pPr algn="r"/>
            <a:r>
              <a:rPr lang="en-US" sz="900" dirty="0">
                <a:solidFill>
                  <a:schemeClr val="accent4"/>
                </a:solidFill>
              </a:rPr>
              <a:t>Manque de </a:t>
            </a:r>
            <a:r>
              <a:rPr lang="en-US" sz="900" dirty="0" err="1">
                <a:solidFill>
                  <a:schemeClr val="accent4"/>
                </a:solidFill>
              </a:rPr>
              <a:t>compréhension</a:t>
            </a:r>
            <a:r>
              <a:rPr lang="en-US" sz="900" dirty="0">
                <a:solidFill>
                  <a:schemeClr val="accent4"/>
                </a:solidFill>
              </a:rPr>
              <a:t> des </a:t>
            </a:r>
            <a:r>
              <a:rPr lang="en-US" sz="900" dirty="0" err="1">
                <a:solidFill>
                  <a:schemeClr val="accent4"/>
                </a:solidFill>
              </a:rPr>
              <a:t>besoins</a:t>
            </a:r>
            <a:r>
              <a:rPr lang="en-US" sz="900" dirty="0">
                <a:solidFill>
                  <a:schemeClr val="accent4"/>
                </a:solidFill>
              </a:rPr>
              <a:t> de formation au sein des </a:t>
            </a:r>
            <a:r>
              <a:rPr lang="en-US" sz="900" dirty="0" err="1">
                <a:solidFill>
                  <a:schemeClr val="accent4"/>
                </a:solidFill>
              </a:rPr>
              <a:t>l’équipe</a:t>
            </a:r>
            <a:r>
              <a:rPr lang="en-US" sz="900" dirty="0">
                <a:solidFill>
                  <a:schemeClr val="accent4"/>
                </a:solidFill>
              </a:rPr>
              <a:t> RH </a:t>
            </a:r>
          </a:p>
        </p:txBody>
      </p:sp>
      <p:sp>
        <p:nvSpPr>
          <p:cNvPr id="58" name="TextBox 57">
            <a:extLst>
              <a:ext uri="{FF2B5EF4-FFF2-40B4-BE49-F238E27FC236}">
                <a16:creationId xmlns:a16="http://schemas.microsoft.com/office/drawing/2014/main" id="{DAC79B84-747F-8F48-A0BE-2DDD1F687DAD}"/>
              </a:ext>
            </a:extLst>
          </p:cNvPr>
          <p:cNvSpPr txBox="1"/>
          <p:nvPr/>
        </p:nvSpPr>
        <p:spPr>
          <a:xfrm>
            <a:off x="562707" y="3908731"/>
            <a:ext cx="1952150" cy="138499"/>
          </a:xfrm>
          <a:prstGeom prst="rect">
            <a:avLst/>
          </a:prstGeom>
          <a:noFill/>
        </p:spPr>
        <p:txBody>
          <a:bodyPr wrap="square" lIns="0" tIns="0" rIns="0" bIns="0" rtlCol="0">
            <a:spAutoFit/>
          </a:bodyPr>
          <a:lstStyle/>
          <a:p>
            <a:pPr algn="r"/>
            <a:r>
              <a:rPr lang="en-US" sz="900" dirty="0">
                <a:solidFill>
                  <a:schemeClr val="accent4"/>
                </a:solidFill>
              </a:rPr>
              <a:t>Engagement du Leadership</a:t>
            </a:r>
          </a:p>
        </p:txBody>
      </p:sp>
      <p:sp>
        <p:nvSpPr>
          <p:cNvPr id="59" name="TextBox 58">
            <a:extLst>
              <a:ext uri="{FF2B5EF4-FFF2-40B4-BE49-F238E27FC236}">
                <a16:creationId xmlns:a16="http://schemas.microsoft.com/office/drawing/2014/main" id="{00FACDFE-AD42-5642-AA79-47FAB3F6E974}"/>
              </a:ext>
            </a:extLst>
          </p:cNvPr>
          <p:cNvSpPr txBox="1"/>
          <p:nvPr/>
        </p:nvSpPr>
        <p:spPr>
          <a:xfrm>
            <a:off x="857983" y="4330500"/>
            <a:ext cx="1656875" cy="138499"/>
          </a:xfrm>
          <a:prstGeom prst="rect">
            <a:avLst/>
          </a:prstGeom>
          <a:noFill/>
        </p:spPr>
        <p:txBody>
          <a:bodyPr wrap="square" lIns="0" tIns="0" rIns="0" bIns="0" rtlCol="0">
            <a:spAutoFit/>
          </a:bodyPr>
          <a:lstStyle/>
          <a:p>
            <a:pPr algn="r"/>
            <a:r>
              <a:rPr lang="en-US" sz="900" dirty="0" err="1">
                <a:solidFill>
                  <a:schemeClr val="accent4"/>
                </a:solidFill>
              </a:rPr>
              <a:t>Autres</a:t>
            </a:r>
            <a:r>
              <a:rPr lang="en-US" sz="900" dirty="0">
                <a:solidFill>
                  <a:schemeClr val="accent4"/>
                </a:solidFill>
              </a:rPr>
              <a:t> obstacles – Ne </a:t>
            </a:r>
            <a:r>
              <a:rPr lang="en-US" sz="900" dirty="0" err="1">
                <a:solidFill>
                  <a:schemeClr val="accent4"/>
                </a:solidFill>
              </a:rPr>
              <a:t>sait</a:t>
            </a:r>
            <a:r>
              <a:rPr lang="en-US" sz="900" dirty="0">
                <a:solidFill>
                  <a:schemeClr val="accent4"/>
                </a:solidFill>
              </a:rPr>
              <a:t> pas</a:t>
            </a:r>
          </a:p>
        </p:txBody>
      </p:sp>
      <p:sp>
        <p:nvSpPr>
          <p:cNvPr id="61" name="TextBox 60">
            <a:extLst>
              <a:ext uri="{FF2B5EF4-FFF2-40B4-BE49-F238E27FC236}">
                <a16:creationId xmlns:a16="http://schemas.microsoft.com/office/drawing/2014/main" id="{9150E602-9B13-BD4C-9370-A20A4A279292}"/>
              </a:ext>
            </a:extLst>
          </p:cNvPr>
          <p:cNvSpPr txBox="1"/>
          <p:nvPr/>
        </p:nvSpPr>
        <p:spPr>
          <a:xfrm>
            <a:off x="6991568" y="2887829"/>
            <a:ext cx="1195799" cy="892552"/>
          </a:xfrm>
          <a:prstGeom prst="rect">
            <a:avLst/>
          </a:prstGeom>
          <a:noFill/>
        </p:spPr>
        <p:txBody>
          <a:bodyPr wrap="square" lIns="0" tIns="0" rIns="0" bIns="0" rtlCol="0">
            <a:spAutoFit/>
          </a:bodyPr>
          <a:lstStyle/>
          <a:p>
            <a:r>
              <a:rPr lang="en-GB" sz="1000" b="1" dirty="0">
                <a:solidFill>
                  <a:schemeClr val="tx2"/>
                </a:solidFill>
                <a:latin typeface="Arial" panose="020B0604020202020204" pitchFamily="34" charset="0"/>
                <a:ea typeface="Source Sans Pro"/>
                <a:cs typeface="Arial" panose="020B0604020202020204" pitchFamily="34" charset="0"/>
              </a:rPr>
              <a:t>53% </a:t>
            </a:r>
            <a:r>
              <a:rPr lang="en-GB" sz="800" b="1" dirty="0">
                <a:solidFill>
                  <a:schemeClr val="tx2"/>
                </a:solidFill>
                <a:latin typeface="Arial" panose="020B0604020202020204" pitchFamily="34" charset="0"/>
                <a:ea typeface="Source Sans Pro"/>
                <a:cs typeface="Arial" panose="020B0604020202020204" pitchFamily="34" charset="0"/>
              </a:rPr>
              <a:t>Les obstacles à la formation </a:t>
            </a:r>
            <a:r>
              <a:rPr lang="en-GB" sz="800" b="1" dirty="0" err="1">
                <a:solidFill>
                  <a:schemeClr val="tx2"/>
                </a:solidFill>
                <a:latin typeface="Arial" panose="020B0604020202020204" pitchFamily="34" charset="0"/>
                <a:ea typeface="Source Sans Pro"/>
                <a:cs typeface="Arial" panose="020B0604020202020204" pitchFamily="34" charset="0"/>
              </a:rPr>
              <a:t>sont</a:t>
            </a:r>
            <a:r>
              <a:rPr lang="en-GB" sz="800" b="1" dirty="0">
                <a:solidFill>
                  <a:schemeClr val="tx2"/>
                </a:solidFill>
                <a:latin typeface="Arial" panose="020B0604020202020204" pitchFamily="34" charset="0"/>
                <a:ea typeface="Source Sans Pro"/>
                <a:cs typeface="Arial" panose="020B0604020202020204" pitchFamily="34" charset="0"/>
              </a:rPr>
              <a:t> </a:t>
            </a:r>
            <a:r>
              <a:rPr lang="en-GB" sz="800" b="1" dirty="0" err="1">
                <a:solidFill>
                  <a:schemeClr val="tx2"/>
                </a:solidFill>
                <a:latin typeface="Arial" panose="020B0604020202020204" pitchFamily="34" charset="0"/>
                <a:ea typeface="Source Sans Pro"/>
                <a:cs typeface="Arial" panose="020B0604020202020204" pitchFamily="34" charset="0"/>
              </a:rPr>
              <a:t>dûs</a:t>
            </a:r>
            <a:r>
              <a:rPr lang="en-GB" sz="800" b="1" dirty="0">
                <a:solidFill>
                  <a:schemeClr val="tx2"/>
                </a:solidFill>
                <a:latin typeface="Arial" panose="020B0604020202020204" pitchFamily="34" charset="0"/>
                <a:ea typeface="Source Sans Pro"/>
                <a:cs typeface="Arial" panose="020B0604020202020204" pitchFamily="34" charset="0"/>
              </a:rPr>
              <a:t> à des </a:t>
            </a:r>
            <a:r>
              <a:rPr lang="en-GB" sz="800" b="1" dirty="0" err="1">
                <a:solidFill>
                  <a:schemeClr val="tx2"/>
                </a:solidFill>
                <a:latin typeface="Arial" panose="020B0604020202020204" pitchFamily="34" charset="0"/>
                <a:ea typeface="Source Sans Pro"/>
                <a:cs typeface="Arial" panose="020B0604020202020204" pitchFamily="34" charset="0"/>
              </a:rPr>
              <a:t>facteurs</a:t>
            </a:r>
            <a:r>
              <a:rPr lang="en-GB" sz="800" b="1" dirty="0">
                <a:solidFill>
                  <a:schemeClr val="tx2"/>
                </a:solidFill>
                <a:latin typeface="Arial" panose="020B0604020202020204" pitchFamily="34" charset="0"/>
                <a:ea typeface="Source Sans Pro"/>
                <a:cs typeface="Arial" panose="020B0604020202020204" pitchFamily="34" charset="0"/>
              </a:rPr>
              <a:t> </a:t>
            </a:r>
            <a:r>
              <a:rPr lang="en-GB" sz="800" b="1" dirty="0" err="1">
                <a:solidFill>
                  <a:schemeClr val="tx2"/>
                </a:solidFill>
                <a:latin typeface="Arial" panose="020B0604020202020204" pitchFamily="34" charset="0"/>
                <a:ea typeface="Source Sans Pro"/>
                <a:cs typeface="Arial" panose="020B0604020202020204" pitchFamily="34" charset="0"/>
              </a:rPr>
              <a:t>liés</a:t>
            </a:r>
            <a:r>
              <a:rPr lang="en-GB" sz="800" b="1" dirty="0">
                <a:solidFill>
                  <a:schemeClr val="tx2"/>
                </a:solidFill>
                <a:latin typeface="Arial" panose="020B0604020202020204" pitchFamily="34" charset="0"/>
                <a:ea typeface="Source Sans Pro"/>
                <a:cs typeface="Arial" panose="020B0604020202020204" pitchFamily="34" charset="0"/>
              </a:rPr>
              <a:t> au manque de </a:t>
            </a:r>
            <a:r>
              <a:rPr lang="en-GB" sz="800" b="1" dirty="0" err="1">
                <a:solidFill>
                  <a:schemeClr val="tx2"/>
                </a:solidFill>
                <a:latin typeface="Arial" panose="020B0604020202020204" pitchFamily="34" charset="0"/>
                <a:ea typeface="Source Sans Pro"/>
                <a:cs typeface="Arial" panose="020B0604020202020204" pitchFamily="34" charset="0"/>
              </a:rPr>
              <a:t>connaissance</a:t>
            </a:r>
            <a:r>
              <a:rPr lang="en-GB" sz="800" b="1" dirty="0">
                <a:solidFill>
                  <a:schemeClr val="tx2"/>
                </a:solidFill>
                <a:latin typeface="Arial" panose="020B0604020202020204" pitchFamily="34" charset="0"/>
                <a:ea typeface="Source Sans Pro"/>
                <a:cs typeface="Arial" panose="020B0604020202020204" pitchFamily="34" charset="0"/>
              </a:rPr>
              <a:t> sur comment </a:t>
            </a:r>
            <a:r>
              <a:rPr lang="en-GB" sz="800" b="1" dirty="0" err="1">
                <a:solidFill>
                  <a:schemeClr val="tx2"/>
                </a:solidFill>
                <a:latin typeface="Arial" panose="020B0604020202020204" pitchFamily="34" charset="0"/>
                <a:ea typeface="Source Sans Pro"/>
                <a:cs typeface="Arial" panose="020B0604020202020204" pitchFamily="34" charset="0"/>
              </a:rPr>
              <a:t>répondre</a:t>
            </a:r>
            <a:r>
              <a:rPr lang="en-GB" sz="800" b="1" dirty="0">
                <a:solidFill>
                  <a:schemeClr val="tx2"/>
                </a:solidFill>
                <a:latin typeface="Arial" panose="020B0604020202020204" pitchFamily="34" charset="0"/>
                <a:ea typeface="Source Sans Pro"/>
                <a:cs typeface="Arial" panose="020B0604020202020204" pitchFamily="34" charset="0"/>
              </a:rPr>
              <a:t> aux </a:t>
            </a:r>
            <a:r>
              <a:rPr lang="en-GB" sz="800" b="1" dirty="0" err="1">
                <a:solidFill>
                  <a:schemeClr val="tx2"/>
                </a:solidFill>
                <a:latin typeface="Arial" panose="020B0604020202020204" pitchFamily="34" charset="0"/>
                <a:ea typeface="Source Sans Pro"/>
                <a:cs typeface="Arial" panose="020B0604020202020204" pitchFamily="34" charset="0"/>
              </a:rPr>
              <a:t>besoins</a:t>
            </a:r>
            <a:r>
              <a:rPr lang="en-GB" sz="800" b="1" dirty="0">
                <a:solidFill>
                  <a:schemeClr val="tx2"/>
                </a:solidFill>
                <a:latin typeface="Arial" panose="020B0604020202020204" pitchFamily="34" charset="0"/>
                <a:ea typeface="Source Sans Pro"/>
                <a:cs typeface="Arial" panose="020B0604020202020204" pitchFamily="34" charset="0"/>
              </a:rPr>
              <a:t> des employé.es</a:t>
            </a:r>
          </a:p>
        </p:txBody>
      </p:sp>
      <p:graphicFrame>
        <p:nvGraphicFramePr>
          <p:cNvPr id="66" name="Chart 65">
            <a:extLst>
              <a:ext uri="{FF2B5EF4-FFF2-40B4-BE49-F238E27FC236}">
                <a16:creationId xmlns:a16="http://schemas.microsoft.com/office/drawing/2014/main" id="{737B5496-CFFB-8E42-85A8-A344E3E7DAB5}"/>
              </a:ext>
            </a:extLst>
          </p:cNvPr>
          <p:cNvGraphicFramePr/>
          <p:nvPr>
            <p:extLst>
              <p:ext uri="{D42A27DB-BD31-4B8C-83A1-F6EECF244321}">
                <p14:modId xmlns:p14="http://schemas.microsoft.com/office/powerpoint/2010/main" val="738248011"/>
              </p:ext>
            </p:extLst>
          </p:nvPr>
        </p:nvGraphicFramePr>
        <p:xfrm>
          <a:off x="6525744" y="3577561"/>
          <a:ext cx="905295" cy="9031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45872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31CC4E-0C12-4284-AE82-EB15B42736E5}"/>
              </a:ext>
            </a:extLst>
          </p:cNvPr>
          <p:cNvPicPr>
            <a:picLocks noChangeAspect="1"/>
          </p:cNvPicPr>
          <p:nvPr/>
        </p:nvPicPr>
        <p:blipFill>
          <a:blip r:embed="rId3"/>
          <a:srcRect/>
          <a:stretch/>
        </p:blipFill>
        <p:spPr>
          <a:xfrm>
            <a:off x="0" y="0"/>
            <a:ext cx="9143833" cy="4724314"/>
          </a:xfrm>
          <a:prstGeom prst="rect">
            <a:avLst/>
          </a:prstGeom>
        </p:spPr>
      </p:pic>
      <p:sp>
        <p:nvSpPr>
          <p:cNvPr id="7" name="Round Same Side Corner Rectangle 10">
            <a:extLst>
              <a:ext uri="{FF2B5EF4-FFF2-40B4-BE49-F238E27FC236}">
                <a16:creationId xmlns:a16="http://schemas.microsoft.com/office/drawing/2014/main" id="{EDDF90A1-AD7C-4271-B20D-B1A4ADFF6E50}"/>
              </a:ext>
            </a:extLst>
          </p:cNvPr>
          <p:cNvSpPr/>
          <p:nvPr/>
        </p:nvSpPr>
        <p:spPr>
          <a:xfrm rot="10800000">
            <a:off x="618136" y="-3706"/>
            <a:ext cx="4117069" cy="3779522"/>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1">
            <a:extLst>
              <a:ext uri="{FF2B5EF4-FFF2-40B4-BE49-F238E27FC236}">
                <a16:creationId xmlns:a16="http://schemas.microsoft.com/office/drawing/2014/main" id="{DF1E93A4-893C-4585-9F41-3FB0DF3FB626}"/>
              </a:ext>
            </a:extLst>
          </p:cNvPr>
          <p:cNvSpPr/>
          <p:nvPr/>
        </p:nvSpPr>
        <p:spPr>
          <a:xfrm rot="10800000">
            <a:off x="4215236" y="-3705"/>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27CEC67-662F-483B-91DC-FB37AB947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7195" y="88254"/>
            <a:ext cx="320889" cy="320889"/>
          </a:xfrm>
          <a:prstGeom prst="rect">
            <a:avLst/>
          </a:prstGeom>
        </p:spPr>
      </p:pic>
      <p:sp>
        <p:nvSpPr>
          <p:cNvPr id="17" name="Title 1">
            <a:extLst>
              <a:ext uri="{FF2B5EF4-FFF2-40B4-BE49-F238E27FC236}">
                <a16:creationId xmlns:a16="http://schemas.microsoft.com/office/drawing/2014/main" id="{E741462F-CEBD-4BEC-BD31-E8714E0B23CF}"/>
              </a:ext>
            </a:extLst>
          </p:cNvPr>
          <p:cNvSpPr>
            <a:spLocks noGrp="1"/>
          </p:cNvSpPr>
          <p:nvPr>
            <p:ph type="title"/>
          </p:nvPr>
        </p:nvSpPr>
        <p:spPr>
          <a:xfrm>
            <a:off x="902665" y="261285"/>
            <a:ext cx="3423996" cy="1341606"/>
          </a:xfrm>
        </p:spPr>
        <p:txBody>
          <a:bodyPr/>
          <a:lstStyle/>
          <a:p>
            <a:br>
              <a:rPr lang="en-US" sz="2000" dirty="0">
                <a:latin typeface="Arial"/>
                <a:cs typeface="Arial"/>
              </a:rPr>
            </a:br>
            <a:r>
              <a:rPr lang="en-US" sz="2000" dirty="0">
                <a:latin typeface="Arial"/>
                <a:cs typeface="Arial"/>
              </a:rPr>
              <a:t>LES EMPLOYEURS BELGES ONT DES SENTIMENTS PARTAG</a:t>
            </a:r>
            <a:r>
              <a:rPr lang="en-US" sz="2000" dirty="0"/>
              <a:t>É</a:t>
            </a:r>
            <a:r>
              <a:rPr lang="en-US" sz="2000" dirty="0">
                <a:latin typeface="Arial"/>
                <a:cs typeface="Arial"/>
              </a:rPr>
              <a:t>S FACE </a:t>
            </a:r>
            <a:r>
              <a:rPr lang="en-US" sz="2000" dirty="0"/>
              <a:t>À </a:t>
            </a:r>
            <a:r>
              <a:rPr lang="en-US" sz="2000" dirty="0">
                <a:latin typeface="Arial"/>
                <a:cs typeface="Arial"/>
              </a:rPr>
              <a:t>LA POURSUITE DU TRAVAIL A DISTANCE</a:t>
            </a:r>
            <a:endParaRPr lang="en-US" sz="2000" dirty="0"/>
          </a:p>
        </p:txBody>
      </p:sp>
      <p:sp>
        <p:nvSpPr>
          <p:cNvPr id="19" name="Rectangle 18">
            <a:extLst>
              <a:ext uri="{FF2B5EF4-FFF2-40B4-BE49-F238E27FC236}">
                <a16:creationId xmlns:a16="http://schemas.microsoft.com/office/drawing/2014/main" id="{D70EFED5-DCC7-4570-A8C6-0176EAE00FC7}"/>
              </a:ext>
            </a:extLst>
          </p:cNvPr>
          <p:cNvSpPr/>
          <p:nvPr/>
        </p:nvSpPr>
        <p:spPr>
          <a:xfrm>
            <a:off x="2351960" y="2212814"/>
            <a:ext cx="2151726" cy="11625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300" dirty="0">
                <a:solidFill>
                  <a:schemeClr val="accent4"/>
                </a:solidFill>
              </a:rPr>
              <a:t>Pas plus de 50% des </a:t>
            </a:r>
            <a:r>
              <a:rPr lang="en-US" sz="1300" dirty="0" err="1">
                <a:solidFill>
                  <a:schemeClr val="accent4"/>
                </a:solidFill>
              </a:rPr>
              <a:t>employeurs</a:t>
            </a:r>
            <a:r>
              <a:rPr lang="en-US" sz="1300" dirty="0">
                <a:solidFill>
                  <a:schemeClr val="accent4"/>
                </a:solidFill>
              </a:rPr>
              <a:t> </a:t>
            </a:r>
            <a:r>
              <a:rPr lang="en-US" sz="1300" dirty="0" err="1">
                <a:solidFill>
                  <a:schemeClr val="accent4"/>
                </a:solidFill>
              </a:rPr>
              <a:t>belges</a:t>
            </a:r>
            <a:r>
              <a:rPr lang="en-US" sz="1300" dirty="0">
                <a:solidFill>
                  <a:schemeClr val="accent4"/>
                </a:solidFill>
              </a:rPr>
              <a:t> </a:t>
            </a:r>
            <a:r>
              <a:rPr lang="en-US" sz="1300" dirty="0" err="1">
                <a:solidFill>
                  <a:schemeClr val="accent4"/>
                </a:solidFill>
              </a:rPr>
              <a:t>estiment</a:t>
            </a:r>
            <a:r>
              <a:rPr lang="en-US" sz="1300" dirty="0">
                <a:solidFill>
                  <a:schemeClr val="accent4"/>
                </a:solidFill>
              </a:rPr>
              <a:t> que </a:t>
            </a:r>
            <a:r>
              <a:rPr lang="en-US" sz="1300" dirty="0" err="1">
                <a:solidFill>
                  <a:schemeClr val="accent4"/>
                </a:solidFill>
              </a:rPr>
              <a:t>leurs</a:t>
            </a:r>
            <a:r>
              <a:rPr lang="en-US" sz="1300" dirty="0">
                <a:solidFill>
                  <a:schemeClr val="accent4"/>
                </a:solidFill>
              </a:rPr>
              <a:t> </a:t>
            </a:r>
            <a:r>
              <a:rPr lang="fr-FR" sz="1300" dirty="0">
                <a:solidFill>
                  <a:schemeClr val="accent4"/>
                </a:solidFill>
              </a:rPr>
              <a:t>managers se sentent </a:t>
            </a:r>
            <a:r>
              <a:rPr lang="fr-FR" sz="1300" b="1" dirty="0">
                <a:solidFill>
                  <a:schemeClr val="accent4"/>
                </a:solidFill>
              </a:rPr>
              <a:t>positifs, résilients, </a:t>
            </a:r>
            <a:r>
              <a:rPr lang="fr-FR" sz="1300" b="1" dirty="0" err="1">
                <a:solidFill>
                  <a:schemeClr val="accent4"/>
                </a:solidFill>
              </a:rPr>
              <a:t>énergiquesou</a:t>
            </a:r>
            <a:r>
              <a:rPr lang="fr-FR" sz="1300" b="1" dirty="0">
                <a:solidFill>
                  <a:schemeClr val="accent4"/>
                </a:solidFill>
              </a:rPr>
              <a:t> indifférents face au travail à distance</a:t>
            </a:r>
            <a:endParaRPr lang="en-US" sz="1300" b="1" dirty="0">
              <a:solidFill>
                <a:schemeClr val="accent4"/>
              </a:solidFill>
              <a:cs typeface="Arial"/>
            </a:endParaRPr>
          </a:p>
        </p:txBody>
      </p:sp>
      <p:cxnSp>
        <p:nvCxnSpPr>
          <p:cNvPr id="8" name="Straight Connector 7">
            <a:extLst>
              <a:ext uri="{FF2B5EF4-FFF2-40B4-BE49-F238E27FC236}">
                <a16:creationId xmlns:a16="http://schemas.microsoft.com/office/drawing/2014/main" id="{B7DFD300-04BF-DB4D-BC15-E9530369E4FB}"/>
              </a:ext>
            </a:extLst>
          </p:cNvPr>
          <p:cNvCxnSpPr>
            <a:cxnSpLocks/>
          </p:cNvCxnSpPr>
          <p:nvPr/>
        </p:nvCxnSpPr>
        <p:spPr>
          <a:xfrm>
            <a:off x="902664" y="1894509"/>
            <a:ext cx="34980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C23B63F9-F46D-E34D-A914-5685DF902BEC}"/>
              </a:ext>
            </a:extLst>
          </p:cNvPr>
          <p:cNvGraphicFramePr/>
          <p:nvPr>
            <p:extLst>
              <p:ext uri="{D42A27DB-BD31-4B8C-83A1-F6EECF244321}">
                <p14:modId xmlns:p14="http://schemas.microsoft.com/office/powerpoint/2010/main" val="209136059"/>
              </p:ext>
            </p:extLst>
          </p:nvPr>
        </p:nvGraphicFramePr>
        <p:xfrm>
          <a:off x="801070" y="2050475"/>
          <a:ext cx="1490722" cy="1487208"/>
        </p:xfrm>
        <a:graphic>
          <a:graphicData uri="http://schemas.openxmlformats.org/drawingml/2006/chart">
            <c:chart xmlns:c="http://schemas.openxmlformats.org/drawingml/2006/chart" xmlns:r="http://schemas.openxmlformats.org/officeDocument/2006/relationships" r:id="rId6"/>
          </a:graphicData>
        </a:graphic>
      </p:graphicFrame>
      <p:sp>
        <p:nvSpPr>
          <p:cNvPr id="12" name="Oval 11">
            <a:extLst>
              <a:ext uri="{FF2B5EF4-FFF2-40B4-BE49-F238E27FC236}">
                <a16:creationId xmlns:a16="http://schemas.microsoft.com/office/drawing/2014/main" id="{736671F5-7D1D-6E4C-95F7-085B6685F944}"/>
              </a:ext>
            </a:extLst>
          </p:cNvPr>
          <p:cNvSpPr/>
          <p:nvPr/>
        </p:nvSpPr>
        <p:spPr>
          <a:xfrm>
            <a:off x="1095597" y="2343245"/>
            <a:ext cx="901668" cy="901668"/>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49E8EC-DDF0-5548-8887-8C85AABDFBA7}"/>
              </a:ext>
            </a:extLst>
          </p:cNvPr>
          <p:cNvPicPr>
            <a:picLocks noChangeAspect="1"/>
          </p:cNvPicPr>
          <p:nvPr/>
        </p:nvPicPr>
        <p:blipFill>
          <a:blip r:embed="rId7"/>
          <a:stretch>
            <a:fillRect/>
          </a:stretch>
        </p:blipFill>
        <p:spPr>
          <a:xfrm>
            <a:off x="1299782" y="2549735"/>
            <a:ext cx="493298" cy="488687"/>
          </a:xfrm>
          <a:prstGeom prst="rect">
            <a:avLst/>
          </a:prstGeom>
        </p:spPr>
      </p:pic>
    </p:spTree>
    <p:extLst>
      <p:ext uri="{BB962C8B-B14F-4D97-AF65-F5344CB8AC3E}">
        <p14:creationId xmlns:p14="http://schemas.microsoft.com/office/powerpoint/2010/main" val="351453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8D5D-235A-4640-85BC-64C4C5976096}"/>
              </a:ext>
            </a:extLst>
          </p:cNvPr>
          <p:cNvSpPr>
            <a:spLocks noGrp="1"/>
          </p:cNvSpPr>
          <p:nvPr>
            <p:ph type="title"/>
          </p:nvPr>
        </p:nvSpPr>
        <p:spPr>
          <a:xfrm>
            <a:off x="457201" y="410607"/>
            <a:ext cx="8229599" cy="787912"/>
          </a:xfrm>
        </p:spPr>
        <p:txBody>
          <a:bodyPr/>
          <a:lstStyle/>
          <a:p>
            <a:r>
              <a:rPr lang="en-US" dirty="0">
                <a:latin typeface="Arial"/>
                <a:cs typeface="Arial"/>
              </a:rPr>
              <a:t>Les </a:t>
            </a:r>
            <a:r>
              <a:rPr lang="en-US" dirty="0" err="1">
                <a:latin typeface="Arial"/>
                <a:cs typeface="Arial"/>
              </a:rPr>
              <a:t>employeurs</a:t>
            </a:r>
            <a:r>
              <a:rPr lang="en-US" dirty="0">
                <a:latin typeface="Arial"/>
                <a:cs typeface="Arial"/>
              </a:rPr>
              <a:t> </a:t>
            </a:r>
            <a:r>
              <a:rPr lang="en-US" dirty="0" err="1">
                <a:latin typeface="Arial"/>
                <a:cs typeface="Arial"/>
              </a:rPr>
              <a:t>belges</a:t>
            </a:r>
            <a:r>
              <a:rPr lang="en-US" dirty="0">
                <a:latin typeface="Arial"/>
                <a:cs typeface="Arial"/>
              </a:rPr>
              <a:t> </a:t>
            </a:r>
            <a:r>
              <a:rPr lang="en-US" dirty="0" err="1">
                <a:latin typeface="Arial"/>
                <a:cs typeface="Arial"/>
              </a:rPr>
              <a:t>ont</a:t>
            </a:r>
            <a:r>
              <a:rPr lang="en-US" dirty="0">
                <a:latin typeface="Arial"/>
                <a:cs typeface="Arial"/>
              </a:rPr>
              <a:t> des sentiments </a:t>
            </a:r>
            <a:r>
              <a:rPr lang="en-US" dirty="0" err="1">
                <a:latin typeface="Arial"/>
                <a:cs typeface="Arial"/>
              </a:rPr>
              <a:t>partagés</a:t>
            </a:r>
            <a:r>
              <a:rPr lang="en-US" dirty="0">
                <a:latin typeface="Arial"/>
                <a:cs typeface="Arial"/>
              </a:rPr>
              <a:t> face à la </a:t>
            </a:r>
            <a:r>
              <a:rPr lang="en-US" dirty="0" err="1">
                <a:latin typeface="Arial"/>
                <a:cs typeface="Arial"/>
              </a:rPr>
              <a:t>poursuite</a:t>
            </a:r>
            <a:r>
              <a:rPr lang="en-US" dirty="0">
                <a:latin typeface="Arial"/>
                <a:cs typeface="Arial"/>
              </a:rPr>
              <a:t> du travail à distance</a:t>
            </a:r>
          </a:p>
        </p:txBody>
      </p:sp>
      <p:graphicFrame>
        <p:nvGraphicFramePr>
          <p:cNvPr id="17" name="Chart 16">
            <a:extLst>
              <a:ext uri="{FF2B5EF4-FFF2-40B4-BE49-F238E27FC236}">
                <a16:creationId xmlns:a16="http://schemas.microsoft.com/office/drawing/2014/main" id="{8566B436-1203-D349-B144-C8F4A6BDF50B}"/>
              </a:ext>
            </a:extLst>
          </p:cNvPr>
          <p:cNvGraphicFramePr/>
          <p:nvPr>
            <p:extLst>
              <p:ext uri="{D42A27DB-BD31-4B8C-83A1-F6EECF244321}">
                <p14:modId xmlns:p14="http://schemas.microsoft.com/office/powerpoint/2010/main" val="497826885"/>
              </p:ext>
            </p:extLst>
          </p:nvPr>
        </p:nvGraphicFramePr>
        <p:xfrm>
          <a:off x="483326" y="2975747"/>
          <a:ext cx="1729715" cy="1725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167B594-C97E-DB41-9073-91780FE5BFA1}"/>
              </a:ext>
            </a:extLst>
          </p:cNvPr>
          <p:cNvGraphicFramePr/>
          <p:nvPr>
            <p:extLst>
              <p:ext uri="{D42A27DB-BD31-4B8C-83A1-F6EECF244321}">
                <p14:modId xmlns:p14="http://schemas.microsoft.com/office/powerpoint/2010/main" val="1265124654"/>
              </p:ext>
            </p:extLst>
          </p:nvPr>
        </p:nvGraphicFramePr>
        <p:xfrm>
          <a:off x="2619622" y="2975747"/>
          <a:ext cx="1729715" cy="1725638"/>
        </p:xfrm>
        <a:graphic>
          <a:graphicData uri="http://schemas.openxmlformats.org/drawingml/2006/chart">
            <c:chart xmlns:c="http://schemas.openxmlformats.org/drawingml/2006/chart" xmlns:r="http://schemas.openxmlformats.org/officeDocument/2006/relationships" r:id="rId5"/>
          </a:graphicData>
        </a:graphic>
      </p:graphicFrame>
      <p:sp>
        <p:nvSpPr>
          <p:cNvPr id="3" name="Content Placeholder 2">
            <a:extLst>
              <a:ext uri="{FF2B5EF4-FFF2-40B4-BE49-F238E27FC236}">
                <a16:creationId xmlns:a16="http://schemas.microsoft.com/office/drawing/2014/main" id="{BB26A29F-4D83-F74A-BDA6-E1326C4368C6}"/>
              </a:ext>
            </a:extLst>
          </p:cNvPr>
          <p:cNvSpPr>
            <a:spLocks noGrp="1"/>
          </p:cNvSpPr>
          <p:nvPr>
            <p:ph idx="1"/>
          </p:nvPr>
        </p:nvSpPr>
        <p:spPr>
          <a:xfrm>
            <a:off x="457200" y="1426783"/>
            <a:ext cx="4182009" cy="1479748"/>
          </a:xfrm>
        </p:spPr>
        <p:txBody>
          <a:bodyPr vert="horz" lIns="0" tIns="0" rIns="0" bIns="0" rtlCol="0" anchor="t">
            <a:noAutofit/>
          </a:bodyPr>
          <a:lstStyle/>
          <a:p>
            <a:pPr marL="0" indent="0">
              <a:buNone/>
            </a:pPr>
            <a:endParaRPr lang="en-US" sz="1400" dirty="0">
              <a:latin typeface="Arial"/>
              <a:cs typeface="Arial"/>
            </a:endParaRPr>
          </a:p>
          <a:p>
            <a:pPr marL="0" indent="0">
              <a:buNone/>
            </a:pPr>
            <a:r>
              <a:rPr lang="fr-FR" sz="1400" dirty="0">
                <a:latin typeface="Arial"/>
                <a:cs typeface="Arial"/>
              </a:rPr>
              <a:t>Alors que le travail hybride et à distance continuent d'être la norme, malgré l'atténuation de la pandémie, les employeurs belges observent des sentiments partagés au sein de leur management </a:t>
            </a:r>
            <a:r>
              <a:rPr lang="en-US" dirty="0">
                <a:latin typeface="Arial"/>
                <a:cs typeface="Arial"/>
              </a:rPr>
              <a:t>.</a:t>
            </a:r>
            <a:endParaRPr lang="en-US" dirty="0"/>
          </a:p>
        </p:txBody>
      </p:sp>
      <p:graphicFrame>
        <p:nvGraphicFramePr>
          <p:cNvPr id="4" name="Chart 3" descr="972ec6c1-37ce-4238-ad79-3d339be77de5 Q7 As remote working continues as a result of the COVID-19 pandemic; how would you describe the overall 'mood' felt by your mid to senior managers? ">
            <a:extLst>
              <a:ext uri="{FF2B5EF4-FFF2-40B4-BE49-F238E27FC236}">
                <a16:creationId xmlns:a16="http://schemas.microsoft.com/office/drawing/2014/main" id="{4A956583-796D-7E44-9A93-748ED1BB4665}"/>
              </a:ext>
            </a:extLst>
          </p:cNvPr>
          <p:cNvGraphicFramePr/>
          <p:nvPr>
            <p:custDataLst>
              <p:tags r:id="rId1"/>
            </p:custDataLst>
            <p:extLst>
              <p:ext uri="{D42A27DB-BD31-4B8C-83A1-F6EECF244321}">
                <p14:modId xmlns:p14="http://schemas.microsoft.com/office/powerpoint/2010/main" val="2849543883"/>
              </p:ext>
            </p:extLst>
          </p:nvPr>
        </p:nvGraphicFramePr>
        <p:xfrm>
          <a:off x="6142619" y="1120625"/>
          <a:ext cx="2644122" cy="3910162"/>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DE2E3B3A-2C47-E841-ACAE-021F7CCAA03D}"/>
              </a:ext>
            </a:extLst>
          </p:cNvPr>
          <p:cNvCxnSpPr>
            <a:cxnSpLocks/>
          </p:cNvCxnSpPr>
          <p:nvPr/>
        </p:nvCxnSpPr>
        <p:spPr>
          <a:xfrm>
            <a:off x="4938404" y="1434426"/>
            <a:ext cx="21381" cy="315748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FDB834-E59B-1A43-AFD2-D6A795F24C23}"/>
              </a:ext>
            </a:extLst>
          </p:cNvPr>
          <p:cNvSpPr txBox="1"/>
          <p:nvPr/>
        </p:nvSpPr>
        <p:spPr>
          <a:xfrm>
            <a:off x="4938405" y="1426783"/>
            <a:ext cx="1136999" cy="138499"/>
          </a:xfrm>
          <a:prstGeom prst="rect">
            <a:avLst/>
          </a:prstGeom>
          <a:noFill/>
        </p:spPr>
        <p:txBody>
          <a:bodyPr wrap="square" lIns="0" tIns="0" rIns="0" bIns="0" rtlCol="0">
            <a:spAutoFit/>
          </a:bodyPr>
          <a:lstStyle/>
          <a:p>
            <a:pPr algn="r"/>
            <a:r>
              <a:rPr lang="en-US" sz="900" dirty="0" err="1">
                <a:solidFill>
                  <a:schemeClr val="accent4"/>
                </a:solidFill>
              </a:rPr>
              <a:t>Positif</a:t>
            </a:r>
            <a:endParaRPr lang="en-US" sz="900" dirty="0">
              <a:solidFill>
                <a:schemeClr val="accent4"/>
              </a:solidFill>
            </a:endParaRPr>
          </a:p>
        </p:txBody>
      </p:sp>
      <p:sp>
        <p:nvSpPr>
          <p:cNvPr id="7" name="TextBox 6">
            <a:extLst>
              <a:ext uri="{FF2B5EF4-FFF2-40B4-BE49-F238E27FC236}">
                <a16:creationId xmlns:a16="http://schemas.microsoft.com/office/drawing/2014/main" id="{DFFEE43A-0464-7C49-BA59-08D8B376E50A}"/>
              </a:ext>
            </a:extLst>
          </p:cNvPr>
          <p:cNvSpPr txBox="1"/>
          <p:nvPr/>
        </p:nvSpPr>
        <p:spPr>
          <a:xfrm>
            <a:off x="4938405" y="1720464"/>
            <a:ext cx="1136999" cy="138499"/>
          </a:xfrm>
          <a:prstGeom prst="rect">
            <a:avLst/>
          </a:prstGeom>
          <a:noFill/>
        </p:spPr>
        <p:txBody>
          <a:bodyPr wrap="square" lIns="0" tIns="0" rIns="0" bIns="0" rtlCol="0">
            <a:spAutoFit/>
          </a:bodyPr>
          <a:lstStyle/>
          <a:p>
            <a:pPr algn="r"/>
            <a:r>
              <a:rPr lang="en-US" sz="900" dirty="0" err="1">
                <a:solidFill>
                  <a:schemeClr val="accent4"/>
                </a:solidFill>
              </a:rPr>
              <a:t>Stressé</a:t>
            </a:r>
            <a:endParaRPr lang="en-US" sz="900" dirty="0">
              <a:solidFill>
                <a:schemeClr val="accent4"/>
              </a:solidFill>
            </a:endParaRPr>
          </a:p>
        </p:txBody>
      </p:sp>
      <p:sp>
        <p:nvSpPr>
          <p:cNvPr id="8" name="TextBox 7">
            <a:extLst>
              <a:ext uri="{FF2B5EF4-FFF2-40B4-BE49-F238E27FC236}">
                <a16:creationId xmlns:a16="http://schemas.microsoft.com/office/drawing/2014/main" id="{35FE9E49-EB5F-6944-926B-ABB9DB721C40}"/>
              </a:ext>
            </a:extLst>
          </p:cNvPr>
          <p:cNvSpPr txBox="1"/>
          <p:nvPr/>
        </p:nvSpPr>
        <p:spPr>
          <a:xfrm>
            <a:off x="4938405" y="2028158"/>
            <a:ext cx="1136999" cy="138499"/>
          </a:xfrm>
          <a:prstGeom prst="rect">
            <a:avLst/>
          </a:prstGeom>
          <a:noFill/>
        </p:spPr>
        <p:txBody>
          <a:bodyPr wrap="square" lIns="0" tIns="0" rIns="0" bIns="0" rtlCol="0">
            <a:spAutoFit/>
          </a:bodyPr>
          <a:lstStyle/>
          <a:p>
            <a:pPr algn="r"/>
            <a:r>
              <a:rPr lang="en-US" sz="900" dirty="0" err="1">
                <a:solidFill>
                  <a:schemeClr val="accent4"/>
                </a:solidFill>
              </a:rPr>
              <a:t>Résilient</a:t>
            </a:r>
            <a:endParaRPr lang="en-US" sz="900" dirty="0">
              <a:solidFill>
                <a:schemeClr val="accent4"/>
              </a:solidFill>
            </a:endParaRPr>
          </a:p>
        </p:txBody>
      </p:sp>
      <p:sp>
        <p:nvSpPr>
          <p:cNvPr id="9" name="TextBox 8">
            <a:extLst>
              <a:ext uri="{FF2B5EF4-FFF2-40B4-BE49-F238E27FC236}">
                <a16:creationId xmlns:a16="http://schemas.microsoft.com/office/drawing/2014/main" id="{4C3E6A6F-43E3-D94B-9E20-8C2DA2494F1C}"/>
              </a:ext>
            </a:extLst>
          </p:cNvPr>
          <p:cNvSpPr txBox="1"/>
          <p:nvPr/>
        </p:nvSpPr>
        <p:spPr>
          <a:xfrm>
            <a:off x="4950675" y="2330698"/>
            <a:ext cx="1136999" cy="138499"/>
          </a:xfrm>
          <a:prstGeom prst="rect">
            <a:avLst/>
          </a:prstGeom>
          <a:noFill/>
        </p:spPr>
        <p:txBody>
          <a:bodyPr wrap="square" lIns="0" tIns="0" rIns="0" bIns="0" rtlCol="0">
            <a:spAutoFit/>
          </a:bodyPr>
          <a:lstStyle/>
          <a:p>
            <a:pPr algn="r"/>
            <a:r>
              <a:rPr lang="en-US" sz="900" dirty="0" err="1">
                <a:solidFill>
                  <a:schemeClr val="accent4"/>
                </a:solidFill>
              </a:rPr>
              <a:t>Isolé</a:t>
            </a:r>
            <a:endParaRPr lang="en-US" sz="900" dirty="0">
              <a:solidFill>
                <a:schemeClr val="accent4"/>
              </a:solidFill>
            </a:endParaRPr>
          </a:p>
        </p:txBody>
      </p:sp>
      <p:sp>
        <p:nvSpPr>
          <p:cNvPr id="10" name="TextBox 9">
            <a:extLst>
              <a:ext uri="{FF2B5EF4-FFF2-40B4-BE49-F238E27FC236}">
                <a16:creationId xmlns:a16="http://schemas.microsoft.com/office/drawing/2014/main" id="{0D31BFFB-F8CA-474A-81F0-E93916F9C3AA}"/>
              </a:ext>
            </a:extLst>
          </p:cNvPr>
          <p:cNvSpPr txBox="1"/>
          <p:nvPr/>
        </p:nvSpPr>
        <p:spPr>
          <a:xfrm>
            <a:off x="4938405" y="2625777"/>
            <a:ext cx="1136999" cy="138499"/>
          </a:xfrm>
          <a:prstGeom prst="rect">
            <a:avLst/>
          </a:prstGeom>
          <a:noFill/>
        </p:spPr>
        <p:txBody>
          <a:bodyPr wrap="square" lIns="0" tIns="0" rIns="0" bIns="0" rtlCol="0">
            <a:spAutoFit/>
          </a:bodyPr>
          <a:lstStyle/>
          <a:p>
            <a:pPr algn="r"/>
            <a:r>
              <a:rPr lang="en-US" sz="900" dirty="0" err="1">
                <a:solidFill>
                  <a:schemeClr val="accent4"/>
                </a:solidFill>
              </a:rPr>
              <a:t>Épuisé</a:t>
            </a:r>
            <a:endParaRPr lang="en-US" sz="900" dirty="0">
              <a:solidFill>
                <a:schemeClr val="accent4"/>
              </a:solidFill>
            </a:endParaRPr>
          </a:p>
        </p:txBody>
      </p:sp>
      <p:sp>
        <p:nvSpPr>
          <p:cNvPr id="11" name="TextBox 10">
            <a:extLst>
              <a:ext uri="{FF2B5EF4-FFF2-40B4-BE49-F238E27FC236}">
                <a16:creationId xmlns:a16="http://schemas.microsoft.com/office/drawing/2014/main" id="{32918F01-80DD-294D-8DC5-8CB76A77EE20}"/>
              </a:ext>
            </a:extLst>
          </p:cNvPr>
          <p:cNvSpPr txBox="1"/>
          <p:nvPr/>
        </p:nvSpPr>
        <p:spPr>
          <a:xfrm>
            <a:off x="4938405" y="2919002"/>
            <a:ext cx="1136999" cy="138499"/>
          </a:xfrm>
          <a:prstGeom prst="rect">
            <a:avLst/>
          </a:prstGeom>
          <a:noFill/>
        </p:spPr>
        <p:txBody>
          <a:bodyPr wrap="square" lIns="0" tIns="0" rIns="0" bIns="0" rtlCol="0">
            <a:spAutoFit/>
          </a:bodyPr>
          <a:lstStyle/>
          <a:p>
            <a:pPr algn="r"/>
            <a:r>
              <a:rPr lang="en-US" sz="900" dirty="0" err="1">
                <a:solidFill>
                  <a:schemeClr val="accent4"/>
                </a:solidFill>
              </a:rPr>
              <a:t>Anxieux</a:t>
            </a:r>
            <a:endParaRPr lang="en-US" sz="900" dirty="0">
              <a:solidFill>
                <a:schemeClr val="accent4"/>
              </a:solidFill>
            </a:endParaRPr>
          </a:p>
        </p:txBody>
      </p:sp>
      <p:sp>
        <p:nvSpPr>
          <p:cNvPr id="12" name="TextBox 11">
            <a:extLst>
              <a:ext uri="{FF2B5EF4-FFF2-40B4-BE49-F238E27FC236}">
                <a16:creationId xmlns:a16="http://schemas.microsoft.com/office/drawing/2014/main" id="{1A154EA5-9F5F-FD4B-BFC3-7A034CFBC589}"/>
              </a:ext>
            </a:extLst>
          </p:cNvPr>
          <p:cNvSpPr txBox="1"/>
          <p:nvPr/>
        </p:nvSpPr>
        <p:spPr>
          <a:xfrm>
            <a:off x="4938405" y="3236948"/>
            <a:ext cx="1136999" cy="138499"/>
          </a:xfrm>
          <a:prstGeom prst="rect">
            <a:avLst/>
          </a:prstGeom>
          <a:noFill/>
        </p:spPr>
        <p:txBody>
          <a:bodyPr wrap="square" lIns="0" tIns="0" rIns="0" bIns="0" rtlCol="0">
            <a:spAutoFit/>
          </a:bodyPr>
          <a:lstStyle/>
          <a:p>
            <a:pPr algn="r"/>
            <a:r>
              <a:rPr lang="en-US" sz="900" dirty="0" err="1">
                <a:solidFill>
                  <a:schemeClr val="accent4"/>
                </a:solidFill>
              </a:rPr>
              <a:t>Énergique</a:t>
            </a:r>
            <a:endParaRPr lang="en-US" sz="900" dirty="0">
              <a:solidFill>
                <a:schemeClr val="accent4"/>
              </a:solidFill>
            </a:endParaRPr>
          </a:p>
        </p:txBody>
      </p:sp>
      <p:sp>
        <p:nvSpPr>
          <p:cNvPr id="13" name="TextBox 12">
            <a:extLst>
              <a:ext uri="{FF2B5EF4-FFF2-40B4-BE49-F238E27FC236}">
                <a16:creationId xmlns:a16="http://schemas.microsoft.com/office/drawing/2014/main" id="{7939638B-D6F3-D94F-A4FA-CA2023B54664}"/>
              </a:ext>
            </a:extLst>
          </p:cNvPr>
          <p:cNvSpPr txBox="1"/>
          <p:nvPr/>
        </p:nvSpPr>
        <p:spPr>
          <a:xfrm>
            <a:off x="4938405" y="3537887"/>
            <a:ext cx="1136999" cy="138499"/>
          </a:xfrm>
          <a:prstGeom prst="rect">
            <a:avLst/>
          </a:prstGeom>
          <a:noFill/>
        </p:spPr>
        <p:txBody>
          <a:bodyPr wrap="square" lIns="0" tIns="0" rIns="0" bIns="0" rtlCol="0">
            <a:spAutoFit/>
          </a:bodyPr>
          <a:lstStyle/>
          <a:p>
            <a:pPr algn="r"/>
            <a:r>
              <a:rPr lang="en-US" sz="900" dirty="0" err="1">
                <a:solidFill>
                  <a:schemeClr val="accent4"/>
                </a:solidFill>
              </a:rPr>
              <a:t>Indifférent</a:t>
            </a:r>
            <a:endParaRPr lang="en-US" sz="900" dirty="0">
              <a:solidFill>
                <a:schemeClr val="accent4"/>
              </a:solidFill>
            </a:endParaRPr>
          </a:p>
        </p:txBody>
      </p:sp>
      <p:sp>
        <p:nvSpPr>
          <p:cNvPr id="14" name="TextBox 13">
            <a:extLst>
              <a:ext uri="{FF2B5EF4-FFF2-40B4-BE49-F238E27FC236}">
                <a16:creationId xmlns:a16="http://schemas.microsoft.com/office/drawing/2014/main" id="{2F26B453-1CAB-3748-B878-64F3109B6848}"/>
              </a:ext>
            </a:extLst>
          </p:cNvPr>
          <p:cNvSpPr txBox="1"/>
          <p:nvPr/>
        </p:nvSpPr>
        <p:spPr>
          <a:xfrm>
            <a:off x="4938405" y="3838566"/>
            <a:ext cx="1136999" cy="138499"/>
          </a:xfrm>
          <a:prstGeom prst="rect">
            <a:avLst/>
          </a:prstGeom>
          <a:noFill/>
        </p:spPr>
        <p:txBody>
          <a:bodyPr wrap="square" lIns="0" tIns="0" rIns="0" bIns="0" rtlCol="0">
            <a:spAutoFit/>
          </a:bodyPr>
          <a:lstStyle/>
          <a:p>
            <a:pPr algn="r"/>
            <a:r>
              <a:rPr lang="en-US" sz="900" dirty="0" err="1">
                <a:solidFill>
                  <a:schemeClr val="accent4"/>
                </a:solidFill>
              </a:rPr>
              <a:t>Déprimé</a:t>
            </a:r>
            <a:endParaRPr lang="en-US" sz="900" dirty="0">
              <a:solidFill>
                <a:schemeClr val="accent4"/>
              </a:solidFill>
            </a:endParaRPr>
          </a:p>
        </p:txBody>
      </p:sp>
      <p:sp>
        <p:nvSpPr>
          <p:cNvPr id="15" name="TextBox 14">
            <a:extLst>
              <a:ext uri="{FF2B5EF4-FFF2-40B4-BE49-F238E27FC236}">
                <a16:creationId xmlns:a16="http://schemas.microsoft.com/office/drawing/2014/main" id="{DF8F3A4F-47EC-5B4E-8132-3B6DFC80ADDE}"/>
              </a:ext>
            </a:extLst>
          </p:cNvPr>
          <p:cNvSpPr txBox="1"/>
          <p:nvPr/>
        </p:nvSpPr>
        <p:spPr>
          <a:xfrm>
            <a:off x="4938405" y="4141083"/>
            <a:ext cx="1136999" cy="138499"/>
          </a:xfrm>
          <a:prstGeom prst="rect">
            <a:avLst/>
          </a:prstGeom>
          <a:noFill/>
        </p:spPr>
        <p:txBody>
          <a:bodyPr wrap="square" lIns="0" tIns="0" rIns="0" bIns="0" rtlCol="0">
            <a:spAutoFit/>
          </a:bodyPr>
          <a:lstStyle/>
          <a:p>
            <a:pPr algn="r"/>
            <a:r>
              <a:rPr lang="en-US" sz="900" dirty="0" err="1">
                <a:solidFill>
                  <a:schemeClr val="accent4"/>
                </a:solidFill>
              </a:rPr>
              <a:t>Craintif</a:t>
            </a:r>
            <a:endParaRPr lang="en-US" sz="900" dirty="0">
              <a:solidFill>
                <a:schemeClr val="accent4"/>
              </a:solidFill>
            </a:endParaRPr>
          </a:p>
        </p:txBody>
      </p:sp>
      <p:sp>
        <p:nvSpPr>
          <p:cNvPr id="16" name="TextBox 15">
            <a:extLst>
              <a:ext uri="{FF2B5EF4-FFF2-40B4-BE49-F238E27FC236}">
                <a16:creationId xmlns:a16="http://schemas.microsoft.com/office/drawing/2014/main" id="{6DA00A1F-780A-3A43-BDD0-6DFAC91ED239}"/>
              </a:ext>
            </a:extLst>
          </p:cNvPr>
          <p:cNvSpPr txBox="1"/>
          <p:nvPr/>
        </p:nvSpPr>
        <p:spPr>
          <a:xfrm>
            <a:off x="4938404" y="4381833"/>
            <a:ext cx="1137000" cy="276999"/>
          </a:xfrm>
          <a:prstGeom prst="rect">
            <a:avLst/>
          </a:prstGeom>
          <a:noFill/>
        </p:spPr>
        <p:txBody>
          <a:bodyPr wrap="square" lIns="0" tIns="0" rIns="0" bIns="0" rtlCol="0">
            <a:spAutoFit/>
          </a:bodyPr>
          <a:lstStyle/>
          <a:p>
            <a:pPr algn="r"/>
            <a:r>
              <a:rPr lang="en-US" sz="900" dirty="0" err="1">
                <a:solidFill>
                  <a:schemeClr val="accent4"/>
                </a:solidFill>
              </a:rPr>
              <a:t>Autres</a:t>
            </a:r>
            <a:r>
              <a:rPr lang="en-US" sz="900" dirty="0">
                <a:solidFill>
                  <a:schemeClr val="accent4"/>
                </a:solidFill>
              </a:rPr>
              <a:t>/</a:t>
            </a:r>
          </a:p>
          <a:p>
            <a:pPr algn="r"/>
            <a:r>
              <a:rPr lang="en-US" sz="900" dirty="0">
                <a:solidFill>
                  <a:schemeClr val="accent4"/>
                </a:solidFill>
              </a:rPr>
              <a:t>Ne </a:t>
            </a:r>
            <a:r>
              <a:rPr lang="en-US" sz="900" dirty="0" err="1">
                <a:solidFill>
                  <a:schemeClr val="accent4"/>
                </a:solidFill>
              </a:rPr>
              <a:t>sait</a:t>
            </a:r>
            <a:r>
              <a:rPr lang="en-US" sz="900" dirty="0">
                <a:solidFill>
                  <a:schemeClr val="accent4"/>
                </a:solidFill>
              </a:rPr>
              <a:t> pas</a:t>
            </a:r>
          </a:p>
        </p:txBody>
      </p:sp>
      <p:sp>
        <p:nvSpPr>
          <p:cNvPr id="18" name="Oval 17">
            <a:extLst>
              <a:ext uri="{FF2B5EF4-FFF2-40B4-BE49-F238E27FC236}">
                <a16:creationId xmlns:a16="http://schemas.microsoft.com/office/drawing/2014/main" id="{5C5F3B04-4282-1F4B-8B95-09EC230B637C}"/>
              </a:ext>
            </a:extLst>
          </p:cNvPr>
          <p:cNvSpPr/>
          <p:nvPr/>
        </p:nvSpPr>
        <p:spPr>
          <a:xfrm>
            <a:off x="798542" y="3285878"/>
            <a:ext cx="1095955" cy="1095955"/>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sp>
        <p:nvSpPr>
          <p:cNvPr id="20" name="TextBox 19">
            <a:extLst>
              <a:ext uri="{FF2B5EF4-FFF2-40B4-BE49-F238E27FC236}">
                <a16:creationId xmlns:a16="http://schemas.microsoft.com/office/drawing/2014/main" id="{463B4316-7F81-9A40-9E29-6B80B04ED872}"/>
              </a:ext>
            </a:extLst>
          </p:cNvPr>
          <p:cNvSpPr txBox="1"/>
          <p:nvPr/>
        </p:nvSpPr>
        <p:spPr>
          <a:xfrm>
            <a:off x="898483" y="3315224"/>
            <a:ext cx="907977" cy="1046440"/>
          </a:xfrm>
          <a:prstGeom prst="rect">
            <a:avLst/>
          </a:prstGeom>
          <a:noFill/>
        </p:spPr>
        <p:txBody>
          <a:bodyPr wrap="square" rtlCol="0">
            <a:spAutoFit/>
          </a:bodyPr>
          <a:lstStyle/>
          <a:p>
            <a:pPr algn="ctr"/>
            <a:r>
              <a:rPr lang="en-US" sz="2500" b="1" dirty="0">
                <a:solidFill>
                  <a:schemeClr val="tx2"/>
                </a:solidFill>
              </a:rPr>
              <a:t>50% </a:t>
            </a:r>
          </a:p>
          <a:p>
            <a:pPr algn="ctr"/>
            <a:r>
              <a:rPr lang="en-US" sz="700" dirty="0">
                <a:solidFill>
                  <a:schemeClr val="tx2"/>
                </a:solidFill>
              </a:rPr>
              <a:t>se </a:t>
            </a:r>
            <a:r>
              <a:rPr lang="en-US" sz="700" dirty="0" err="1">
                <a:solidFill>
                  <a:schemeClr val="tx2"/>
                </a:solidFill>
              </a:rPr>
              <a:t>sentent</a:t>
            </a:r>
            <a:r>
              <a:rPr lang="en-US" sz="700" dirty="0">
                <a:solidFill>
                  <a:schemeClr val="tx2"/>
                </a:solidFill>
              </a:rPr>
              <a:t> </a:t>
            </a:r>
            <a:r>
              <a:rPr lang="en-US" sz="700" dirty="0" err="1">
                <a:solidFill>
                  <a:schemeClr val="tx2"/>
                </a:solidFill>
              </a:rPr>
              <a:t>positifs</a:t>
            </a:r>
            <a:r>
              <a:rPr lang="en-US" sz="700" dirty="0">
                <a:solidFill>
                  <a:schemeClr val="tx2"/>
                </a:solidFill>
              </a:rPr>
              <a:t>, </a:t>
            </a:r>
            <a:r>
              <a:rPr lang="en-US" sz="700" dirty="0" err="1">
                <a:solidFill>
                  <a:schemeClr val="tx2"/>
                </a:solidFill>
              </a:rPr>
              <a:t>résilients</a:t>
            </a:r>
            <a:r>
              <a:rPr lang="en-US" sz="700" dirty="0">
                <a:solidFill>
                  <a:schemeClr val="tx2"/>
                </a:solidFill>
              </a:rPr>
              <a:t>, </a:t>
            </a:r>
            <a:r>
              <a:rPr lang="en-US" sz="700" dirty="0" err="1">
                <a:solidFill>
                  <a:schemeClr val="tx2"/>
                </a:solidFill>
              </a:rPr>
              <a:t>énergiques</a:t>
            </a:r>
            <a:r>
              <a:rPr lang="en-US" sz="700" dirty="0">
                <a:solidFill>
                  <a:schemeClr val="tx2"/>
                </a:solidFill>
              </a:rPr>
              <a:t> </a:t>
            </a:r>
            <a:r>
              <a:rPr lang="en-US" sz="700" dirty="0" err="1">
                <a:solidFill>
                  <a:schemeClr val="tx2"/>
                </a:solidFill>
              </a:rPr>
              <a:t>ou</a:t>
            </a:r>
            <a:r>
              <a:rPr lang="en-US" sz="700" dirty="0">
                <a:solidFill>
                  <a:schemeClr val="tx2"/>
                </a:solidFill>
              </a:rPr>
              <a:t> </a:t>
            </a:r>
            <a:r>
              <a:rPr lang="en-US" sz="700" dirty="0" err="1">
                <a:solidFill>
                  <a:schemeClr val="tx2"/>
                </a:solidFill>
              </a:rPr>
              <a:t>indifférents</a:t>
            </a:r>
            <a:r>
              <a:rPr lang="en-US" sz="700" dirty="0">
                <a:solidFill>
                  <a:schemeClr val="tx2"/>
                </a:solidFill>
              </a:rPr>
              <a:t> </a:t>
            </a:r>
            <a:br>
              <a:rPr lang="en-US" sz="700" dirty="0">
                <a:solidFill>
                  <a:schemeClr val="tx2"/>
                </a:solidFill>
              </a:rPr>
            </a:br>
            <a:r>
              <a:rPr lang="en-US" sz="700" dirty="0">
                <a:solidFill>
                  <a:schemeClr val="tx2"/>
                </a:solidFill>
              </a:rPr>
              <a:t>(NET</a:t>
            </a:r>
            <a:r>
              <a:rPr lang="en-US" sz="900" dirty="0">
                <a:solidFill>
                  <a:schemeClr val="tx2"/>
                </a:solidFill>
              </a:rPr>
              <a:t>)</a:t>
            </a:r>
            <a:endParaRPr lang="en-US" sz="700" dirty="0">
              <a:solidFill>
                <a:schemeClr val="tx2"/>
              </a:solidFill>
              <a:latin typeface="Source Sans Pro" panose="020B0503030403020204" pitchFamily="34" charset="0"/>
              <a:ea typeface="Source Sans Pro" panose="020B0503030403020204" pitchFamily="34" charset="0"/>
            </a:endParaRPr>
          </a:p>
        </p:txBody>
      </p:sp>
      <p:sp>
        <p:nvSpPr>
          <p:cNvPr id="27" name="Oval 26">
            <a:extLst>
              <a:ext uri="{FF2B5EF4-FFF2-40B4-BE49-F238E27FC236}">
                <a16:creationId xmlns:a16="http://schemas.microsoft.com/office/drawing/2014/main" id="{90CE768F-042C-BC41-9D53-471370C707DD}"/>
              </a:ext>
            </a:extLst>
          </p:cNvPr>
          <p:cNvSpPr/>
          <p:nvPr/>
        </p:nvSpPr>
        <p:spPr>
          <a:xfrm>
            <a:off x="2940510" y="3285878"/>
            <a:ext cx="1095955" cy="1095955"/>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pic>
        <p:nvPicPr>
          <p:cNvPr id="28" name="Picture 27">
            <a:extLst>
              <a:ext uri="{FF2B5EF4-FFF2-40B4-BE49-F238E27FC236}">
                <a16:creationId xmlns:a16="http://schemas.microsoft.com/office/drawing/2014/main" id="{6C3C65A4-AE33-2B4C-80A7-D0B435DD971E}"/>
              </a:ext>
            </a:extLst>
          </p:cNvPr>
          <p:cNvPicPr>
            <a:picLocks noChangeAspect="1"/>
          </p:cNvPicPr>
          <p:nvPr/>
        </p:nvPicPr>
        <p:blipFill>
          <a:blip r:embed="rId7"/>
          <a:stretch>
            <a:fillRect/>
          </a:stretch>
        </p:blipFill>
        <p:spPr>
          <a:xfrm>
            <a:off x="2017748" y="3411019"/>
            <a:ext cx="928244" cy="1151311"/>
          </a:xfrm>
          <a:prstGeom prst="rect">
            <a:avLst/>
          </a:prstGeom>
        </p:spPr>
      </p:pic>
      <p:sp>
        <p:nvSpPr>
          <p:cNvPr id="23" name="TextBox 22">
            <a:extLst>
              <a:ext uri="{FF2B5EF4-FFF2-40B4-BE49-F238E27FC236}">
                <a16:creationId xmlns:a16="http://schemas.microsoft.com/office/drawing/2014/main" id="{68DEC60E-EE19-5642-A259-AB0E04AECAB3}"/>
              </a:ext>
            </a:extLst>
          </p:cNvPr>
          <p:cNvSpPr txBox="1"/>
          <p:nvPr/>
        </p:nvSpPr>
        <p:spPr>
          <a:xfrm>
            <a:off x="2980126" y="3306197"/>
            <a:ext cx="1025939" cy="1015663"/>
          </a:xfrm>
          <a:prstGeom prst="rect">
            <a:avLst/>
          </a:prstGeom>
          <a:noFill/>
        </p:spPr>
        <p:txBody>
          <a:bodyPr wrap="square" rtlCol="0">
            <a:spAutoFit/>
          </a:bodyPr>
          <a:lstStyle/>
          <a:p>
            <a:pPr algn="ctr"/>
            <a:r>
              <a:rPr lang="en-US" sz="2500" b="1" dirty="0">
                <a:solidFill>
                  <a:schemeClr val="accent3"/>
                </a:solidFill>
              </a:rPr>
              <a:t>48% </a:t>
            </a:r>
          </a:p>
          <a:p>
            <a:pPr algn="ctr"/>
            <a:r>
              <a:rPr lang="en-US" sz="700" dirty="0">
                <a:solidFill>
                  <a:schemeClr val="accent3"/>
                </a:solidFill>
              </a:rPr>
              <a:t>se sentient </a:t>
            </a:r>
            <a:r>
              <a:rPr lang="en-US" sz="700" dirty="0" err="1">
                <a:solidFill>
                  <a:schemeClr val="accent3"/>
                </a:solidFill>
              </a:rPr>
              <a:t>stressés</a:t>
            </a:r>
            <a:r>
              <a:rPr lang="en-US" sz="700" dirty="0">
                <a:solidFill>
                  <a:schemeClr val="accent3"/>
                </a:solidFill>
              </a:rPr>
              <a:t>, </a:t>
            </a:r>
            <a:r>
              <a:rPr lang="en-US" sz="700" dirty="0" err="1">
                <a:solidFill>
                  <a:schemeClr val="accent3"/>
                </a:solidFill>
              </a:rPr>
              <a:t>isolés</a:t>
            </a:r>
            <a:r>
              <a:rPr lang="en-US" sz="700" dirty="0">
                <a:solidFill>
                  <a:schemeClr val="accent3"/>
                </a:solidFill>
              </a:rPr>
              <a:t>, </a:t>
            </a:r>
            <a:r>
              <a:rPr lang="en-US" sz="700" dirty="0" err="1">
                <a:solidFill>
                  <a:schemeClr val="accent3"/>
                </a:solidFill>
              </a:rPr>
              <a:t>épuisés</a:t>
            </a:r>
            <a:r>
              <a:rPr lang="en-US" sz="700" dirty="0">
                <a:solidFill>
                  <a:schemeClr val="accent3"/>
                </a:solidFill>
              </a:rPr>
              <a:t>,, </a:t>
            </a:r>
            <a:r>
              <a:rPr lang="en-US" sz="700" dirty="0" err="1">
                <a:solidFill>
                  <a:schemeClr val="accent3"/>
                </a:solidFill>
              </a:rPr>
              <a:t>anxieux</a:t>
            </a:r>
            <a:r>
              <a:rPr lang="en-US" sz="700" dirty="0">
                <a:solidFill>
                  <a:schemeClr val="accent3"/>
                </a:solidFill>
              </a:rPr>
              <a:t>, </a:t>
            </a:r>
            <a:r>
              <a:rPr lang="en-US" sz="700" dirty="0" err="1">
                <a:solidFill>
                  <a:schemeClr val="accent3"/>
                </a:solidFill>
              </a:rPr>
              <a:t>déprimés</a:t>
            </a:r>
            <a:r>
              <a:rPr lang="en-US" sz="700" dirty="0">
                <a:solidFill>
                  <a:schemeClr val="accent3"/>
                </a:solidFill>
              </a:rPr>
              <a:t> </a:t>
            </a:r>
            <a:r>
              <a:rPr lang="en-US" sz="700" dirty="0" err="1">
                <a:solidFill>
                  <a:schemeClr val="accent3"/>
                </a:solidFill>
              </a:rPr>
              <a:t>ou</a:t>
            </a:r>
            <a:r>
              <a:rPr lang="en-US" sz="700" dirty="0">
                <a:solidFill>
                  <a:schemeClr val="accent3"/>
                </a:solidFill>
              </a:rPr>
              <a:t> </a:t>
            </a:r>
            <a:r>
              <a:rPr lang="en-US" sz="700" dirty="0" err="1">
                <a:solidFill>
                  <a:schemeClr val="accent3"/>
                </a:solidFill>
              </a:rPr>
              <a:t>craintifs</a:t>
            </a:r>
            <a:br>
              <a:rPr lang="en-US" sz="700" dirty="0">
                <a:solidFill>
                  <a:schemeClr val="accent3"/>
                </a:solidFill>
              </a:rPr>
            </a:br>
            <a:r>
              <a:rPr lang="en-US" sz="700" dirty="0">
                <a:solidFill>
                  <a:schemeClr val="accent3"/>
                </a:solidFill>
              </a:rPr>
              <a:t>(NET)</a:t>
            </a:r>
            <a:endParaRPr lang="en-US" sz="700" dirty="0">
              <a:solidFill>
                <a:schemeClr val="accent3"/>
              </a:solidFill>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79E85FBB-75E2-CF4C-B34C-ECFF92DB9616}"/>
              </a:ext>
            </a:extLst>
          </p:cNvPr>
          <p:cNvSpPr txBox="1"/>
          <p:nvPr/>
        </p:nvSpPr>
        <p:spPr>
          <a:xfrm>
            <a:off x="-273831" y="391187"/>
            <a:ext cx="184731" cy="369332"/>
          </a:xfrm>
          <a:prstGeom prst="rect">
            <a:avLst/>
          </a:prstGeom>
          <a:noFill/>
        </p:spPr>
        <p:txBody>
          <a:bodyPr wrap="none" rtlCol="0">
            <a:spAutoFit/>
          </a:bodyPr>
          <a:lstStyle/>
          <a:p>
            <a:endParaRPr lang="en-BE" dirty="0"/>
          </a:p>
        </p:txBody>
      </p:sp>
    </p:spTree>
    <p:extLst>
      <p:ext uri="{BB962C8B-B14F-4D97-AF65-F5344CB8AC3E}">
        <p14:creationId xmlns:p14="http://schemas.microsoft.com/office/powerpoint/2010/main" val="144231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9656A9-B7E5-4307-BE6D-494479E58806}"/>
              </a:ext>
            </a:extLst>
          </p:cNvPr>
          <p:cNvPicPr>
            <a:picLocks noChangeAspect="1"/>
          </p:cNvPicPr>
          <p:nvPr/>
        </p:nvPicPr>
        <p:blipFill>
          <a:blip r:embed="rId3"/>
          <a:srcRect/>
          <a:stretch/>
        </p:blipFill>
        <p:spPr>
          <a:xfrm>
            <a:off x="1181" y="8019"/>
            <a:ext cx="9141472" cy="4723093"/>
          </a:xfrm>
          <a:prstGeom prst="rect">
            <a:avLst/>
          </a:prstGeom>
        </p:spPr>
      </p:pic>
      <p:sp>
        <p:nvSpPr>
          <p:cNvPr id="7" name="Round Same Side Corner Rectangle 6">
            <a:extLst>
              <a:ext uri="{FF2B5EF4-FFF2-40B4-BE49-F238E27FC236}">
                <a16:creationId xmlns:a16="http://schemas.microsoft.com/office/drawing/2014/main" id="{32BD0A69-07B2-49EB-9F1A-852BF6364C9C}"/>
              </a:ext>
            </a:extLst>
          </p:cNvPr>
          <p:cNvSpPr/>
          <p:nvPr/>
        </p:nvSpPr>
        <p:spPr>
          <a:xfrm rot="16200000">
            <a:off x="6301827" y="-907529"/>
            <a:ext cx="1520914" cy="4160749"/>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12">
            <a:extLst>
              <a:ext uri="{FF2B5EF4-FFF2-40B4-BE49-F238E27FC236}">
                <a16:creationId xmlns:a16="http://schemas.microsoft.com/office/drawing/2014/main" id="{E7BD205E-FF24-4840-A09E-0C38FDDFED7A}"/>
              </a:ext>
            </a:extLst>
          </p:cNvPr>
          <p:cNvSpPr/>
          <p:nvPr/>
        </p:nvSpPr>
        <p:spPr>
          <a:xfrm rot="10800000">
            <a:off x="8661315" y="41732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A27996A-0538-4EB0-9C96-07CA328387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3274" y="509285"/>
            <a:ext cx="320889" cy="320889"/>
          </a:xfrm>
          <a:prstGeom prst="rect">
            <a:avLst/>
          </a:prstGeom>
        </p:spPr>
      </p:pic>
      <p:pic>
        <p:nvPicPr>
          <p:cNvPr id="6" name="Picture 5">
            <a:extLst>
              <a:ext uri="{FF2B5EF4-FFF2-40B4-BE49-F238E27FC236}">
                <a16:creationId xmlns:a16="http://schemas.microsoft.com/office/drawing/2014/main" id="{624E1E83-A23E-3A4E-A97F-AFEC0D1EAE6A}"/>
              </a:ext>
            </a:extLst>
          </p:cNvPr>
          <p:cNvPicPr>
            <a:picLocks noChangeAspect="1"/>
          </p:cNvPicPr>
          <p:nvPr/>
        </p:nvPicPr>
        <p:blipFill>
          <a:blip r:embed="rId6">
            <a:alphaModFix amt="50000"/>
          </a:blip>
          <a:stretch>
            <a:fillRect/>
          </a:stretch>
        </p:blipFill>
        <p:spPr>
          <a:xfrm rot="10800000">
            <a:off x="4885798" y="412387"/>
            <a:ext cx="1377112" cy="1520916"/>
          </a:xfrm>
          <a:prstGeom prst="rect">
            <a:avLst/>
          </a:prstGeom>
        </p:spPr>
      </p:pic>
      <p:sp>
        <p:nvSpPr>
          <p:cNvPr id="3" name="Content Placeholder 2">
            <a:extLst>
              <a:ext uri="{FF2B5EF4-FFF2-40B4-BE49-F238E27FC236}">
                <a16:creationId xmlns:a16="http://schemas.microsoft.com/office/drawing/2014/main" id="{B05AE200-9429-496C-A2DF-357A34378757}"/>
              </a:ext>
            </a:extLst>
          </p:cNvPr>
          <p:cNvSpPr>
            <a:spLocks noGrp="1"/>
          </p:cNvSpPr>
          <p:nvPr>
            <p:ph idx="1"/>
          </p:nvPr>
        </p:nvSpPr>
        <p:spPr>
          <a:xfrm>
            <a:off x="5436687" y="760395"/>
            <a:ext cx="3293115" cy="902375"/>
          </a:xfrm>
        </p:spPr>
        <p:txBody>
          <a:bodyPr vert="horz" lIns="0" tIns="0" rIns="0" bIns="0" rtlCol="0" anchor="t">
            <a:noAutofit/>
          </a:bodyPr>
          <a:lstStyle/>
          <a:p>
            <a:pPr>
              <a:spcBef>
                <a:spcPts val="0"/>
              </a:spcBef>
            </a:pPr>
            <a:r>
              <a:rPr lang="en-US" sz="2000" b="1" dirty="0">
                <a:solidFill>
                  <a:schemeClr val="tx1"/>
                </a:solidFill>
                <a:latin typeface="+mn-lt"/>
                <a:cs typeface="Arial"/>
              </a:rPr>
              <a:t>BAROMÈTRE</a:t>
            </a:r>
          </a:p>
          <a:p>
            <a:pPr>
              <a:spcBef>
                <a:spcPts val="0"/>
              </a:spcBef>
            </a:pPr>
            <a:r>
              <a:rPr lang="en-US" sz="2000" b="1" dirty="0">
                <a:solidFill>
                  <a:schemeClr val="tx1"/>
                </a:solidFill>
                <a:latin typeface="+mn-lt"/>
                <a:cs typeface="Arial"/>
              </a:rPr>
              <a:t>MANPOWERGROUP DES PERSPECTIVES D’EMPLOI</a:t>
            </a:r>
            <a:endParaRPr lang="en-US" sz="1200" dirty="0"/>
          </a:p>
        </p:txBody>
      </p:sp>
    </p:spTree>
    <p:extLst>
      <p:ext uri="{BB962C8B-B14F-4D97-AF65-F5344CB8AC3E}">
        <p14:creationId xmlns:p14="http://schemas.microsoft.com/office/powerpoint/2010/main" val="272204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A08E7C-B89A-4816-A13F-4CDD0DE6FA03}"/>
              </a:ext>
            </a:extLst>
          </p:cNvPr>
          <p:cNvPicPr>
            <a:picLocks noChangeAspect="1"/>
          </p:cNvPicPr>
          <p:nvPr/>
        </p:nvPicPr>
        <p:blipFill>
          <a:blip r:embed="rId3"/>
          <a:srcRect/>
          <a:stretch/>
        </p:blipFill>
        <p:spPr>
          <a:xfrm>
            <a:off x="-697" y="7408"/>
            <a:ext cx="9143833" cy="4724313"/>
          </a:xfrm>
          <a:prstGeom prst="rect">
            <a:avLst/>
          </a:prstGeom>
        </p:spPr>
      </p:pic>
      <p:sp>
        <p:nvSpPr>
          <p:cNvPr id="6" name="Round Same Side Corner Rectangle 10">
            <a:extLst>
              <a:ext uri="{FF2B5EF4-FFF2-40B4-BE49-F238E27FC236}">
                <a16:creationId xmlns:a16="http://schemas.microsoft.com/office/drawing/2014/main" id="{E87D4E33-3EFC-4A42-A995-1E86DFF45B3B}"/>
              </a:ext>
            </a:extLst>
          </p:cNvPr>
          <p:cNvSpPr/>
          <p:nvPr/>
        </p:nvSpPr>
        <p:spPr>
          <a:xfrm rot="16200000">
            <a:off x="6531764" y="-363025"/>
            <a:ext cx="1103435" cy="4119320"/>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ingle Corner Rectangle 11">
            <a:extLst>
              <a:ext uri="{FF2B5EF4-FFF2-40B4-BE49-F238E27FC236}">
                <a16:creationId xmlns:a16="http://schemas.microsoft.com/office/drawing/2014/main" id="{B80A8DFA-DDB2-4AFB-ABF6-FACAD825791C}"/>
              </a:ext>
            </a:extLst>
          </p:cNvPr>
          <p:cNvSpPr/>
          <p:nvPr/>
        </p:nvSpPr>
        <p:spPr>
          <a:xfrm rot="10800000">
            <a:off x="8639195" y="1144921"/>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C40682B-6B83-460C-AFA3-191B403CE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154" y="1236880"/>
            <a:ext cx="320889" cy="320889"/>
          </a:xfrm>
          <a:prstGeom prst="rect">
            <a:avLst/>
          </a:prstGeom>
        </p:spPr>
      </p:pic>
      <p:sp>
        <p:nvSpPr>
          <p:cNvPr id="12" name="Title 1">
            <a:extLst>
              <a:ext uri="{FF2B5EF4-FFF2-40B4-BE49-F238E27FC236}">
                <a16:creationId xmlns:a16="http://schemas.microsoft.com/office/drawing/2014/main" id="{DAEA4E6A-9F87-422B-A77D-1D60CF44DBD1}"/>
              </a:ext>
            </a:extLst>
          </p:cNvPr>
          <p:cNvSpPr txBox="1">
            <a:spLocks/>
          </p:cNvSpPr>
          <p:nvPr/>
        </p:nvSpPr>
        <p:spPr>
          <a:xfrm>
            <a:off x="5209775" y="1548891"/>
            <a:ext cx="3207155" cy="3232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r>
              <a:rPr lang="en-US" sz="2200" dirty="0">
                <a:latin typeface="Arial"/>
                <a:cs typeface="Arial"/>
              </a:rPr>
              <a:t>TENDANCES SUR </a:t>
            </a:r>
            <a:br>
              <a:rPr lang="en-US" sz="2200" dirty="0">
                <a:latin typeface="Arial"/>
                <a:cs typeface="Arial"/>
              </a:rPr>
            </a:br>
            <a:r>
              <a:rPr lang="en-US" sz="2200" dirty="0">
                <a:latin typeface="Arial"/>
                <a:cs typeface="Arial"/>
              </a:rPr>
              <a:t>LE MARCH</a:t>
            </a:r>
            <a:r>
              <a:rPr lang="en-US" sz="2200" dirty="0"/>
              <a:t>É</a:t>
            </a:r>
            <a:r>
              <a:rPr lang="en-US" sz="2200" dirty="0">
                <a:latin typeface="Arial"/>
                <a:cs typeface="Arial"/>
              </a:rPr>
              <a:t> DE L’EMPLOI</a:t>
            </a:r>
            <a:endParaRPr lang="en-US" sz="2200" dirty="0"/>
          </a:p>
        </p:txBody>
      </p:sp>
    </p:spTree>
    <p:extLst>
      <p:ext uri="{BB962C8B-B14F-4D97-AF65-F5344CB8AC3E}">
        <p14:creationId xmlns:p14="http://schemas.microsoft.com/office/powerpoint/2010/main" val="172957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7E6201-B8A7-854F-B7D0-5E2B00279A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8" t="5508" r="-11863" b="-18220"/>
          <a:stretch/>
        </p:blipFill>
        <p:spPr>
          <a:xfrm>
            <a:off x="0" y="52106"/>
            <a:ext cx="1310869" cy="1245326"/>
          </a:xfrm>
          <a:prstGeom prst="rect">
            <a:avLst/>
          </a:prstGeom>
        </p:spPr>
      </p:pic>
      <p:sp>
        <p:nvSpPr>
          <p:cNvPr id="18" name="Rounded Rectangle 17">
            <a:extLst>
              <a:ext uri="{FF2B5EF4-FFF2-40B4-BE49-F238E27FC236}">
                <a16:creationId xmlns:a16="http://schemas.microsoft.com/office/drawing/2014/main" id="{9EAB70F8-2B0B-2D40-BE96-8E66A0256AB3}"/>
              </a:ext>
            </a:extLst>
          </p:cNvPr>
          <p:cNvSpPr/>
          <p:nvPr/>
        </p:nvSpPr>
        <p:spPr>
          <a:xfrm>
            <a:off x="469854" y="914355"/>
            <a:ext cx="6948708" cy="1036388"/>
          </a:xfrm>
          <a:prstGeom prst="roundRect">
            <a:avLst>
              <a:gd name="adj"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US" b="1" dirty="0" err="1">
                <a:solidFill>
                  <a:schemeClr val="tx1"/>
                </a:solidFill>
              </a:rPr>
              <a:t>Changement</a:t>
            </a:r>
            <a:r>
              <a:rPr lang="en-US" b="1" dirty="0">
                <a:solidFill>
                  <a:schemeClr val="tx1"/>
                </a:solidFill>
              </a:rPr>
              <a:t> dans la </a:t>
            </a:r>
            <a:r>
              <a:rPr lang="en-US" b="1" dirty="0" err="1">
                <a:solidFill>
                  <a:schemeClr val="tx1"/>
                </a:solidFill>
              </a:rPr>
              <a:t>méthodologie</a:t>
            </a:r>
            <a:r>
              <a:rPr lang="en-US" b="1" dirty="0">
                <a:solidFill>
                  <a:schemeClr val="tx1"/>
                </a:solidFill>
              </a:rPr>
              <a:t> de </a:t>
            </a:r>
            <a:r>
              <a:rPr lang="en-US" b="1" dirty="0" err="1">
                <a:solidFill>
                  <a:schemeClr val="tx1"/>
                </a:solidFill>
              </a:rPr>
              <a:t>l’enquête</a:t>
            </a:r>
            <a:r>
              <a:rPr lang="en-US" b="1" dirty="0">
                <a:solidFill>
                  <a:schemeClr val="tx1"/>
                </a:solidFill>
              </a:rPr>
              <a:t> </a:t>
            </a:r>
            <a:r>
              <a:rPr lang="en-US" b="1" dirty="0" err="1">
                <a:solidFill>
                  <a:schemeClr val="tx1"/>
                </a:solidFill>
              </a:rPr>
              <a:t>en</a:t>
            </a:r>
            <a:r>
              <a:rPr lang="en-US" b="1" dirty="0">
                <a:solidFill>
                  <a:schemeClr val="tx1"/>
                </a:solidFill>
              </a:rPr>
              <a:t> T4 2021</a:t>
            </a:r>
          </a:p>
          <a:p>
            <a:pPr lvl="0">
              <a:defRPr/>
            </a:pPr>
            <a:endParaRPr lang="en-US" sz="1600" dirty="0">
              <a:solidFill>
                <a:schemeClr val="accent4"/>
              </a:solidFill>
            </a:endParaRPr>
          </a:p>
          <a:p>
            <a:pPr lvl="0">
              <a:defRPr/>
            </a:pPr>
            <a:r>
              <a:rPr lang="fr-BE" sz="1400" dirty="0">
                <a:solidFill>
                  <a:schemeClr val="accent4"/>
                </a:solidFill>
              </a:rPr>
              <a:t>La</a:t>
            </a:r>
            <a:r>
              <a:rPr lang="fr-BE" sz="1400" b="1" dirty="0">
                <a:solidFill>
                  <a:schemeClr val="accent4"/>
                </a:solidFill>
              </a:rPr>
              <a:t> méthodologie </a:t>
            </a:r>
            <a:r>
              <a:rPr lang="fr-BE" sz="1400" dirty="0">
                <a:solidFill>
                  <a:schemeClr val="accent4"/>
                </a:solidFill>
              </a:rPr>
              <a:t>utilisée pour collecter les données de la Prévision </a:t>
            </a:r>
            <a:br>
              <a:rPr lang="fr-BE" sz="1400" dirty="0">
                <a:solidFill>
                  <a:schemeClr val="accent4"/>
                </a:solidFill>
              </a:rPr>
            </a:br>
            <a:r>
              <a:rPr lang="fr-BE" sz="1400" dirty="0">
                <a:solidFill>
                  <a:schemeClr val="accent4"/>
                </a:solidFill>
              </a:rPr>
              <a:t>Nette d’Emploi a connu une évolution importante à partir de </a:t>
            </a:r>
            <a:br>
              <a:rPr lang="fr-BE" sz="1400" dirty="0">
                <a:solidFill>
                  <a:schemeClr val="accent4"/>
                </a:solidFill>
              </a:rPr>
            </a:br>
            <a:r>
              <a:rPr lang="fr-BE" sz="1400" dirty="0">
                <a:solidFill>
                  <a:schemeClr val="accent4"/>
                </a:solidFill>
              </a:rPr>
              <a:t>[Q4 2021 / Q1 2022].</a:t>
            </a:r>
          </a:p>
          <a:p>
            <a:pPr lvl="0">
              <a:defRPr/>
            </a:pPr>
            <a:endParaRPr lang="fr-BE" sz="2000" dirty="0">
              <a:solidFill>
                <a:schemeClr val="accent6"/>
              </a:solidFill>
            </a:endParaRPr>
          </a:p>
          <a:p>
            <a:pPr lvl="0">
              <a:defRPr/>
            </a:pPr>
            <a:r>
              <a:rPr lang="en-US" sz="1400" dirty="0">
                <a:solidFill>
                  <a:schemeClr val="accent4"/>
                </a:solidFill>
              </a:rPr>
              <a:t>Les </a:t>
            </a:r>
            <a:r>
              <a:rPr lang="fr-BE" sz="1400" dirty="0">
                <a:solidFill>
                  <a:schemeClr val="accent4"/>
                </a:solidFill>
              </a:rPr>
              <a:t>répondants des trimestres précédents étaient contactés par </a:t>
            </a:r>
            <a:br>
              <a:rPr lang="fr-BE" sz="1400" dirty="0">
                <a:solidFill>
                  <a:schemeClr val="accent4"/>
                </a:solidFill>
              </a:rPr>
            </a:br>
            <a:r>
              <a:rPr lang="fr-BE" sz="1400" dirty="0">
                <a:solidFill>
                  <a:schemeClr val="accent4"/>
                </a:solidFill>
              </a:rPr>
              <a:t>téléphone. </a:t>
            </a:r>
            <a:r>
              <a:rPr lang="fr-BE" sz="1400" b="1" dirty="0">
                <a:solidFill>
                  <a:schemeClr val="accent4"/>
                </a:solidFill>
              </a:rPr>
              <a:t>Avec le passage au travail à distance et une dépendance </a:t>
            </a:r>
            <a:br>
              <a:rPr lang="fr-BE" sz="1400" b="1" dirty="0">
                <a:solidFill>
                  <a:schemeClr val="accent4"/>
                </a:solidFill>
              </a:rPr>
            </a:br>
            <a:r>
              <a:rPr lang="fr-BE" sz="1400" b="1" dirty="0">
                <a:solidFill>
                  <a:schemeClr val="accent4"/>
                </a:solidFill>
              </a:rPr>
              <a:t>beaucoup plus grande à l'égard d’internet, les réponses à l'enquête </a:t>
            </a:r>
            <a:br>
              <a:rPr lang="fr-BE" sz="1400" b="1" dirty="0">
                <a:solidFill>
                  <a:schemeClr val="accent4"/>
                </a:solidFill>
              </a:rPr>
            </a:br>
            <a:r>
              <a:rPr lang="fr-BE" sz="1400" b="1" dirty="0">
                <a:solidFill>
                  <a:schemeClr val="accent4"/>
                </a:solidFill>
              </a:rPr>
              <a:t>sont désormais recueillies en ligne</a:t>
            </a:r>
            <a:r>
              <a:rPr lang="fr-BE" sz="1400" dirty="0">
                <a:solidFill>
                  <a:schemeClr val="accent4"/>
                </a:solidFill>
              </a:rPr>
              <a:t>. </a:t>
            </a:r>
            <a:endParaRPr lang="en-US" sz="1400" dirty="0">
              <a:solidFill>
                <a:schemeClr val="accent4"/>
              </a:solidFill>
            </a:endParaRPr>
          </a:p>
          <a:p>
            <a:pPr lvl="0">
              <a:defRPr/>
            </a:pPr>
            <a:endParaRPr lang="fr-BE" sz="2000" dirty="0">
              <a:solidFill>
                <a:schemeClr val="accent4"/>
              </a:solidFill>
            </a:endParaRPr>
          </a:p>
          <a:p>
            <a:pPr lvl="0">
              <a:defRPr/>
            </a:pPr>
            <a:r>
              <a:rPr lang="fr-BE" sz="1400" dirty="0">
                <a:solidFill>
                  <a:schemeClr val="accent4"/>
                </a:solidFill>
              </a:rPr>
              <a:t>La </a:t>
            </a:r>
            <a:r>
              <a:rPr lang="fr-BE" sz="1400" b="1" dirty="0">
                <a:solidFill>
                  <a:schemeClr val="accent4"/>
                </a:solidFill>
              </a:rPr>
              <a:t>question posée </a:t>
            </a:r>
            <a:r>
              <a:rPr lang="fr-BE" sz="1400" dirty="0">
                <a:solidFill>
                  <a:schemeClr val="accent4"/>
                </a:solidFill>
              </a:rPr>
              <a:t>et le profil du répondant restent inchangés. La </a:t>
            </a:r>
            <a:r>
              <a:rPr lang="fr-BE" sz="1400" b="1" dirty="0">
                <a:solidFill>
                  <a:schemeClr val="accent4"/>
                </a:solidFill>
              </a:rPr>
              <a:t>taille </a:t>
            </a:r>
            <a:br>
              <a:rPr lang="fr-BE" sz="1400" b="1" dirty="0">
                <a:solidFill>
                  <a:schemeClr val="accent4"/>
                </a:solidFill>
              </a:rPr>
            </a:br>
            <a:r>
              <a:rPr lang="fr-BE" sz="1400" b="1" dirty="0">
                <a:solidFill>
                  <a:schemeClr val="accent4"/>
                </a:solidFill>
              </a:rPr>
              <a:t>de l'organisation et le secteur sont normalisés </a:t>
            </a:r>
            <a:r>
              <a:rPr lang="fr-BE" sz="1400" dirty="0">
                <a:solidFill>
                  <a:schemeClr val="accent4"/>
                </a:solidFill>
              </a:rPr>
              <a:t>dans tous les pays </a:t>
            </a:r>
            <a:br>
              <a:rPr lang="fr-BE" sz="1400" dirty="0">
                <a:solidFill>
                  <a:schemeClr val="accent4"/>
                </a:solidFill>
              </a:rPr>
            </a:br>
            <a:r>
              <a:rPr lang="fr-BE" sz="1400" dirty="0">
                <a:solidFill>
                  <a:schemeClr val="accent4"/>
                </a:solidFill>
              </a:rPr>
              <a:t>afin de permettre des comparaisons internationales</a:t>
            </a:r>
            <a:endParaRPr lang="en-US" sz="1400" dirty="0">
              <a:solidFill>
                <a:schemeClr val="accent4"/>
              </a:solidFill>
            </a:endParaRPr>
          </a:p>
          <a:p>
            <a:pPr lvl="0">
              <a:defRPr/>
            </a:pPr>
            <a:endParaRPr lang="en-US" dirty="0">
              <a:solidFill>
                <a:schemeClr val="accent4"/>
              </a:solidFill>
            </a:endParaRPr>
          </a:p>
        </p:txBody>
      </p:sp>
      <p:sp>
        <p:nvSpPr>
          <p:cNvPr id="9" name="Title 1">
            <a:extLst>
              <a:ext uri="{FF2B5EF4-FFF2-40B4-BE49-F238E27FC236}">
                <a16:creationId xmlns:a16="http://schemas.microsoft.com/office/drawing/2014/main" id="{C3E16E84-3B14-E34E-BAC0-321AC12E0645}"/>
              </a:ext>
            </a:extLst>
          </p:cNvPr>
          <p:cNvSpPr txBox="1">
            <a:spLocks/>
          </p:cNvSpPr>
          <p:nvPr/>
        </p:nvSpPr>
        <p:spPr>
          <a:xfrm>
            <a:off x="554999" y="410607"/>
            <a:ext cx="8229599" cy="499966"/>
          </a:xfrm>
          <a:prstGeom prst="rect">
            <a:avLst/>
          </a:prstGeom>
        </p:spPr>
        <p:txBody>
          <a:bodyPr vert="horz" lIns="0" tIns="0" rIns="0" bIns="0" rtlCol="0" anchor="ctr" anchorCtr="0">
            <a:noAutofit/>
          </a:bodyPr>
          <a:lstStyle>
            <a:lvl1pPr algn="l" defTabSz="914400" rtl="0" eaLnBrk="1" latinLnBrk="0" hangingPunct="1">
              <a:spcBef>
                <a:spcPct val="0"/>
              </a:spcBef>
              <a:buNone/>
              <a:defRPr sz="2100" kern="1200">
                <a:solidFill>
                  <a:schemeClr val="tx1"/>
                </a:solidFill>
                <a:latin typeface="Arial" pitchFamily="34" charset="0"/>
                <a:ea typeface="+mj-ea"/>
                <a:cs typeface="Arial" pitchFamily="34" charset="0"/>
              </a:defRPr>
            </a:lvl1pPr>
          </a:lstStyle>
          <a:p>
            <a:r>
              <a:rPr lang="en-US" dirty="0" err="1"/>
              <a:t>À</a:t>
            </a:r>
            <a:r>
              <a:rPr lang="en-US" dirty="0"/>
              <a:t> </a:t>
            </a:r>
            <a:r>
              <a:rPr lang="en-US" dirty="0" err="1"/>
              <a:t>propos</a:t>
            </a:r>
            <a:r>
              <a:rPr lang="en-US" dirty="0"/>
              <a:t> du </a:t>
            </a:r>
            <a:r>
              <a:rPr lang="en-US" dirty="0" err="1"/>
              <a:t>Baromètre</a:t>
            </a:r>
            <a:r>
              <a:rPr lang="en-US" dirty="0"/>
              <a:t> ManpowerGroup des perspectives </a:t>
            </a:r>
            <a:r>
              <a:rPr lang="en-US" dirty="0" err="1"/>
              <a:t>d’emploi</a:t>
            </a:r>
            <a:endParaRPr lang="en-US" dirty="0"/>
          </a:p>
        </p:txBody>
      </p:sp>
      <p:pic>
        <p:nvPicPr>
          <p:cNvPr id="12" name="Graphic 11" descr="Laptop with phone and calculator">
            <a:extLst>
              <a:ext uri="{FF2B5EF4-FFF2-40B4-BE49-F238E27FC236}">
                <a16:creationId xmlns:a16="http://schemas.microsoft.com/office/drawing/2014/main" id="{161758B9-292F-744A-9F28-F3ED3FC64F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3662" y="745114"/>
            <a:ext cx="2396612" cy="2396612"/>
          </a:xfrm>
          <a:prstGeom prst="rect">
            <a:avLst/>
          </a:prstGeom>
        </p:spPr>
      </p:pic>
      <p:sp>
        <p:nvSpPr>
          <p:cNvPr id="14" name="Rounded Rectangle 13">
            <a:extLst>
              <a:ext uri="{FF2B5EF4-FFF2-40B4-BE49-F238E27FC236}">
                <a16:creationId xmlns:a16="http://schemas.microsoft.com/office/drawing/2014/main" id="{D3CC8711-9B2D-6147-BCB1-6492E1C8DB17}"/>
              </a:ext>
            </a:extLst>
          </p:cNvPr>
          <p:cNvSpPr/>
          <p:nvPr/>
        </p:nvSpPr>
        <p:spPr>
          <a:xfrm>
            <a:off x="466395" y="3522892"/>
            <a:ext cx="5996549" cy="829876"/>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87024F4-E24B-7547-A847-23148AE45BA1}"/>
              </a:ext>
            </a:extLst>
          </p:cNvPr>
          <p:cNvSpPr/>
          <p:nvPr/>
        </p:nvSpPr>
        <p:spPr>
          <a:xfrm>
            <a:off x="554998" y="2335591"/>
            <a:ext cx="5996549" cy="1088374"/>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EDCCE7CE-6871-5341-9D0F-E0503B485E27}"/>
              </a:ext>
            </a:extLst>
          </p:cNvPr>
          <p:cNvSpPr/>
          <p:nvPr/>
        </p:nvSpPr>
        <p:spPr>
          <a:xfrm>
            <a:off x="554999" y="1426681"/>
            <a:ext cx="5996549" cy="837042"/>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57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7E6201-B8A7-854F-B7D0-5E2B00279A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8" t="5508" r="-11863" b="-18220"/>
          <a:stretch/>
        </p:blipFill>
        <p:spPr>
          <a:xfrm>
            <a:off x="0" y="0"/>
            <a:ext cx="1310869" cy="1245326"/>
          </a:xfrm>
          <a:prstGeom prst="rect">
            <a:avLst/>
          </a:prstGeom>
        </p:spPr>
      </p:pic>
      <p:sp>
        <p:nvSpPr>
          <p:cNvPr id="18" name="Rounded Rectangle 17">
            <a:extLst>
              <a:ext uri="{FF2B5EF4-FFF2-40B4-BE49-F238E27FC236}">
                <a16:creationId xmlns:a16="http://schemas.microsoft.com/office/drawing/2014/main" id="{9EAB70F8-2B0B-2D40-BE96-8E66A0256AB3}"/>
              </a:ext>
            </a:extLst>
          </p:cNvPr>
          <p:cNvSpPr/>
          <p:nvPr/>
        </p:nvSpPr>
        <p:spPr>
          <a:xfrm>
            <a:off x="5847066" y="1924844"/>
            <a:ext cx="2820996" cy="2770832"/>
          </a:xfrm>
          <a:prstGeom prst="roundRect">
            <a:avLst>
              <a:gd name="adj" fmla="val 2092"/>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26BDAE0-C6D0-C542-AF45-AEDA0A3614CA}"/>
              </a:ext>
            </a:extLst>
          </p:cNvPr>
          <p:cNvSpPr/>
          <p:nvPr/>
        </p:nvSpPr>
        <p:spPr>
          <a:xfrm>
            <a:off x="478717" y="1924843"/>
            <a:ext cx="5158800" cy="402139"/>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4848248-4557-D646-A96F-E7D3CF70BF68}"/>
              </a:ext>
            </a:extLst>
          </p:cNvPr>
          <p:cNvSpPr/>
          <p:nvPr/>
        </p:nvSpPr>
        <p:spPr>
          <a:xfrm>
            <a:off x="478717" y="2983872"/>
            <a:ext cx="5158800" cy="380728"/>
          </a:xfrm>
          <a:prstGeom prst="roundRect">
            <a:avLst>
              <a:gd name="adj" fmla="val 6513"/>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C666B28-CECD-C343-AD3C-7B665AF535BE}"/>
              </a:ext>
            </a:extLst>
          </p:cNvPr>
          <p:cNvSpPr/>
          <p:nvPr/>
        </p:nvSpPr>
        <p:spPr>
          <a:xfrm>
            <a:off x="478717" y="3419481"/>
            <a:ext cx="5158800" cy="699531"/>
          </a:xfrm>
          <a:prstGeom prst="roundRect">
            <a:avLst>
              <a:gd name="adj" fmla="val 5021"/>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4C4C1-3542-4EB3-AC31-5CD79A893D3B}"/>
              </a:ext>
            </a:extLst>
          </p:cNvPr>
          <p:cNvSpPr>
            <a:spLocks noGrp="1"/>
          </p:cNvSpPr>
          <p:nvPr>
            <p:ph type="title"/>
          </p:nvPr>
        </p:nvSpPr>
        <p:spPr/>
        <p:txBody>
          <a:bodyPr/>
          <a:lstStyle/>
          <a:p>
            <a:r>
              <a:rPr lang="en-US" dirty="0"/>
              <a:t>À </a:t>
            </a:r>
            <a:r>
              <a:rPr lang="en-US" dirty="0" err="1"/>
              <a:t>propos</a:t>
            </a:r>
            <a:r>
              <a:rPr lang="en-US" dirty="0"/>
              <a:t> du </a:t>
            </a:r>
            <a:r>
              <a:rPr lang="en-US" dirty="0" err="1"/>
              <a:t>Baromètre</a:t>
            </a:r>
            <a:r>
              <a:rPr lang="en-US" dirty="0"/>
              <a:t> ManpowerGroup des perspectives </a:t>
            </a:r>
            <a:r>
              <a:rPr lang="en-US" dirty="0" err="1"/>
              <a:t>d’emploi</a:t>
            </a:r>
            <a:endParaRPr lang="en-US" dirty="0"/>
          </a:p>
        </p:txBody>
      </p:sp>
      <p:sp>
        <p:nvSpPr>
          <p:cNvPr id="3" name="Content Placeholder 2">
            <a:extLst>
              <a:ext uri="{FF2B5EF4-FFF2-40B4-BE49-F238E27FC236}">
                <a16:creationId xmlns:a16="http://schemas.microsoft.com/office/drawing/2014/main" id="{DB934375-9AE1-D84F-A3C2-47F4F7F441E5}"/>
              </a:ext>
            </a:extLst>
          </p:cNvPr>
          <p:cNvSpPr>
            <a:spLocks noGrp="1"/>
          </p:cNvSpPr>
          <p:nvPr>
            <p:ph idx="1"/>
          </p:nvPr>
        </p:nvSpPr>
        <p:spPr>
          <a:xfrm>
            <a:off x="457199" y="1095755"/>
            <a:ext cx="8352972" cy="707166"/>
          </a:xfrm>
        </p:spPr>
        <p:txBody>
          <a:bodyPr/>
          <a:lstStyle/>
          <a:p>
            <a:pPr marL="0" indent="0">
              <a:buNone/>
            </a:pPr>
            <a:r>
              <a:rPr lang="fr-BE" sz="1100" b="1" dirty="0">
                <a:latin typeface="Arial" panose="020B0604020202020204"/>
              </a:rPr>
              <a:t>Le Baromètre Manpower des perspectives d’emploi est mené chaque trimestre dans le but d’étudier les intentions</a:t>
            </a:r>
            <a:endParaRPr lang="en-US" sz="1100" b="1" dirty="0">
              <a:latin typeface="Arial" panose="020B0604020202020204"/>
            </a:endParaRPr>
          </a:p>
          <a:p>
            <a:pPr marL="0" indent="0">
              <a:buNone/>
            </a:pPr>
            <a:r>
              <a:rPr lang="fr-BE" sz="1100" b="1" dirty="0">
                <a:latin typeface="Arial" panose="020B0604020202020204"/>
              </a:rPr>
              <a:t>de recrutement des entreprises pour le trimestre à venir. Lancée il y a prés de 60 ans aux États-Unis, cette enquête</a:t>
            </a:r>
            <a:endParaRPr lang="en-US" sz="1100" b="1" dirty="0">
              <a:latin typeface="Arial" panose="020B0604020202020204"/>
            </a:endParaRPr>
          </a:p>
          <a:p>
            <a:pPr marL="0" indent="0">
              <a:buNone/>
            </a:pPr>
            <a:r>
              <a:rPr lang="fr-BE" sz="1100" b="1" dirty="0">
                <a:latin typeface="Arial" panose="020B0604020202020204"/>
              </a:rPr>
              <a:t>constitue l’une des études sur l’emploi les plus reconnues au monde. Son succès est lié à plusieurs de ses caractéristiques:</a:t>
            </a:r>
            <a:endParaRPr lang="en-US" sz="1100" b="1" dirty="0">
              <a:latin typeface="Arial" panose="020B0604020202020204"/>
            </a:endParaRPr>
          </a:p>
          <a:p>
            <a:pPr marL="0" indent="0">
              <a:buNone/>
            </a:pPr>
            <a:endParaRPr lang="en-US" sz="1100" b="1" dirty="0">
              <a:latin typeface="Arial" panose="020B0604020202020204"/>
            </a:endParaRPr>
          </a:p>
          <a:p>
            <a:pPr marL="0" indent="0">
              <a:buNone/>
            </a:pPr>
            <a:endParaRPr lang="en-US" sz="1100" b="1" dirty="0"/>
          </a:p>
        </p:txBody>
      </p:sp>
      <p:sp>
        <p:nvSpPr>
          <p:cNvPr id="4" name="TextBox 3">
            <a:extLst>
              <a:ext uri="{FF2B5EF4-FFF2-40B4-BE49-F238E27FC236}">
                <a16:creationId xmlns:a16="http://schemas.microsoft.com/office/drawing/2014/main" id="{195B2115-2869-9145-97A1-ED7EB0F7124F}"/>
              </a:ext>
            </a:extLst>
          </p:cNvPr>
          <p:cNvSpPr txBox="1"/>
          <p:nvPr/>
        </p:nvSpPr>
        <p:spPr>
          <a:xfrm>
            <a:off x="5959114" y="2095966"/>
            <a:ext cx="2596900" cy="2416046"/>
          </a:xfrm>
          <a:prstGeom prst="rect">
            <a:avLst/>
          </a:prstGeom>
          <a:noFill/>
        </p:spPr>
        <p:txBody>
          <a:bodyPr wrap="square" lIns="0" tIns="0" rIns="0" bIns="0" rtlCol="0" anchor="t">
            <a:spAutoFit/>
          </a:bodyPr>
          <a:lstStyle/>
          <a:p>
            <a:pPr lvl="0">
              <a:defRPr/>
            </a:pPr>
            <a:r>
              <a:rPr lang="en-US" sz="900" b="1" dirty="0" err="1"/>
              <a:t>Méthodologie</a:t>
            </a:r>
            <a:r>
              <a:rPr lang="en-US" sz="900" b="1" dirty="0"/>
              <a:t> de </a:t>
            </a:r>
            <a:r>
              <a:rPr lang="en-US" sz="900" b="1" dirty="0" err="1"/>
              <a:t>l’enquête</a:t>
            </a:r>
            <a:endParaRPr lang="en-US" sz="900" b="1" dirty="0"/>
          </a:p>
          <a:p>
            <a:pPr>
              <a:defRPr/>
            </a:pPr>
            <a:r>
              <a:rPr lang="fr-BE" sz="700" dirty="0">
                <a:solidFill>
                  <a:schemeClr val="accent4"/>
                </a:solidFill>
              </a:rPr>
              <a:t>Le Baromètre Manpower des perspectives d’emploi utilise une méthodologie éprouvée, conforme aux </a:t>
            </a:r>
            <a:r>
              <a:rPr lang="fr-BE" sz="700" b="1" dirty="0">
                <a:solidFill>
                  <a:schemeClr val="accent4"/>
                </a:solidFill>
              </a:rPr>
              <a:t>normes les plus élevées</a:t>
            </a:r>
            <a:r>
              <a:rPr lang="fr-BE" sz="700" dirty="0">
                <a:solidFill>
                  <a:schemeClr val="accent4"/>
                </a:solidFill>
              </a:rPr>
              <a:t> en matière d’études de marché. L’enquête est structurée de telle sorte qu’elle soit </a:t>
            </a:r>
            <a:r>
              <a:rPr lang="fr-BE" sz="700" b="1" dirty="0">
                <a:solidFill>
                  <a:schemeClr val="accent4"/>
                </a:solidFill>
              </a:rPr>
              <a:t>représentative</a:t>
            </a:r>
            <a:r>
              <a:rPr lang="fr-BE" sz="700" dirty="0">
                <a:solidFill>
                  <a:schemeClr val="accent4"/>
                </a:solidFill>
              </a:rPr>
              <a:t> de chaque économie nationale. La </a:t>
            </a:r>
            <a:r>
              <a:rPr lang="fr-BE" sz="700" b="1" dirty="0">
                <a:solidFill>
                  <a:schemeClr val="accent4"/>
                </a:solidFill>
              </a:rPr>
              <a:t>marge d'erreur </a:t>
            </a:r>
            <a:r>
              <a:rPr lang="fr-BE" sz="700" dirty="0">
                <a:solidFill>
                  <a:schemeClr val="accent4"/>
                </a:solidFill>
              </a:rPr>
              <a:t>pour la quasi-totalité des données nationales, régionales et mondiales n'est pas supérieure à +/- 5%.</a:t>
            </a:r>
          </a:p>
          <a:p>
            <a:pPr>
              <a:defRPr/>
            </a:pPr>
            <a:endParaRPr lang="fr-BE" sz="700" dirty="0">
              <a:solidFill>
                <a:schemeClr val="accent4"/>
              </a:solidFill>
            </a:endParaRPr>
          </a:p>
          <a:p>
            <a:r>
              <a:rPr lang="fr-FR" sz="700" dirty="0">
                <a:solidFill>
                  <a:schemeClr val="accent4"/>
                </a:solidFill>
              </a:rPr>
              <a:t>Dans ce rapport, on utilise le terme de ‘</a:t>
            </a:r>
            <a:r>
              <a:rPr lang="fr-FR" sz="700" b="1" dirty="0">
                <a:solidFill>
                  <a:schemeClr val="accent4"/>
                </a:solidFill>
              </a:rPr>
              <a:t>Prévision Nette</a:t>
            </a:r>
          </a:p>
          <a:p>
            <a:r>
              <a:rPr lang="fr-FR" sz="700" b="1" dirty="0">
                <a:solidFill>
                  <a:schemeClr val="accent4"/>
                </a:solidFill>
              </a:rPr>
              <a:t>d’Emploi’</a:t>
            </a:r>
            <a:r>
              <a:rPr lang="fr-FR" sz="700" dirty="0">
                <a:solidFill>
                  <a:schemeClr val="accent4"/>
                </a:solidFill>
              </a:rPr>
              <a:t>. Ce chiffre est calculé en soustrayant au pourcentage d’employeurs anticipant une augmentation de l’emploi total dans leur entreprise, le pourcentage de ceux anticipant une diminution au cours du prochain trimestre. Il s’agit donc d’un solde net – pouvant être positif ou négatif – de perspectives </a:t>
            </a:r>
            <a:r>
              <a:rPr lang="en-US" sz="700" dirty="0" err="1">
                <a:solidFill>
                  <a:schemeClr val="accent4"/>
                </a:solidFill>
              </a:rPr>
              <a:t>d’emploi</a:t>
            </a:r>
            <a:r>
              <a:rPr lang="en-US" sz="700" dirty="0">
                <a:solidFill>
                  <a:schemeClr val="accent4"/>
                </a:solidFill>
              </a:rPr>
              <a:t>.</a:t>
            </a:r>
            <a:r>
              <a:rPr lang="fr-BE" sz="800" dirty="0"/>
              <a:t> </a:t>
            </a:r>
            <a:r>
              <a:rPr lang="fr-BE" sz="700" dirty="0">
                <a:solidFill>
                  <a:schemeClr val="accent4"/>
                </a:solidFill>
              </a:rPr>
              <a:t>Le résultat de ce calcul est la Prévision Nette d'Emploi.</a:t>
            </a:r>
          </a:p>
          <a:p>
            <a:endParaRPr lang="fr-BE" sz="700" dirty="0">
              <a:solidFill>
                <a:schemeClr val="accent4"/>
              </a:solidFill>
            </a:endParaRPr>
          </a:p>
          <a:p>
            <a:pPr>
              <a:defRPr/>
            </a:pPr>
            <a:r>
              <a:rPr lang="fr-BE" sz="700" dirty="0">
                <a:solidFill>
                  <a:schemeClr val="accent4"/>
                </a:solidFill>
              </a:rPr>
              <a:t>Les Prévisions Nettes d’Emploi des pays et territoires ayant accumulé au moins 17 trimestres de données sont présentées sous une forme </a:t>
            </a:r>
            <a:r>
              <a:rPr lang="fr-BE" sz="700" b="1" dirty="0">
                <a:solidFill>
                  <a:schemeClr val="accent4"/>
                </a:solidFill>
              </a:rPr>
              <a:t>corrigée des variations saisonnières</a:t>
            </a:r>
            <a:r>
              <a:rPr lang="fr-BE" sz="700" dirty="0">
                <a:solidFill>
                  <a:schemeClr val="accent4"/>
                </a:solidFill>
              </a:rPr>
              <a:t>, sauf indication contraire. La désaisonnalisation a été appliquée aux données de tous les pays participants, à l'exception de la Croatie.</a:t>
            </a:r>
            <a:endParaRPr lang="en-US" sz="700" dirty="0">
              <a:solidFill>
                <a:schemeClr val="accent4"/>
              </a:solidFill>
            </a:endParaRPr>
          </a:p>
          <a:p>
            <a:pPr>
              <a:defRPr/>
            </a:pPr>
            <a:r>
              <a:rPr lang="en-US" sz="700" dirty="0">
                <a:solidFill>
                  <a:schemeClr val="accent4"/>
                </a:solidFill>
              </a:rPr>
              <a:t> </a:t>
            </a:r>
            <a:endParaRPr lang="en-US" sz="700" dirty="0">
              <a:solidFill>
                <a:schemeClr val="accent4"/>
              </a:solidFill>
              <a:cs typeface="Arial"/>
            </a:endParaRPr>
          </a:p>
        </p:txBody>
      </p:sp>
      <p:sp>
        <p:nvSpPr>
          <p:cNvPr id="9" name="TextBox 8">
            <a:extLst>
              <a:ext uri="{FF2B5EF4-FFF2-40B4-BE49-F238E27FC236}">
                <a16:creationId xmlns:a16="http://schemas.microsoft.com/office/drawing/2014/main" id="{8B6525BB-FA07-5549-B5C9-1E916AFEBB5D}"/>
              </a:ext>
            </a:extLst>
          </p:cNvPr>
          <p:cNvSpPr txBox="1"/>
          <p:nvPr/>
        </p:nvSpPr>
        <p:spPr>
          <a:xfrm>
            <a:off x="620784" y="2005356"/>
            <a:ext cx="4953633" cy="2616101"/>
          </a:xfrm>
          <a:prstGeom prst="rect">
            <a:avLst/>
          </a:prstGeom>
          <a:noFill/>
        </p:spPr>
        <p:txBody>
          <a:bodyPr wrap="square" lIns="0" tIns="0" rIns="0" bIns="0" rtlCol="0">
            <a:spAutoFit/>
          </a:bodyPr>
          <a:lstStyle/>
          <a:p>
            <a:pPr lvl="0">
              <a:defRPr/>
            </a:pPr>
            <a:r>
              <a:rPr lang="en-US" sz="900" b="1" dirty="0"/>
              <a:t>Unique : </a:t>
            </a:r>
            <a:r>
              <a:rPr lang="fr-FR" sz="700" dirty="0">
                <a:solidFill>
                  <a:schemeClr val="accent4"/>
                </a:solidFill>
              </a:rPr>
              <a:t>Seule étude de ce type, elle est inégalée de par la taille du panel d’entreprises interrogées, sa longévité, sa dimension internationale et son thème</a:t>
            </a:r>
            <a:endParaRPr lang="en-US" sz="700" dirty="0">
              <a:solidFill>
                <a:schemeClr val="accent4"/>
              </a:solidFill>
            </a:endParaRPr>
          </a:p>
          <a:p>
            <a:pPr lvl="0">
              <a:defRPr/>
            </a:pPr>
            <a:endParaRPr lang="en-US" sz="1200" b="1" dirty="0">
              <a:solidFill>
                <a:schemeClr val="accent4"/>
              </a:solidFill>
            </a:endParaRPr>
          </a:p>
          <a:p>
            <a:r>
              <a:rPr lang="en-US" sz="900" b="1" dirty="0"/>
              <a:t>Prospective : </a:t>
            </a:r>
            <a:r>
              <a:rPr lang="en-US" sz="700" dirty="0">
                <a:solidFill>
                  <a:schemeClr val="accent4"/>
                </a:solidFill>
              </a:rPr>
              <a:t>Le </a:t>
            </a:r>
            <a:r>
              <a:rPr lang="en-US" sz="700" dirty="0" err="1">
                <a:solidFill>
                  <a:schemeClr val="accent4"/>
                </a:solidFill>
              </a:rPr>
              <a:t>Baromètre</a:t>
            </a:r>
            <a:r>
              <a:rPr lang="en-US" sz="700" dirty="0">
                <a:solidFill>
                  <a:schemeClr val="accent4"/>
                </a:solidFill>
              </a:rPr>
              <a:t> Manpower des perspectives </a:t>
            </a:r>
            <a:r>
              <a:rPr lang="fr-FR" sz="700" dirty="0">
                <a:solidFill>
                  <a:schemeClr val="accent4"/>
                </a:solidFill>
              </a:rPr>
              <a:t>d’emploi est la plus importante enquête prospective au monde, qui interroge les employeurs sur leurs intentions de recrutement pour le trimestre à venir. Les différentes autres enquêtes et études publiées par ailleurs analysent rétrospectivement les données de l’emploi, pour n’éclairer que ce qui s’est produit dans le passé.</a:t>
            </a:r>
            <a:endParaRPr lang="en-US" sz="700" dirty="0">
              <a:solidFill>
                <a:schemeClr val="accent4"/>
              </a:solidFill>
            </a:endParaRPr>
          </a:p>
          <a:p>
            <a:pPr lvl="0">
              <a:defRPr/>
            </a:pPr>
            <a:endParaRPr lang="en-US" sz="1100" b="1" dirty="0">
              <a:solidFill>
                <a:schemeClr val="accent4"/>
              </a:solidFill>
            </a:endParaRPr>
          </a:p>
          <a:p>
            <a:pPr lvl="0">
              <a:defRPr/>
            </a:pPr>
            <a:r>
              <a:rPr lang="en-US" sz="900" b="1" dirty="0" err="1"/>
              <a:t>Independante</a:t>
            </a:r>
            <a:r>
              <a:rPr lang="en-US" sz="900" b="1" dirty="0"/>
              <a:t> : </a:t>
            </a:r>
            <a:r>
              <a:rPr lang="fr-FR" sz="700" dirty="0">
                <a:solidFill>
                  <a:schemeClr val="accent4"/>
                </a:solidFill>
              </a:rPr>
              <a:t>L’étude est menée auprès d’un échantillon représentatif d’employeurs des pays concernés. Les entreprises interrogées ne sont pas issues du fichier </a:t>
            </a:r>
            <a:r>
              <a:rPr lang="en-US" sz="700" dirty="0">
                <a:solidFill>
                  <a:schemeClr val="accent4"/>
                </a:solidFill>
              </a:rPr>
              <a:t>des clients de ManpowerGroup </a:t>
            </a:r>
            <a:br>
              <a:rPr lang="en-US" sz="700" dirty="0">
                <a:solidFill>
                  <a:schemeClr val="accent4"/>
                </a:solidFill>
              </a:rPr>
            </a:br>
            <a:endParaRPr lang="en-US" sz="1200" b="1" dirty="0">
              <a:solidFill>
                <a:schemeClr val="accent4"/>
              </a:solidFill>
            </a:endParaRPr>
          </a:p>
          <a:p>
            <a:pPr lvl="0">
              <a:defRPr/>
            </a:pPr>
            <a:r>
              <a:rPr lang="en-US" sz="900" b="1" dirty="0" err="1"/>
              <a:t>Fiable</a:t>
            </a:r>
            <a:r>
              <a:rPr lang="en-US" sz="900" b="1" dirty="0"/>
              <a:t> : </a:t>
            </a:r>
            <a:r>
              <a:rPr lang="fr-BE" sz="700" dirty="0">
                <a:solidFill>
                  <a:schemeClr val="accent4"/>
                </a:solidFill>
              </a:rPr>
              <a:t>Pour le quatrième trimestre 2021, la taille des échantillons est inférieure à celle des autres trimestres, en raison de la crise sanitaire mondiale. Le nombre total d'enquêtes est donc nettement inférieur à la normale dans certains pays. L'enquête est basée sur des entretiens dans plus de 44.000 employeurs publics et privés dans 43 pays et territoires afin de mesurer trimestriellement les tendances en matière d’emploi.  Ce </a:t>
            </a:r>
            <a:r>
              <a:rPr lang="fr-BE" sz="700">
                <a:solidFill>
                  <a:schemeClr val="accent4"/>
                </a:solidFill>
              </a:rPr>
              <a:t>large échantillon représentatif </a:t>
            </a:r>
            <a:r>
              <a:rPr lang="fr-BE" sz="700" dirty="0">
                <a:solidFill>
                  <a:schemeClr val="accent4"/>
                </a:solidFill>
              </a:rPr>
              <a:t>permet une analyse détaillée par secteurs d’activité, pays et régions.</a:t>
            </a:r>
            <a:endParaRPr lang="en-US" sz="700" dirty="0">
              <a:solidFill>
                <a:schemeClr val="accent4"/>
              </a:solidFill>
            </a:endParaRPr>
          </a:p>
          <a:p>
            <a:pPr lvl="0">
              <a:defRPr/>
            </a:pPr>
            <a:endParaRPr lang="en-US" sz="1300" b="1" dirty="0"/>
          </a:p>
          <a:p>
            <a:r>
              <a:rPr lang="en-US" sz="900" b="1" dirty="0" err="1"/>
              <a:t>Ciblée</a:t>
            </a:r>
            <a:r>
              <a:rPr lang="en-US" sz="900" b="1" dirty="0"/>
              <a:t> : </a:t>
            </a:r>
            <a:r>
              <a:rPr lang="fr-FR" sz="700" dirty="0">
                <a:solidFill>
                  <a:schemeClr val="accent4"/>
                </a:solidFill>
              </a:rPr>
              <a:t>Depuis près de 60 ans, l’étude analyse les données obtenues en réponse à une seule et unique question </a:t>
            </a:r>
          </a:p>
          <a:p>
            <a:r>
              <a:rPr lang="en-US" sz="700" dirty="0">
                <a:solidFill>
                  <a:schemeClr val="accent4"/>
                </a:solidFill>
              </a:rPr>
              <a:t>“Comment </a:t>
            </a:r>
            <a:r>
              <a:rPr lang="en-US" sz="700" dirty="0" err="1">
                <a:solidFill>
                  <a:schemeClr val="accent4"/>
                </a:solidFill>
              </a:rPr>
              <a:t>anticipez-vous</a:t>
            </a:r>
            <a:r>
              <a:rPr lang="en-US" sz="700" dirty="0">
                <a:solidFill>
                  <a:schemeClr val="accent4"/>
                </a:solidFill>
              </a:rPr>
              <a:t> </a:t>
            </a:r>
            <a:r>
              <a:rPr lang="fr-FR" sz="700" dirty="0">
                <a:solidFill>
                  <a:schemeClr val="accent4"/>
                </a:solidFill>
              </a:rPr>
              <a:t>l’évolution de l’emploi total dans votre entreprise au cours du prochain trimestre, jusqu’à fin décembre 2021, par rapport </a:t>
            </a:r>
            <a:r>
              <a:rPr lang="en-US" sz="700" dirty="0">
                <a:solidFill>
                  <a:schemeClr val="accent4"/>
                </a:solidFill>
              </a:rPr>
              <a:t>au </a:t>
            </a:r>
            <a:r>
              <a:rPr lang="en-US" sz="700" dirty="0" err="1">
                <a:solidFill>
                  <a:schemeClr val="accent4"/>
                </a:solidFill>
              </a:rPr>
              <a:t>trimestre</a:t>
            </a:r>
            <a:r>
              <a:rPr lang="en-US" sz="700" dirty="0">
                <a:solidFill>
                  <a:schemeClr val="accent4"/>
                </a:solidFill>
              </a:rPr>
              <a:t> </a:t>
            </a:r>
            <a:r>
              <a:rPr lang="en-US" sz="700" dirty="0" err="1">
                <a:solidFill>
                  <a:schemeClr val="accent4"/>
                </a:solidFill>
              </a:rPr>
              <a:t>actuel</a:t>
            </a:r>
            <a:r>
              <a:rPr lang="en-US" sz="700" dirty="0">
                <a:solidFill>
                  <a:schemeClr val="accent4"/>
                </a:solidFill>
              </a:rPr>
              <a:t>?”</a:t>
            </a:r>
          </a:p>
        </p:txBody>
      </p:sp>
      <p:sp>
        <p:nvSpPr>
          <p:cNvPr id="14" name="Rounded Rectangle 4">
            <a:extLst>
              <a:ext uri="{FF2B5EF4-FFF2-40B4-BE49-F238E27FC236}">
                <a16:creationId xmlns:a16="http://schemas.microsoft.com/office/drawing/2014/main" id="{70C2217D-6631-455E-9C4D-FCACDB3542B5}"/>
              </a:ext>
            </a:extLst>
          </p:cNvPr>
          <p:cNvSpPr/>
          <p:nvPr/>
        </p:nvSpPr>
        <p:spPr>
          <a:xfrm>
            <a:off x="478717" y="2381863"/>
            <a:ext cx="5159771" cy="547128"/>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1941331-B2DB-3643-A7EE-75B085674D1C}"/>
              </a:ext>
            </a:extLst>
          </p:cNvPr>
          <p:cNvSpPr/>
          <p:nvPr/>
        </p:nvSpPr>
        <p:spPr>
          <a:xfrm>
            <a:off x="475938" y="4173895"/>
            <a:ext cx="5161579" cy="521781"/>
          </a:xfrm>
          <a:prstGeom prst="roundRect">
            <a:avLst>
              <a:gd name="adj" fmla="val 5021"/>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555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FE4353-13C3-354F-BF70-1095910C7356}"/>
              </a:ext>
            </a:extLst>
          </p:cNvPr>
          <p:cNvPicPr>
            <a:picLocks noChangeAspect="1"/>
          </p:cNvPicPr>
          <p:nvPr/>
        </p:nvPicPr>
        <p:blipFill>
          <a:blip r:embed="rId3">
            <a:alphaModFix amt="40000"/>
          </a:blip>
          <a:stretch>
            <a:fillRect/>
          </a:stretch>
        </p:blipFill>
        <p:spPr>
          <a:xfrm>
            <a:off x="-18054" y="1372170"/>
            <a:ext cx="9162054" cy="3339717"/>
          </a:xfrm>
          <a:prstGeom prst="rect">
            <a:avLst/>
          </a:prstGeom>
        </p:spPr>
      </p:pic>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p:txBody>
          <a:bodyPr/>
          <a:lstStyle/>
          <a:p>
            <a:r>
              <a:rPr lang="en-US" sz="2000" dirty="0"/>
              <a:t>Build, Buy, Borrow and Bridge : Une </a:t>
            </a:r>
            <a:r>
              <a:rPr lang="en-US" sz="2000" dirty="0" err="1"/>
              <a:t>approche</a:t>
            </a:r>
            <a:r>
              <a:rPr lang="en-US" sz="2000" dirty="0"/>
              <a:t> </a:t>
            </a:r>
            <a:r>
              <a:rPr lang="en-US" sz="2000" dirty="0" err="1"/>
              <a:t>holistique</a:t>
            </a:r>
            <a:r>
              <a:rPr lang="en-US" sz="2000" dirty="0"/>
              <a:t> de la gestion des </a:t>
            </a:r>
            <a:r>
              <a:rPr lang="en-US" sz="2000" dirty="0" err="1"/>
              <a:t>ressources</a:t>
            </a:r>
            <a:r>
              <a:rPr lang="en-US" sz="2000" dirty="0"/>
              <a:t> </a:t>
            </a:r>
            <a:r>
              <a:rPr lang="en-US" sz="2000" dirty="0" err="1"/>
              <a:t>humaines</a:t>
            </a:r>
            <a:endParaRPr lang="en-US" dirty="0"/>
          </a:p>
        </p:txBody>
      </p:sp>
      <p:pic>
        <p:nvPicPr>
          <p:cNvPr id="9" name="Picture 8">
            <a:extLst>
              <a:ext uri="{FF2B5EF4-FFF2-40B4-BE49-F238E27FC236}">
                <a16:creationId xmlns:a16="http://schemas.microsoft.com/office/drawing/2014/main" id="{08AD33D6-47B8-E546-BC9F-1F2C28B2694B}"/>
              </a:ext>
            </a:extLst>
          </p:cNvPr>
          <p:cNvPicPr>
            <a:picLocks noChangeAspect="1"/>
          </p:cNvPicPr>
          <p:nvPr/>
        </p:nvPicPr>
        <p:blipFill rotWithShape="1">
          <a:blip r:embed="rId4"/>
          <a:srcRect t="19581" r="5171" b="19581"/>
          <a:stretch/>
        </p:blipFill>
        <p:spPr>
          <a:xfrm>
            <a:off x="251728" y="1367883"/>
            <a:ext cx="8869680" cy="1806673"/>
          </a:xfrm>
          <a:prstGeom prst="rect">
            <a:avLst/>
          </a:prstGeom>
        </p:spPr>
      </p:pic>
      <p:sp>
        <p:nvSpPr>
          <p:cNvPr id="36" name="TextBox 35">
            <a:extLst>
              <a:ext uri="{FF2B5EF4-FFF2-40B4-BE49-F238E27FC236}">
                <a16:creationId xmlns:a16="http://schemas.microsoft.com/office/drawing/2014/main" id="{7A09A071-A4AA-4449-BAA0-32B01DC551F8}"/>
              </a:ext>
            </a:extLst>
          </p:cNvPr>
          <p:cNvSpPr txBox="1"/>
          <p:nvPr/>
        </p:nvSpPr>
        <p:spPr>
          <a:xfrm>
            <a:off x="203587" y="3233150"/>
            <a:ext cx="1707012" cy="1092607"/>
          </a:xfrm>
          <a:prstGeom prst="rect">
            <a:avLst/>
          </a:prstGeom>
          <a:noFill/>
        </p:spPr>
        <p:txBody>
          <a:bodyPr wrap="square" rtlCol="0">
            <a:spAutoFit/>
          </a:bodyPr>
          <a:lstStyle/>
          <a:p>
            <a:pPr algn="ctr"/>
            <a:r>
              <a:rPr lang="en-US" sz="1300" b="1" dirty="0" err="1">
                <a:solidFill>
                  <a:schemeClr val="tx2"/>
                </a:solidFill>
              </a:rPr>
              <a:t>Construire</a:t>
            </a:r>
            <a:endParaRPr lang="en-US" sz="1300" b="1" dirty="0">
              <a:solidFill>
                <a:schemeClr val="tx2"/>
              </a:solidFill>
            </a:endParaRPr>
          </a:p>
          <a:p>
            <a:pPr algn="ctr"/>
            <a:r>
              <a:rPr lang="en-US" sz="1300" dirty="0" err="1">
                <a:solidFill>
                  <a:schemeClr val="tx2"/>
                </a:solidFill>
              </a:rPr>
              <a:t>Investir</a:t>
            </a:r>
            <a:r>
              <a:rPr lang="en-US" sz="1300" dirty="0">
                <a:solidFill>
                  <a:schemeClr val="tx2"/>
                </a:solidFill>
              </a:rPr>
              <a:t> dans la formation </a:t>
            </a:r>
            <a:r>
              <a:rPr lang="en-US" sz="1300" dirty="0" err="1">
                <a:solidFill>
                  <a:schemeClr val="tx2"/>
                </a:solidFill>
              </a:rPr>
              <a:t>afin</a:t>
            </a:r>
            <a:r>
              <a:rPr lang="en-US" sz="1300" dirty="0">
                <a:solidFill>
                  <a:schemeClr val="tx2"/>
                </a:solidFill>
              </a:rPr>
              <a:t> </a:t>
            </a:r>
            <a:r>
              <a:rPr lang="en-US" sz="1300" dirty="0" err="1">
                <a:solidFill>
                  <a:schemeClr val="tx2"/>
                </a:solidFill>
              </a:rPr>
              <a:t>d’élargir</a:t>
            </a:r>
            <a:r>
              <a:rPr lang="en-US" sz="1300" dirty="0">
                <a:solidFill>
                  <a:schemeClr val="tx2"/>
                </a:solidFill>
              </a:rPr>
              <a:t> </a:t>
            </a:r>
            <a:r>
              <a:rPr lang="en-US" sz="1300" dirty="0" err="1">
                <a:solidFill>
                  <a:schemeClr val="tx2"/>
                </a:solidFill>
              </a:rPr>
              <a:t>votre</a:t>
            </a:r>
            <a:r>
              <a:rPr lang="en-US" sz="1300" dirty="0">
                <a:solidFill>
                  <a:schemeClr val="tx2"/>
                </a:solidFill>
              </a:rPr>
              <a:t> </a:t>
            </a:r>
            <a:r>
              <a:rPr lang="en-US" sz="1300" dirty="0" err="1">
                <a:solidFill>
                  <a:schemeClr val="tx2"/>
                </a:solidFill>
              </a:rPr>
              <a:t>réserve</a:t>
            </a:r>
            <a:r>
              <a:rPr lang="en-US" sz="1300" dirty="0">
                <a:solidFill>
                  <a:schemeClr val="tx2"/>
                </a:solidFill>
              </a:rPr>
              <a:t> de talents</a:t>
            </a:r>
          </a:p>
        </p:txBody>
      </p:sp>
      <p:sp>
        <p:nvSpPr>
          <p:cNvPr id="10" name="Rectangle 9">
            <a:extLst>
              <a:ext uri="{FF2B5EF4-FFF2-40B4-BE49-F238E27FC236}">
                <a16:creationId xmlns:a16="http://schemas.microsoft.com/office/drawing/2014/main" id="{56BA05E9-F1BD-B047-9E15-F761C70909E6}"/>
              </a:ext>
            </a:extLst>
          </p:cNvPr>
          <p:cNvSpPr/>
          <p:nvPr/>
        </p:nvSpPr>
        <p:spPr>
          <a:xfrm>
            <a:off x="2303538" y="3233150"/>
            <a:ext cx="2149540" cy="892552"/>
          </a:xfrm>
          <a:prstGeom prst="rect">
            <a:avLst/>
          </a:prstGeom>
        </p:spPr>
        <p:txBody>
          <a:bodyPr wrap="square">
            <a:spAutoFit/>
          </a:bodyPr>
          <a:lstStyle/>
          <a:p>
            <a:pPr algn="ctr"/>
            <a:r>
              <a:rPr lang="en-US" sz="1300" b="1" dirty="0" err="1">
                <a:solidFill>
                  <a:schemeClr val="accent2"/>
                </a:solidFill>
              </a:rPr>
              <a:t>Acquérir</a:t>
            </a:r>
            <a:endParaRPr lang="en-US" sz="1300" b="1" dirty="0">
              <a:solidFill>
                <a:schemeClr val="accent2"/>
              </a:solidFill>
            </a:endParaRPr>
          </a:p>
          <a:p>
            <a:pPr algn="ctr"/>
            <a:r>
              <a:rPr lang="en-US" sz="1300" dirty="0" err="1">
                <a:solidFill>
                  <a:schemeClr val="accent2"/>
                </a:solidFill>
              </a:rPr>
              <a:t>Attirer</a:t>
            </a:r>
            <a:r>
              <a:rPr lang="en-US" sz="1300" dirty="0">
                <a:solidFill>
                  <a:schemeClr val="accent2"/>
                </a:solidFill>
              </a:rPr>
              <a:t> les talents qui ne </a:t>
            </a:r>
            <a:r>
              <a:rPr lang="en-US" sz="1300" dirty="0" err="1">
                <a:solidFill>
                  <a:schemeClr val="accent2"/>
                </a:solidFill>
              </a:rPr>
              <a:t>peuvent</a:t>
            </a:r>
            <a:r>
              <a:rPr lang="en-US" sz="1300" dirty="0">
                <a:solidFill>
                  <a:schemeClr val="accent2"/>
                </a:solidFill>
              </a:rPr>
              <a:t> pas </a:t>
            </a:r>
            <a:r>
              <a:rPr lang="en-US" sz="1300" dirty="0" err="1">
                <a:solidFill>
                  <a:schemeClr val="accent2"/>
                </a:solidFill>
              </a:rPr>
              <a:t>être</a:t>
            </a:r>
            <a:r>
              <a:rPr lang="en-US" sz="1300" dirty="0">
                <a:solidFill>
                  <a:schemeClr val="accent2"/>
                </a:solidFill>
              </a:rPr>
              <a:t> </a:t>
            </a:r>
            <a:r>
              <a:rPr lang="en-US" sz="1300" dirty="0" err="1">
                <a:solidFill>
                  <a:schemeClr val="accent2"/>
                </a:solidFill>
              </a:rPr>
              <a:t>développés</a:t>
            </a:r>
            <a:r>
              <a:rPr lang="en-US" sz="1300" dirty="0">
                <a:solidFill>
                  <a:schemeClr val="accent2"/>
                </a:solidFill>
              </a:rPr>
              <a:t> </a:t>
            </a:r>
            <a:r>
              <a:rPr lang="en-US" sz="1300" dirty="0" err="1">
                <a:solidFill>
                  <a:schemeClr val="accent2"/>
                </a:solidFill>
              </a:rPr>
              <a:t>en</a:t>
            </a:r>
            <a:r>
              <a:rPr lang="en-US" sz="1300" dirty="0">
                <a:solidFill>
                  <a:schemeClr val="accent2"/>
                </a:solidFill>
              </a:rPr>
              <a:t> interne</a:t>
            </a:r>
          </a:p>
        </p:txBody>
      </p:sp>
      <p:sp>
        <p:nvSpPr>
          <p:cNvPr id="39" name="TextBox 38">
            <a:extLst>
              <a:ext uri="{FF2B5EF4-FFF2-40B4-BE49-F238E27FC236}">
                <a16:creationId xmlns:a16="http://schemas.microsoft.com/office/drawing/2014/main" id="{280F5310-6887-0C45-B467-6F7C45878F2A}"/>
              </a:ext>
            </a:extLst>
          </p:cNvPr>
          <p:cNvSpPr txBox="1"/>
          <p:nvPr/>
        </p:nvSpPr>
        <p:spPr>
          <a:xfrm>
            <a:off x="4732003" y="3233150"/>
            <a:ext cx="1828800" cy="1092607"/>
          </a:xfrm>
          <a:prstGeom prst="rect">
            <a:avLst/>
          </a:prstGeom>
          <a:noFill/>
        </p:spPr>
        <p:txBody>
          <a:bodyPr wrap="square" rtlCol="0">
            <a:spAutoFit/>
          </a:bodyPr>
          <a:lstStyle/>
          <a:p>
            <a:pPr algn="ctr"/>
            <a:r>
              <a:rPr lang="en-US" sz="1300" b="1" dirty="0" err="1">
                <a:solidFill>
                  <a:schemeClr val="accent3"/>
                </a:solidFill>
              </a:rPr>
              <a:t>Puiser</a:t>
            </a:r>
            <a:endParaRPr lang="en-US" sz="1300" b="1" dirty="0">
              <a:solidFill>
                <a:schemeClr val="accent3"/>
              </a:solidFill>
            </a:endParaRPr>
          </a:p>
          <a:p>
            <a:pPr algn="ctr"/>
            <a:r>
              <a:rPr lang="en-US" sz="1300" dirty="0" err="1">
                <a:solidFill>
                  <a:schemeClr val="accent3"/>
                </a:solidFill>
              </a:rPr>
              <a:t>Entretenir</a:t>
            </a:r>
            <a:r>
              <a:rPr lang="en-US" sz="1300" dirty="0">
                <a:solidFill>
                  <a:schemeClr val="accent3"/>
                </a:solidFill>
              </a:rPr>
              <a:t> des </a:t>
            </a:r>
            <a:r>
              <a:rPr lang="en-US" sz="1300" dirty="0" err="1">
                <a:solidFill>
                  <a:schemeClr val="accent3"/>
                </a:solidFill>
              </a:rPr>
              <a:t>communautés</a:t>
            </a:r>
            <a:r>
              <a:rPr lang="en-US" sz="1300" dirty="0">
                <a:solidFill>
                  <a:schemeClr val="accent3"/>
                </a:solidFill>
              </a:rPr>
              <a:t> de talents </a:t>
            </a:r>
            <a:r>
              <a:rPr lang="en-US" sz="1300" dirty="0" err="1">
                <a:solidFill>
                  <a:schemeClr val="accent3"/>
                </a:solidFill>
              </a:rPr>
              <a:t>externes</a:t>
            </a:r>
            <a:r>
              <a:rPr lang="en-US" sz="1300" dirty="0">
                <a:solidFill>
                  <a:schemeClr val="accent3"/>
                </a:solidFill>
              </a:rPr>
              <a:t> à </a:t>
            </a:r>
            <a:r>
              <a:rPr lang="en-US" sz="1300" dirty="0" err="1">
                <a:solidFill>
                  <a:schemeClr val="accent3"/>
                </a:solidFill>
              </a:rPr>
              <a:t>l’entreprise</a:t>
            </a:r>
            <a:endParaRPr lang="en-US" sz="1300" dirty="0">
              <a:solidFill>
                <a:schemeClr val="accent3"/>
              </a:solidFill>
            </a:endParaRPr>
          </a:p>
        </p:txBody>
      </p:sp>
      <p:sp>
        <p:nvSpPr>
          <p:cNvPr id="40" name="TextBox 39">
            <a:extLst>
              <a:ext uri="{FF2B5EF4-FFF2-40B4-BE49-F238E27FC236}">
                <a16:creationId xmlns:a16="http://schemas.microsoft.com/office/drawing/2014/main" id="{259A9ED9-0366-084C-A2C5-C4AA29D8D69C}"/>
              </a:ext>
            </a:extLst>
          </p:cNvPr>
          <p:cNvSpPr txBox="1"/>
          <p:nvPr/>
        </p:nvSpPr>
        <p:spPr>
          <a:xfrm>
            <a:off x="6980688" y="3174556"/>
            <a:ext cx="1981178" cy="1292662"/>
          </a:xfrm>
          <a:prstGeom prst="rect">
            <a:avLst/>
          </a:prstGeom>
          <a:noFill/>
        </p:spPr>
        <p:txBody>
          <a:bodyPr wrap="square" rtlCol="0">
            <a:spAutoFit/>
          </a:bodyPr>
          <a:lstStyle/>
          <a:p>
            <a:pPr algn="ctr"/>
            <a:r>
              <a:rPr lang="en-US" sz="1300" b="1" dirty="0">
                <a:solidFill>
                  <a:schemeClr val="accent1"/>
                </a:solidFill>
              </a:rPr>
              <a:t>Faire </a:t>
            </a:r>
            <a:r>
              <a:rPr lang="en-US" sz="1300" b="1" dirty="0" err="1">
                <a:solidFill>
                  <a:schemeClr val="accent1"/>
                </a:solidFill>
              </a:rPr>
              <a:t>évoluer</a:t>
            </a:r>
            <a:endParaRPr lang="en-US" sz="1300" b="1" dirty="0">
              <a:solidFill>
                <a:schemeClr val="accent1"/>
              </a:solidFill>
            </a:endParaRPr>
          </a:p>
          <a:p>
            <a:pPr algn="ctr"/>
            <a:r>
              <a:rPr lang="en-US" sz="1300" dirty="0">
                <a:solidFill>
                  <a:schemeClr val="accent1"/>
                </a:solidFill>
              </a:rPr>
              <a:t>Aider les </a:t>
            </a:r>
            <a:r>
              <a:rPr lang="en-US" sz="1300" dirty="0" err="1">
                <a:solidFill>
                  <a:schemeClr val="accent1"/>
                </a:solidFill>
              </a:rPr>
              <a:t>individus</a:t>
            </a:r>
            <a:r>
              <a:rPr lang="en-US" sz="1300" dirty="0">
                <a:solidFill>
                  <a:schemeClr val="accent1"/>
                </a:solidFill>
              </a:rPr>
              <a:t> à se </a:t>
            </a:r>
            <a:r>
              <a:rPr lang="en-US" sz="1300" dirty="0" err="1">
                <a:solidFill>
                  <a:schemeClr val="accent1"/>
                </a:solidFill>
              </a:rPr>
              <a:t>tourner</a:t>
            </a:r>
            <a:r>
              <a:rPr lang="en-US" sz="1300" dirty="0">
                <a:solidFill>
                  <a:schemeClr val="accent1"/>
                </a:solidFill>
              </a:rPr>
              <a:t> </a:t>
            </a:r>
            <a:r>
              <a:rPr lang="en-US" sz="1300" dirty="0" err="1">
                <a:solidFill>
                  <a:schemeClr val="accent1"/>
                </a:solidFill>
              </a:rPr>
              <a:t>vers</a:t>
            </a:r>
            <a:r>
              <a:rPr lang="en-US" sz="1300" dirty="0">
                <a:solidFill>
                  <a:schemeClr val="accent1"/>
                </a:solidFill>
              </a:rPr>
              <a:t> de </a:t>
            </a:r>
            <a:r>
              <a:rPr lang="en-US" sz="1300" dirty="0" err="1">
                <a:solidFill>
                  <a:schemeClr val="accent1"/>
                </a:solidFill>
              </a:rPr>
              <a:t>nouvelles</a:t>
            </a:r>
            <a:r>
              <a:rPr lang="en-US" sz="1300" dirty="0">
                <a:solidFill>
                  <a:schemeClr val="accent1"/>
                </a:solidFill>
              </a:rPr>
              <a:t> </a:t>
            </a:r>
            <a:r>
              <a:rPr lang="en-US" sz="1300" dirty="0" err="1">
                <a:solidFill>
                  <a:schemeClr val="accent1"/>
                </a:solidFill>
              </a:rPr>
              <a:t>fonctions</a:t>
            </a:r>
            <a:r>
              <a:rPr lang="en-US" sz="1300" dirty="0">
                <a:solidFill>
                  <a:schemeClr val="accent1"/>
                </a:solidFill>
              </a:rPr>
              <a:t> au sein de </a:t>
            </a:r>
            <a:r>
              <a:rPr lang="en-US" sz="1300" dirty="0" err="1">
                <a:solidFill>
                  <a:schemeClr val="accent1"/>
                </a:solidFill>
              </a:rPr>
              <a:t>l’entreprise</a:t>
            </a:r>
            <a:r>
              <a:rPr lang="en-US" sz="1300" dirty="0">
                <a:solidFill>
                  <a:schemeClr val="accent1"/>
                </a:solidFill>
              </a:rPr>
              <a:t> </a:t>
            </a:r>
            <a:r>
              <a:rPr lang="en-US" sz="1300" dirty="0" err="1">
                <a:solidFill>
                  <a:schemeClr val="accent1"/>
                </a:solidFill>
              </a:rPr>
              <a:t>ou</a:t>
            </a:r>
            <a:r>
              <a:rPr lang="en-US" sz="1300" dirty="0">
                <a:solidFill>
                  <a:schemeClr val="accent1"/>
                </a:solidFill>
              </a:rPr>
              <a:t> </a:t>
            </a:r>
            <a:r>
              <a:rPr lang="en-US" sz="1300" dirty="0" err="1">
                <a:solidFill>
                  <a:schemeClr val="accent1"/>
                </a:solidFill>
              </a:rPr>
              <a:t>en</a:t>
            </a:r>
            <a:r>
              <a:rPr lang="en-US" sz="1300" dirty="0">
                <a:solidFill>
                  <a:schemeClr val="accent1"/>
                </a:solidFill>
              </a:rPr>
              <a:t> dehors</a:t>
            </a:r>
          </a:p>
        </p:txBody>
      </p:sp>
    </p:spTree>
    <p:extLst>
      <p:ext uri="{BB962C8B-B14F-4D97-AF65-F5344CB8AC3E}">
        <p14:creationId xmlns:p14="http://schemas.microsoft.com/office/powerpoint/2010/main" val="325999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3761084B-0845-504C-A013-B31D27DD5AC0}"/>
              </a:ext>
            </a:extLst>
          </p:cNvPr>
          <p:cNvSpPr/>
          <p:nvPr/>
        </p:nvSpPr>
        <p:spPr>
          <a:xfrm>
            <a:off x="0" y="1087148"/>
            <a:ext cx="9143999" cy="3563230"/>
          </a:xfrm>
          <a:prstGeom prst="roundRect">
            <a:avLst>
              <a:gd name="adj" fmla="val 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2B61FC-0A90-FD4B-A0AE-C8C252580BA9}"/>
              </a:ext>
            </a:extLst>
          </p:cNvPr>
          <p:cNvSpPr/>
          <p:nvPr/>
        </p:nvSpPr>
        <p:spPr>
          <a:xfrm>
            <a:off x="6308183" y="1319129"/>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EBBC6DC6-2ACC-D44E-A04F-ABF190956E39}"/>
              </a:ext>
            </a:extLst>
          </p:cNvPr>
          <p:cNvSpPr/>
          <p:nvPr/>
        </p:nvSpPr>
        <p:spPr>
          <a:xfrm>
            <a:off x="3925686" y="1318821"/>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59C4EC1-6650-2F4C-964E-588D4F7D1549}"/>
              </a:ext>
            </a:extLst>
          </p:cNvPr>
          <p:cNvSpPr/>
          <p:nvPr/>
        </p:nvSpPr>
        <p:spPr>
          <a:xfrm>
            <a:off x="6308183" y="2991967"/>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C3C00A66-BC97-8247-9DC7-0C9F495CF270}"/>
              </a:ext>
            </a:extLst>
          </p:cNvPr>
          <p:cNvSpPr/>
          <p:nvPr/>
        </p:nvSpPr>
        <p:spPr>
          <a:xfrm>
            <a:off x="3922560" y="2991659"/>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62C5A108-3E03-5B47-940C-16544443B5BE}"/>
              </a:ext>
            </a:extLst>
          </p:cNvPr>
          <p:cNvSpPr/>
          <p:nvPr/>
        </p:nvSpPr>
        <p:spPr>
          <a:xfrm>
            <a:off x="1544118" y="2996338"/>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D568D3E8-FC57-644C-88C0-D6C992210A40}"/>
              </a:ext>
            </a:extLst>
          </p:cNvPr>
          <p:cNvSpPr/>
          <p:nvPr/>
        </p:nvSpPr>
        <p:spPr>
          <a:xfrm>
            <a:off x="1544120" y="1323500"/>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607E270-1FF8-4123-AD82-1ED6FACA2FEF}"/>
              </a:ext>
            </a:extLst>
          </p:cNvPr>
          <p:cNvSpPr>
            <a:spLocks noGrp="1"/>
          </p:cNvSpPr>
          <p:nvPr>
            <p:ph type="title"/>
          </p:nvPr>
        </p:nvSpPr>
        <p:spPr/>
        <p:txBody>
          <a:bodyPr/>
          <a:lstStyle/>
          <a:p>
            <a:r>
              <a:rPr lang="en-US" dirty="0">
                <a:latin typeface="Arial"/>
                <a:cs typeface="Arial"/>
              </a:rPr>
              <a:t>ManpowerGroup </a:t>
            </a:r>
            <a:r>
              <a:rPr lang="en-US" dirty="0" err="1">
                <a:latin typeface="Arial"/>
                <a:cs typeface="Arial"/>
              </a:rPr>
              <a:t>apporte</a:t>
            </a:r>
            <a:r>
              <a:rPr lang="en-US" dirty="0">
                <a:latin typeface="Arial"/>
                <a:cs typeface="Arial"/>
              </a:rPr>
              <a:t> des solutions </a:t>
            </a:r>
            <a:r>
              <a:rPr lang="en-US" dirty="0" err="1">
                <a:latin typeface="Arial"/>
                <a:cs typeface="Arial"/>
              </a:rPr>
              <a:t>innovantes</a:t>
            </a:r>
            <a:r>
              <a:rPr lang="en-US" dirty="0">
                <a:latin typeface="Arial"/>
                <a:cs typeface="Arial"/>
              </a:rPr>
              <a:t> tout au long du cycle de vie des RH</a:t>
            </a:r>
          </a:p>
        </p:txBody>
      </p:sp>
      <p:sp>
        <p:nvSpPr>
          <p:cNvPr id="9" name="Text Placeholder 2">
            <a:extLst>
              <a:ext uri="{FF2B5EF4-FFF2-40B4-BE49-F238E27FC236}">
                <a16:creationId xmlns:a16="http://schemas.microsoft.com/office/drawing/2014/main" id="{255496F1-E4B9-4BD4-8894-EF3D7C35E6D4}"/>
              </a:ext>
            </a:extLst>
          </p:cNvPr>
          <p:cNvSpPr txBox="1">
            <a:spLocks/>
          </p:cNvSpPr>
          <p:nvPr/>
        </p:nvSpPr>
        <p:spPr>
          <a:xfrm>
            <a:off x="1237648" y="2572380"/>
            <a:ext cx="1849211"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en-US" sz="900" b="1" i="0" u="none" strike="noStrike" kern="1200" cap="none" spc="0" normalizeH="0" baseline="0" noProof="0">
                <a:ln>
                  <a:noFill/>
                </a:ln>
                <a:solidFill>
                  <a:schemeClr val="accent4"/>
                </a:solidFill>
                <a:effectLst/>
                <a:uLnTx/>
                <a:uFillTx/>
                <a:latin typeface="Arial" charset="0"/>
                <a:cs typeface="Arial" charset="0"/>
              </a:rPr>
              <a:t>Workforce Consulting &amp; Analytics</a:t>
            </a:r>
          </a:p>
        </p:txBody>
      </p:sp>
      <p:sp>
        <p:nvSpPr>
          <p:cNvPr id="13" name="Text Placeholder 6">
            <a:extLst>
              <a:ext uri="{FF2B5EF4-FFF2-40B4-BE49-F238E27FC236}">
                <a16:creationId xmlns:a16="http://schemas.microsoft.com/office/drawing/2014/main" id="{863AEBC2-80CD-4F10-A432-76B4700FB935}"/>
              </a:ext>
            </a:extLst>
          </p:cNvPr>
          <p:cNvSpPr txBox="1">
            <a:spLocks/>
          </p:cNvSpPr>
          <p:nvPr/>
        </p:nvSpPr>
        <p:spPr>
          <a:xfrm>
            <a:off x="3632307" y="2572388"/>
            <a:ext cx="1849212"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en-US" sz="900" b="1" i="0" u="none" strike="noStrike" kern="1200" cap="none" spc="0" normalizeH="0" baseline="0" noProof="0">
                <a:ln>
                  <a:noFill/>
                </a:ln>
                <a:solidFill>
                  <a:srgbClr val="67696F"/>
                </a:solidFill>
                <a:effectLst/>
                <a:uLnTx/>
                <a:uFillTx/>
                <a:latin typeface="Arial" charset="0"/>
                <a:cs typeface="Arial" charset="0"/>
              </a:rPr>
              <a:t>Workforce Management</a:t>
            </a:r>
          </a:p>
        </p:txBody>
      </p:sp>
      <p:pic>
        <p:nvPicPr>
          <p:cNvPr id="15" name="Picture Placeholder 5" descr="A person standing in front of a window&#10;&#10;Description automatically generated">
            <a:hlinkClick r:id="rId3"/>
            <a:extLst>
              <a:ext uri="{FF2B5EF4-FFF2-40B4-BE49-F238E27FC236}">
                <a16:creationId xmlns:a16="http://schemas.microsoft.com/office/drawing/2014/main" id="{821E7E2A-D3D7-40B0-84F8-C2F02547EB35}"/>
              </a:ext>
            </a:extLst>
          </p:cNvPr>
          <p:cNvPicPr>
            <a:picLocks noChangeAspect="1"/>
          </p:cNvPicPr>
          <p:nvPr/>
        </p:nvPicPr>
        <p:blipFill rotWithShape="1">
          <a:blip r:embed="rId4"/>
          <a:srcRect l="12664" r="52282"/>
          <a:stretch/>
        </p:blipFill>
        <p:spPr>
          <a:xfrm>
            <a:off x="6385351" y="3052547"/>
            <a:ext cx="1088187" cy="1034848"/>
          </a:xfrm>
          <a:prstGeom prst="rect">
            <a:avLst/>
          </a:prstGeom>
          <a:effectLst/>
        </p:spPr>
      </p:pic>
      <p:pic>
        <p:nvPicPr>
          <p:cNvPr id="18" name="Picture Placeholder 12" descr="A group of people looking at a phone&#10;&#10;Description automatically generated">
            <a:hlinkClick r:id="rId5"/>
            <a:extLst>
              <a:ext uri="{FF2B5EF4-FFF2-40B4-BE49-F238E27FC236}">
                <a16:creationId xmlns:a16="http://schemas.microsoft.com/office/drawing/2014/main" id="{460A6924-A13C-4E18-87C8-3AA96647B742}"/>
              </a:ext>
            </a:extLst>
          </p:cNvPr>
          <p:cNvPicPr>
            <a:picLocks noChangeAspect="1"/>
          </p:cNvPicPr>
          <p:nvPr/>
        </p:nvPicPr>
        <p:blipFill rotWithShape="1">
          <a:blip r:embed="rId6"/>
          <a:srcRect l="44145" r="1264"/>
          <a:stretch/>
        </p:blipFill>
        <p:spPr>
          <a:xfrm>
            <a:off x="3986700" y="3040220"/>
            <a:ext cx="1110434" cy="1048068"/>
          </a:xfrm>
          <a:prstGeom prst="rect">
            <a:avLst/>
          </a:prstGeom>
          <a:effectLst/>
        </p:spPr>
      </p:pic>
      <p:pic>
        <p:nvPicPr>
          <p:cNvPr id="19" name="Picture Placeholder 5">
            <a:hlinkClick r:id="rId7"/>
            <a:extLst>
              <a:ext uri="{FF2B5EF4-FFF2-40B4-BE49-F238E27FC236}">
                <a16:creationId xmlns:a16="http://schemas.microsoft.com/office/drawing/2014/main" id="{4D4331B4-E475-4E29-BA69-D64516FBD671}"/>
              </a:ext>
            </a:extLst>
          </p:cNvPr>
          <p:cNvPicPr>
            <a:picLocks noChangeAspect="1"/>
          </p:cNvPicPr>
          <p:nvPr/>
        </p:nvPicPr>
        <p:blipFill>
          <a:blip r:embed="rId8"/>
          <a:srcRect l="20423" r="20423"/>
          <a:stretch>
            <a:fillRect/>
          </a:stretch>
        </p:blipFill>
        <p:spPr>
          <a:xfrm>
            <a:off x="1629753" y="3072237"/>
            <a:ext cx="1067482" cy="1015158"/>
          </a:xfrm>
          <a:prstGeom prst="rect">
            <a:avLst/>
          </a:prstGeom>
          <a:effectLst/>
        </p:spPr>
      </p:pic>
      <p:pic>
        <p:nvPicPr>
          <p:cNvPr id="20" name="Marcador de posición de imagen 4">
            <a:hlinkClick r:id="rId9"/>
            <a:extLst>
              <a:ext uri="{FF2B5EF4-FFF2-40B4-BE49-F238E27FC236}">
                <a16:creationId xmlns:a16="http://schemas.microsoft.com/office/drawing/2014/main" id="{7D310D4F-9A88-4E56-8622-22CF028F372B}"/>
              </a:ext>
            </a:extLst>
          </p:cNvPr>
          <p:cNvPicPr>
            <a:picLocks noChangeAspect="1"/>
          </p:cNvPicPr>
          <p:nvPr/>
        </p:nvPicPr>
        <p:blipFill rotWithShape="1">
          <a:blip r:embed="rId10"/>
          <a:srcRect l="10733" t="11841" r="30903" b="4859"/>
          <a:stretch/>
        </p:blipFill>
        <p:spPr>
          <a:xfrm>
            <a:off x="6382225" y="1381195"/>
            <a:ext cx="1088187" cy="1034848"/>
          </a:xfrm>
          <a:prstGeom prst="rect">
            <a:avLst/>
          </a:prstGeom>
          <a:effectLst/>
        </p:spPr>
      </p:pic>
      <p:pic>
        <p:nvPicPr>
          <p:cNvPr id="21" name="Picture Placeholder 4" descr="A group of people sitting at a table&#10;&#10;Description automatically generated">
            <a:hlinkClick r:id="rId11"/>
            <a:extLst>
              <a:ext uri="{FF2B5EF4-FFF2-40B4-BE49-F238E27FC236}">
                <a16:creationId xmlns:a16="http://schemas.microsoft.com/office/drawing/2014/main" id="{2C536FB6-AA53-4693-9C2B-A177CD1BAE69}"/>
              </a:ext>
            </a:extLst>
          </p:cNvPr>
          <p:cNvPicPr>
            <a:picLocks noChangeAspect="1"/>
          </p:cNvPicPr>
          <p:nvPr/>
        </p:nvPicPr>
        <p:blipFill rotWithShape="1">
          <a:blip r:embed="rId12"/>
          <a:srcRect l="16062" r="25909"/>
          <a:stretch/>
        </p:blipFill>
        <p:spPr>
          <a:xfrm>
            <a:off x="1629753" y="1381195"/>
            <a:ext cx="1067482" cy="1034848"/>
          </a:xfrm>
          <a:prstGeom prst="rect">
            <a:avLst/>
          </a:prstGeom>
          <a:solidFill>
            <a:schemeClr val="bg1"/>
          </a:solidFill>
          <a:effectLst/>
        </p:spPr>
      </p:pic>
      <p:pic>
        <p:nvPicPr>
          <p:cNvPr id="22" name="Marcador de posición de imagen 14">
            <a:hlinkClick r:id="rId13"/>
            <a:extLst>
              <a:ext uri="{FF2B5EF4-FFF2-40B4-BE49-F238E27FC236}">
                <a16:creationId xmlns:a16="http://schemas.microsoft.com/office/drawing/2014/main" id="{A52C3AFC-CE4F-42A7-89E9-CD62600703C7}"/>
              </a:ext>
            </a:extLst>
          </p:cNvPr>
          <p:cNvPicPr>
            <a:picLocks noChangeAspect="1"/>
          </p:cNvPicPr>
          <p:nvPr/>
        </p:nvPicPr>
        <p:blipFill rotWithShape="1">
          <a:blip r:embed="rId14"/>
          <a:srcRect l="38706" r="2140"/>
          <a:stretch/>
        </p:blipFill>
        <p:spPr>
          <a:xfrm>
            <a:off x="4008947" y="1384508"/>
            <a:ext cx="1088187" cy="1034848"/>
          </a:xfrm>
          <a:prstGeom prst="rect">
            <a:avLst/>
          </a:prstGeom>
          <a:effectLst/>
        </p:spPr>
      </p:pic>
      <p:sp>
        <p:nvSpPr>
          <p:cNvPr id="23" name="Text Placeholder 6">
            <a:extLst>
              <a:ext uri="{FF2B5EF4-FFF2-40B4-BE49-F238E27FC236}">
                <a16:creationId xmlns:a16="http://schemas.microsoft.com/office/drawing/2014/main" id="{643E27E3-B58D-4747-A8FB-3831126F22D1}"/>
              </a:ext>
            </a:extLst>
          </p:cNvPr>
          <p:cNvSpPr txBox="1">
            <a:spLocks/>
          </p:cNvSpPr>
          <p:nvPr/>
        </p:nvSpPr>
        <p:spPr>
          <a:xfrm>
            <a:off x="6308183" y="2560997"/>
            <a:ext cx="1236269"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en-US" sz="900" b="1" i="0" u="none" strike="noStrike" kern="1200" cap="none" spc="0" normalizeH="0" baseline="0" noProof="0">
                <a:ln>
                  <a:noFill/>
                </a:ln>
                <a:solidFill>
                  <a:srgbClr val="67696F"/>
                </a:solidFill>
                <a:effectLst/>
                <a:uLnTx/>
                <a:uFillTx/>
                <a:latin typeface="Arial" charset="0"/>
                <a:cs typeface="Arial" charset="0"/>
              </a:rPr>
              <a:t>Talent Resourcing</a:t>
            </a:r>
          </a:p>
        </p:txBody>
      </p:sp>
      <p:sp>
        <p:nvSpPr>
          <p:cNvPr id="4" name="Rectangle 3">
            <a:extLst>
              <a:ext uri="{FF2B5EF4-FFF2-40B4-BE49-F238E27FC236}">
                <a16:creationId xmlns:a16="http://schemas.microsoft.com/office/drawing/2014/main" id="{2144A0F4-019A-4745-B746-04C31C73369E}"/>
              </a:ext>
            </a:extLst>
          </p:cNvPr>
          <p:cNvSpPr/>
          <p:nvPr/>
        </p:nvSpPr>
        <p:spPr>
          <a:xfrm>
            <a:off x="1247276" y="4244351"/>
            <a:ext cx="1829951"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7696F"/>
                </a:solidFill>
                <a:effectLst/>
                <a:uLnTx/>
                <a:uFillTx/>
                <a:latin typeface="Arial" panose="020B0604020202020204"/>
                <a:ea typeface="+mn-ea"/>
                <a:cs typeface="+mn-cs"/>
              </a:rPr>
              <a:t>Career Management</a:t>
            </a:r>
          </a:p>
        </p:txBody>
      </p:sp>
      <p:sp>
        <p:nvSpPr>
          <p:cNvPr id="29" name="Rectangle 28">
            <a:extLst>
              <a:ext uri="{FF2B5EF4-FFF2-40B4-BE49-F238E27FC236}">
                <a16:creationId xmlns:a16="http://schemas.microsoft.com/office/drawing/2014/main" id="{FE12E97D-60CA-614B-9DF3-5996A00E6890}"/>
              </a:ext>
            </a:extLst>
          </p:cNvPr>
          <p:cNvSpPr/>
          <p:nvPr/>
        </p:nvSpPr>
        <p:spPr>
          <a:xfrm>
            <a:off x="3824337" y="4240913"/>
            <a:ext cx="1438969"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7696F"/>
                </a:solidFill>
                <a:effectLst/>
                <a:uLnTx/>
                <a:uFillTx/>
                <a:latin typeface="Arial" panose="020B0604020202020204"/>
                <a:ea typeface="+mn-ea"/>
                <a:cs typeface="+mn-cs"/>
              </a:rPr>
              <a:t>Career Transition</a:t>
            </a:r>
          </a:p>
        </p:txBody>
      </p:sp>
      <p:sp>
        <p:nvSpPr>
          <p:cNvPr id="30" name="Rectangle 29">
            <a:extLst>
              <a:ext uri="{FF2B5EF4-FFF2-40B4-BE49-F238E27FC236}">
                <a16:creationId xmlns:a16="http://schemas.microsoft.com/office/drawing/2014/main" id="{EE681B3E-2A9D-3842-ABE1-DD6112B0D061}"/>
              </a:ext>
            </a:extLst>
          </p:cNvPr>
          <p:cNvSpPr/>
          <p:nvPr/>
        </p:nvSpPr>
        <p:spPr>
          <a:xfrm>
            <a:off x="6150354" y="4240913"/>
            <a:ext cx="1569987"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7696F"/>
                </a:solidFill>
                <a:effectLst/>
                <a:uLnTx/>
                <a:uFillTx/>
                <a:latin typeface="Arial" panose="020B0604020202020204"/>
                <a:ea typeface="+mn-ea"/>
                <a:cs typeface="+mn-cs"/>
              </a:rPr>
              <a:t>Attracting Top Talent</a:t>
            </a:r>
          </a:p>
        </p:txBody>
      </p:sp>
    </p:spTree>
    <p:extLst>
      <p:ext uri="{BB962C8B-B14F-4D97-AF65-F5344CB8AC3E}">
        <p14:creationId xmlns:p14="http://schemas.microsoft.com/office/powerpoint/2010/main" val="424086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66F8DFE5-25B2-1045-839B-B3BB11EDC0FC}"/>
              </a:ext>
            </a:extLst>
          </p:cNvPr>
          <p:cNvSpPr>
            <a:spLocks noGrp="1"/>
          </p:cNvSpPr>
          <p:nvPr>
            <p:ph type="title"/>
          </p:nvPr>
        </p:nvSpPr>
        <p:spPr>
          <a:xfrm>
            <a:off x="458549" y="1828800"/>
            <a:ext cx="8226901" cy="1142776"/>
          </a:xfrm>
        </p:spPr>
        <p:txBody>
          <a:bodyPr/>
          <a:lstStyle/>
          <a:p>
            <a:pPr algn="ctr"/>
            <a:br>
              <a:rPr lang="en-US" sz="3500" dirty="0">
                <a:latin typeface="Arial"/>
                <a:cs typeface="Arial"/>
              </a:rPr>
            </a:br>
            <a:br>
              <a:rPr lang="en-US" sz="3500" dirty="0">
                <a:latin typeface="Arial"/>
                <a:cs typeface="Arial"/>
              </a:rPr>
            </a:br>
            <a:r>
              <a:rPr lang="en-US" sz="3500" dirty="0">
                <a:latin typeface="Arial"/>
                <a:cs typeface="Arial"/>
              </a:rPr>
              <a:t>CONSULTEZ </a:t>
            </a:r>
            <a:r>
              <a:rPr lang="en-US" sz="3500">
                <a:latin typeface="Arial"/>
                <a:cs typeface="Arial"/>
              </a:rPr>
              <a:t>LES DONN</a:t>
            </a:r>
            <a:r>
              <a:rPr lang="en-US" sz="3600"/>
              <a:t>É</a:t>
            </a:r>
            <a:r>
              <a:rPr lang="en-US" sz="3500">
                <a:latin typeface="Arial"/>
                <a:cs typeface="Arial"/>
              </a:rPr>
              <a:t>ES</a:t>
            </a:r>
            <a:br>
              <a:rPr lang="en-US" dirty="0"/>
            </a:br>
            <a:br>
              <a:rPr lang="en-US" sz="1300" dirty="0"/>
            </a:br>
            <a:br>
              <a:rPr lang="en-US" sz="1800" b="0" u="sng" dirty="0">
                <a:latin typeface="Arial"/>
                <a:cs typeface="Arial"/>
              </a:rPr>
            </a:br>
            <a:r>
              <a:rPr lang="en-US" sz="1800" b="0" u="sng" dirty="0">
                <a:latin typeface="Arial"/>
                <a:cs typeface="Arial"/>
                <a:hlinkClick r:id="rId3">
                  <a:extLst>
                    <a:ext uri="{A12FA001-AC4F-418D-AE19-62706E023703}">
                      <ahyp:hlinkClr xmlns:ahyp="http://schemas.microsoft.com/office/drawing/2018/hyperlinkcolor" val="tx"/>
                    </a:ext>
                  </a:extLst>
                </a:hlinkClick>
              </a:rPr>
              <a:t>manpowergroup.be</a:t>
            </a:r>
            <a:br>
              <a:rPr lang="en-US" sz="1800" b="0" u="sng" dirty="0">
                <a:latin typeface="Arial"/>
                <a:cs typeface="Arial"/>
              </a:rPr>
            </a:br>
            <a:br>
              <a:rPr lang="en-US" sz="1800" b="0" u="sng" dirty="0">
                <a:latin typeface="Arial"/>
                <a:cs typeface="Arial"/>
              </a:rPr>
            </a:br>
            <a:r>
              <a:rPr lang="en-US" sz="1800" b="0" dirty="0">
                <a:latin typeface="Arial"/>
                <a:cs typeface="Arial"/>
                <a:hlinkClick r:id="rId4">
                  <a:extLst>
                    <a:ext uri="{A12FA001-AC4F-418D-AE19-62706E023703}">
                      <ahyp:hlinkClr xmlns:ahyp="http://schemas.microsoft.com/office/drawing/2018/hyperlinkcolor" val="tx"/>
                    </a:ext>
                  </a:extLst>
                </a:hlinkClick>
              </a:rPr>
              <a:t>manpowergroup.com/</a:t>
            </a:r>
            <a:r>
              <a:rPr lang="en-US" sz="1800" b="0" u="sng" dirty="0" err="1">
                <a:latin typeface="Arial"/>
                <a:cs typeface="Arial"/>
              </a:rPr>
              <a:t>meos</a:t>
            </a:r>
            <a:endParaRPr lang="en-US" sz="1800" b="0" dirty="0"/>
          </a:p>
        </p:txBody>
      </p:sp>
    </p:spTree>
    <p:extLst>
      <p:ext uri="{BB962C8B-B14F-4D97-AF65-F5344CB8AC3E}">
        <p14:creationId xmlns:p14="http://schemas.microsoft.com/office/powerpoint/2010/main" val="92715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F88B-7820-A948-929C-2DAF8A704A91}"/>
              </a:ext>
            </a:extLst>
          </p:cNvPr>
          <p:cNvSpPr>
            <a:spLocks noGrp="1"/>
          </p:cNvSpPr>
          <p:nvPr>
            <p:ph type="title"/>
          </p:nvPr>
        </p:nvSpPr>
        <p:spPr>
          <a:xfrm>
            <a:off x="283723" y="410607"/>
            <a:ext cx="8403078" cy="499966"/>
          </a:xfrm>
        </p:spPr>
        <p:txBody>
          <a:bodyPr/>
          <a:lstStyle/>
          <a:p>
            <a:r>
              <a:rPr lang="en-US" dirty="0"/>
              <a:t>Tendances sur le </a:t>
            </a:r>
            <a:r>
              <a:rPr lang="en-US" dirty="0" err="1"/>
              <a:t>marché</a:t>
            </a:r>
            <a:r>
              <a:rPr lang="en-US" dirty="0"/>
              <a:t> de </a:t>
            </a:r>
            <a:r>
              <a:rPr lang="en-US" dirty="0" err="1"/>
              <a:t>l’emploi</a:t>
            </a:r>
            <a:r>
              <a:rPr lang="en-US" dirty="0"/>
              <a:t> </a:t>
            </a:r>
            <a:endParaRPr lang="en-GB" dirty="0"/>
          </a:p>
        </p:txBody>
      </p:sp>
      <p:pic>
        <p:nvPicPr>
          <p:cNvPr id="17" name="Content Placeholder 16">
            <a:extLst>
              <a:ext uri="{FF2B5EF4-FFF2-40B4-BE49-F238E27FC236}">
                <a16:creationId xmlns:a16="http://schemas.microsoft.com/office/drawing/2014/main" id="{58919A46-E355-480A-BB31-AEF66A2288AE}"/>
              </a:ext>
            </a:extLst>
          </p:cNvPr>
          <p:cNvPicPr>
            <a:picLocks noGrp="1" noChangeAspect="1"/>
          </p:cNvPicPr>
          <p:nvPr>
            <p:ph idx="1"/>
          </p:nvPr>
        </p:nvPicPr>
        <p:blipFill>
          <a:blip r:embed="rId3"/>
          <a:stretch>
            <a:fillRect/>
          </a:stretch>
        </p:blipFill>
        <p:spPr>
          <a:xfrm>
            <a:off x="4050552" y="893740"/>
            <a:ext cx="1788058" cy="546018"/>
          </a:xfrm>
          <a:prstGeom prst="rect">
            <a:avLst/>
          </a:prstGeom>
        </p:spPr>
      </p:pic>
      <p:pic>
        <p:nvPicPr>
          <p:cNvPr id="18" name="Picture 17">
            <a:extLst>
              <a:ext uri="{FF2B5EF4-FFF2-40B4-BE49-F238E27FC236}">
                <a16:creationId xmlns:a16="http://schemas.microsoft.com/office/drawing/2014/main" id="{901A0777-F8BC-44DD-A92A-09180C87904C}"/>
              </a:ext>
            </a:extLst>
          </p:cNvPr>
          <p:cNvPicPr>
            <a:picLocks noChangeAspect="1"/>
          </p:cNvPicPr>
          <p:nvPr/>
        </p:nvPicPr>
        <p:blipFill>
          <a:blip r:embed="rId4"/>
          <a:stretch>
            <a:fillRect/>
          </a:stretch>
        </p:blipFill>
        <p:spPr>
          <a:xfrm>
            <a:off x="4225317" y="2647010"/>
            <a:ext cx="1186929" cy="571210"/>
          </a:xfrm>
          <a:prstGeom prst="rect">
            <a:avLst/>
          </a:prstGeom>
        </p:spPr>
      </p:pic>
      <p:pic>
        <p:nvPicPr>
          <p:cNvPr id="11" name="Picture 10">
            <a:extLst>
              <a:ext uri="{FF2B5EF4-FFF2-40B4-BE49-F238E27FC236}">
                <a16:creationId xmlns:a16="http://schemas.microsoft.com/office/drawing/2014/main" id="{5F24DE85-693A-44CF-AF7F-BBB15918DE64}"/>
              </a:ext>
            </a:extLst>
          </p:cNvPr>
          <p:cNvPicPr>
            <a:picLocks noChangeAspect="1"/>
          </p:cNvPicPr>
          <p:nvPr/>
        </p:nvPicPr>
        <p:blipFill>
          <a:blip r:embed="rId5"/>
          <a:stretch>
            <a:fillRect/>
          </a:stretch>
        </p:blipFill>
        <p:spPr>
          <a:xfrm>
            <a:off x="5594136" y="2762872"/>
            <a:ext cx="3057339" cy="339055"/>
          </a:xfrm>
          <a:prstGeom prst="rect">
            <a:avLst/>
          </a:prstGeom>
        </p:spPr>
      </p:pic>
      <p:pic>
        <p:nvPicPr>
          <p:cNvPr id="21" name="Picture 20">
            <a:extLst>
              <a:ext uri="{FF2B5EF4-FFF2-40B4-BE49-F238E27FC236}">
                <a16:creationId xmlns:a16="http://schemas.microsoft.com/office/drawing/2014/main" id="{49E646DF-4748-4A21-AD79-BA396B3D195A}"/>
              </a:ext>
            </a:extLst>
          </p:cNvPr>
          <p:cNvPicPr>
            <a:picLocks noChangeAspect="1"/>
          </p:cNvPicPr>
          <p:nvPr/>
        </p:nvPicPr>
        <p:blipFill>
          <a:blip r:embed="rId6"/>
          <a:stretch>
            <a:fillRect/>
          </a:stretch>
        </p:blipFill>
        <p:spPr>
          <a:xfrm>
            <a:off x="492525" y="2932400"/>
            <a:ext cx="3258355" cy="1829893"/>
          </a:xfrm>
          <a:prstGeom prst="rect">
            <a:avLst/>
          </a:prstGeom>
        </p:spPr>
      </p:pic>
      <p:pic>
        <p:nvPicPr>
          <p:cNvPr id="3" name="Picture 2">
            <a:extLst>
              <a:ext uri="{FF2B5EF4-FFF2-40B4-BE49-F238E27FC236}">
                <a16:creationId xmlns:a16="http://schemas.microsoft.com/office/drawing/2014/main" id="{7E0F57FD-7958-4F82-94AD-673974FE895C}"/>
              </a:ext>
            </a:extLst>
          </p:cNvPr>
          <p:cNvPicPr>
            <a:picLocks noChangeAspect="1"/>
          </p:cNvPicPr>
          <p:nvPr/>
        </p:nvPicPr>
        <p:blipFill>
          <a:blip r:embed="rId7"/>
          <a:stretch>
            <a:fillRect/>
          </a:stretch>
        </p:blipFill>
        <p:spPr>
          <a:xfrm>
            <a:off x="283722" y="969397"/>
            <a:ext cx="3386150" cy="1733512"/>
          </a:xfrm>
          <a:prstGeom prst="rect">
            <a:avLst/>
          </a:prstGeom>
        </p:spPr>
      </p:pic>
      <p:pic>
        <p:nvPicPr>
          <p:cNvPr id="4" name="Picture 3">
            <a:extLst>
              <a:ext uri="{FF2B5EF4-FFF2-40B4-BE49-F238E27FC236}">
                <a16:creationId xmlns:a16="http://schemas.microsoft.com/office/drawing/2014/main" id="{13BF0FBB-2996-49FF-9D3C-0CB7F689F4F5}"/>
              </a:ext>
            </a:extLst>
          </p:cNvPr>
          <p:cNvPicPr>
            <a:picLocks noChangeAspect="1"/>
          </p:cNvPicPr>
          <p:nvPr/>
        </p:nvPicPr>
        <p:blipFill>
          <a:blip r:embed="rId8"/>
          <a:stretch>
            <a:fillRect/>
          </a:stretch>
        </p:blipFill>
        <p:spPr>
          <a:xfrm>
            <a:off x="4225317" y="1645898"/>
            <a:ext cx="4892600" cy="646380"/>
          </a:xfrm>
          <a:prstGeom prst="rect">
            <a:avLst/>
          </a:prstGeom>
        </p:spPr>
      </p:pic>
      <p:pic>
        <p:nvPicPr>
          <p:cNvPr id="5" name="Picture 4">
            <a:extLst>
              <a:ext uri="{FF2B5EF4-FFF2-40B4-BE49-F238E27FC236}">
                <a16:creationId xmlns:a16="http://schemas.microsoft.com/office/drawing/2014/main" id="{1E3BAF59-7D43-437C-AF77-D475EA80024B}"/>
              </a:ext>
            </a:extLst>
          </p:cNvPr>
          <p:cNvPicPr>
            <a:picLocks noChangeAspect="1"/>
          </p:cNvPicPr>
          <p:nvPr/>
        </p:nvPicPr>
        <p:blipFill>
          <a:blip r:embed="rId9"/>
          <a:stretch>
            <a:fillRect/>
          </a:stretch>
        </p:blipFill>
        <p:spPr>
          <a:xfrm>
            <a:off x="5838610" y="1069574"/>
            <a:ext cx="3255421" cy="256456"/>
          </a:xfrm>
          <a:prstGeom prst="rect">
            <a:avLst/>
          </a:prstGeom>
        </p:spPr>
      </p:pic>
      <p:sp>
        <p:nvSpPr>
          <p:cNvPr id="6" name="Rectangle 5">
            <a:extLst>
              <a:ext uri="{FF2B5EF4-FFF2-40B4-BE49-F238E27FC236}">
                <a16:creationId xmlns:a16="http://schemas.microsoft.com/office/drawing/2014/main" id="{09EE7494-3C75-4678-8B25-1B72CCA191D2}"/>
              </a:ext>
            </a:extLst>
          </p:cNvPr>
          <p:cNvSpPr/>
          <p:nvPr/>
        </p:nvSpPr>
        <p:spPr>
          <a:xfrm>
            <a:off x="4479792" y="3357923"/>
            <a:ext cx="4321051" cy="307777"/>
          </a:xfrm>
          <a:prstGeom prst="rect">
            <a:avLst/>
          </a:prstGeom>
        </p:spPr>
        <p:txBody>
          <a:bodyPr wrap="square">
            <a:spAutoFit/>
          </a:bodyPr>
          <a:lstStyle/>
          <a:p>
            <a:r>
              <a:rPr lang="fr-FR" sz="1400" dirty="0">
                <a:latin typeface="Arial" pitchFamily="34" charset="0"/>
                <a:ea typeface="+mj-ea"/>
                <a:cs typeface="Arial" pitchFamily="34" charset="0"/>
              </a:rPr>
              <a:t>Accélération de l'activité intérimaire en juillet</a:t>
            </a:r>
          </a:p>
        </p:txBody>
      </p:sp>
      <p:sp>
        <p:nvSpPr>
          <p:cNvPr id="7" name="Rectangle 6">
            <a:extLst>
              <a:ext uri="{FF2B5EF4-FFF2-40B4-BE49-F238E27FC236}">
                <a16:creationId xmlns:a16="http://schemas.microsoft.com/office/drawing/2014/main" id="{F88C8863-85A3-4CB7-A033-9A3909E8E6C1}"/>
              </a:ext>
            </a:extLst>
          </p:cNvPr>
          <p:cNvSpPr/>
          <p:nvPr/>
        </p:nvSpPr>
        <p:spPr>
          <a:xfrm>
            <a:off x="4225317" y="3805403"/>
            <a:ext cx="4575526" cy="1015663"/>
          </a:xfrm>
          <a:prstGeom prst="rect">
            <a:avLst/>
          </a:prstGeom>
        </p:spPr>
        <p:txBody>
          <a:bodyPr wrap="square">
            <a:spAutoFit/>
          </a:bodyPr>
          <a:lstStyle/>
          <a:p>
            <a:r>
              <a:rPr lang="fr-FR" sz="1200" dirty="0">
                <a:latin typeface="Arial" pitchFamily="34" charset="0"/>
                <a:ea typeface="+mj-ea"/>
                <a:cs typeface="Arial" pitchFamily="34" charset="0"/>
              </a:rPr>
              <a:t>Au mois de juillet 2021, le nombre d’heures d’intérim prestées a augmenté de </a:t>
            </a:r>
            <a:r>
              <a:rPr lang="fr-FR" sz="1200" b="1" dirty="0">
                <a:latin typeface="Arial" pitchFamily="34" charset="0"/>
                <a:ea typeface="+mj-ea"/>
                <a:cs typeface="Arial" pitchFamily="34" charset="0"/>
              </a:rPr>
              <a:t>+ 2,56 %. </a:t>
            </a:r>
          </a:p>
          <a:p>
            <a:r>
              <a:rPr lang="fr-FR" sz="1200" dirty="0">
                <a:latin typeface="Arial" pitchFamily="34" charset="0"/>
                <a:ea typeface="+mj-ea"/>
                <a:cs typeface="Arial" pitchFamily="34" charset="0"/>
              </a:rPr>
              <a:t>Par rapport au mois de juillet de l’année précédente, le secteur de l’intérim affiche une hausse de +</a:t>
            </a:r>
            <a:r>
              <a:rPr lang="fr-FR" sz="1200" b="1" dirty="0">
                <a:latin typeface="Arial" pitchFamily="34" charset="0"/>
                <a:ea typeface="+mj-ea"/>
                <a:cs typeface="Arial" pitchFamily="34" charset="0"/>
              </a:rPr>
              <a:t> 20,39 %</a:t>
            </a:r>
            <a:r>
              <a:rPr lang="fr-FR" sz="1200" dirty="0">
                <a:latin typeface="Arial" pitchFamily="34" charset="0"/>
                <a:ea typeface="+mj-ea"/>
                <a:cs typeface="Arial" pitchFamily="34" charset="0"/>
              </a:rPr>
              <a:t>. Par rapport à juillet 2019, l’activité intérimaire est en recul de - </a:t>
            </a:r>
            <a:r>
              <a:rPr lang="fr-FR" sz="1200" b="1" dirty="0">
                <a:latin typeface="Arial" pitchFamily="34" charset="0"/>
                <a:ea typeface="+mj-ea"/>
                <a:cs typeface="Arial" pitchFamily="34" charset="0"/>
              </a:rPr>
              <a:t>1,22 %.</a:t>
            </a:r>
            <a:endParaRPr lang="en-US" sz="1200" b="1" dirty="0">
              <a:latin typeface="Arial" pitchFamily="34" charset="0"/>
              <a:ea typeface="+mj-ea"/>
              <a:cs typeface="Arial" pitchFamily="34" charset="0"/>
            </a:endParaRPr>
          </a:p>
        </p:txBody>
      </p:sp>
    </p:spTree>
    <p:extLst>
      <p:ext uri="{BB962C8B-B14F-4D97-AF65-F5344CB8AC3E}">
        <p14:creationId xmlns:p14="http://schemas.microsoft.com/office/powerpoint/2010/main" val="64845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193047-4E22-9A4B-B8D2-D7ADEF8592CA}"/>
              </a:ext>
            </a:extLst>
          </p:cNvPr>
          <p:cNvPicPr>
            <a:picLocks noChangeAspect="1"/>
          </p:cNvPicPr>
          <p:nvPr/>
        </p:nvPicPr>
        <p:blipFill>
          <a:blip r:embed="rId3"/>
          <a:srcRect/>
          <a:stretch/>
        </p:blipFill>
        <p:spPr>
          <a:xfrm>
            <a:off x="0" y="0"/>
            <a:ext cx="9143835" cy="4739268"/>
          </a:xfrm>
          <a:prstGeom prst="rect">
            <a:avLst/>
          </a:prstGeom>
        </p:spPr>
      </p:pic>
      <p:sp>
        <p:nvSpPr>
          <p:cNvPr id="7" name="Round Same Side Corner Rectangle 6">
            <a:extLst>
              <a:ext uri="{FF2B5EF4-FFF2-40B4-BE49-F238E27FC236}">
                <a16:creationId xmlns:a16="http://schemas.microsoft.com/office/drawing/2014/main" id="{3934154D-8294-BF48-AB99-97C30091A156}"/>
              </a:ext>
            </a:extLst>
          </p:cNvPr>
          <p:cNvSpPr/>
          <p:nvPr/>
        </p:nvSpPr>
        <p:spPr>
          <a:xfrm rot="10800000">
            <a:off x="5105771" y="410649"/>
            <a:ext cx="3123826" cy="3982929"/>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667BF2-1853-E143-A891-9F8F627E023E}"/>
              </a:ext>
            </a:extLst>
          </p:cNvPr>
          <p:cNvPicPr>
            <a:picLocks noChangeAspect="1"/>
          </p:cNvPicPr>
          <p:nvPr/>
        </p:nvPicPr>
        <p:blipFill>
          <a:blip r:embed="rId4">
            <a:alphaModFix amt="15000"/>
          </a:blip>
          <a:stretch>
            <a:fillRect/>
          </a:stretch>
        </p:blipFill>
        <p:spPr>
          <a:xfrm>
            <a:off x="6909452" y="1157727"/>
            <a:ext cx="1087952" cy="1157055"/>
          </a:xfrm>
          <a:prstGeom prst="rect">
            <a:avLst/>
          </a:prstGeom>
        </p:spPr>
      </p:pic>
      <p:sp>
        <p:nvSpPr>
          <p:cNvPr id="11" name="Rectangle 10">
            <a:extLst>
              <a:ext uri="{FF2B5EF4-FFF2-40B4-BE49-F238E27FC236}">
                <a16:creationId xmlns:a16="http://schemas.microsoft.com/office/drawing/2014/main" id="{E05870E1-840E-844E-97B6-87E0A545A61A}"/>
              </a:ext>
            </a:extLst>
          </p:cNvPr>
          <p:cNvSpPr/>
          <p:nvPr/>
        </p:nvSpPr>
        <p:spPr>
          <a:xfrm>
            <a:off x="5288336" y="2753253"/>
            <a:ext cx="2690956" cy="17791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en-US" sz="1300" b="1" dirty="0">
                <a:solidFill>
                  <a:schemeClr val="accent4"/>
                </a:solidFill>
              </a:rPr>
              <a:t>Nous </a:t>
            </a:r>
            <a:r>
              <a:rPr lang="en-US" sz="1300" b="1" dirty="0" err="1">
                <a:solidFill>
                  <a:schemeClr val="accent4"/>
                </a:solidFill>
              </a:rPr>
              <a:t>avons</a:t>
            </a:r>
            <a:r>
              <a:rPr lang="en-US" sz="1300" b="1" dirty="0">
                <a:solidFill>
                  <a:schemeClr val="accent4"/>
                </a:solidFill>
              </a:rPr>
              <a:t> </a:t>
            </a:r>
            <a:r>
              <a:rPr lang="en-US" sz="1300" b="1" dirty="0" err="1">
                <a:solidFill>
                  <a:schemeClr val="accent4"/>
                </a:solidFill>
              </a:rPr>
              <a:t>interrogé</a:t>
            </a:r>
            <a:r>
              <a:rPr lang="en-US" sz="1300" b="1" dirty="0">
                <a:solidFill>
                  <a:schemeClr val="accent4"/>
                </a:solidFill>
              </a:rPr>
              <a:t> 520 </a:t>
            </a:r>
            <a:r>
              <a:rPr lang="en-US" sz="1300" b="1" dirty="0" err="1">
                <a:solidFill>
                  <a:schemeClr val="accent4"/>
                </a:solidFill>
              </a:rPr>
              <a:t>employeurs</a:t>
            </a:r>
            <a:r>
              <a:rPr lang="en-US" sz="1300" b="1" dirty="0">
                <a:solidFill>
                  <a:schemeClr val="accent4"/>
                </a:solidFill>
              </a:rPr>
              <a:t> sur </a:t>
            </a:r>
            <a:r>
              <a:rPr lang="en-US" sz="1300" b="1" dirty="0" err="1">
                <a:solidFill>
                  <a:schemeClr val="accent4"/>
                </a:solidFill>
              </a:rPr>
              <a:t>leur</a:t>
            </a:r>
            <a:r>
              <a:rPr lang="en-US" sz="1300" b="1" dirty="0">
                <a:solidFill>
                  <a:schemeClr val="accent4"/>
                </a:solidFill>
              </a:rPr>
              <a:t> intentions </a:t>
            </a:r>
            <a:br>
              <a:rPr lang="en-US" sz="1300" b="1" dirty="0">
                <a:solidFill>
                  <a:schemeClr val="accent4"/>
                </a:solidFill>
              </a:rPr>
            </a:br>
            <a:r>
              <a:rPr lang="en-US" sz="1300" b="1" dirty="0">
                <a:solidFill>
                  <a:schemeClr val="accent4"/>
                </a:solidFill>
              </a:rPr>
              <a:t>de </a:t>
            </a:r>
            <a:r>
              <a:rPr lang="en-US" sz="1300" b="1" dirty="0" err="1">
                <a:solidFill>
                  <a:schemeClr val="accent4"/>
                </a:solidFill>
              </a:rPr>
              <a:t>recrutement</a:t>
            </a:r>
            <a:r>
              <a:rPr lang="en-US" sz="1300" b="1" dirty="0">
                <a:solidFill>
                  <a:schemeClr val="accent4"/>
                </a:solidFill>
              </a:rPr>
              <a:t> </a:t>
            </a:r>
            <a:r>
              <a:rPr lang="en-US" sz="1300" b="1" dirty="0" err="1">
                <a:solidFill>
                  <a:schemeClr val="accent4"/>
                </a:solidFill>
              </a:rPr>
              <a:t>en</a:t>
            </a:r>
            <a:r>
              <a:rPr lang="en-US" sz="1300" b="1" dirty="0">
                <a:solidFill>
                  <a:schemeClr val="accent4"/>
                </a:solidFill>
              </a:rPr>
              <a:t> T4 :</a:t>
            </a:r>
            <a:endParaRPr lang="en-US" sz="1300" dirty="0">
              <a:solidFill>
                <a:schemeClr val="accent4"/>
              </a:solidFill>
            </a:endParaRPr>
          </a:p>
          <a:p>
            <a:pPr fontAlgn="base">
              <a:lnSpc>
                <a:spcPct val="100000"/>
              </a:lnSpc>
            </a:pPr>
            <a:endParaRPr lang="fr-BE" sz="600" dirty="0">
              <a:solidFill>
                <a:schemeClr val="accent4"/>
              </a:solidFill>
            </a:endParaRPr>
          </a:p>
          <a:p>
            <a:pPr fontAlgn="base">
              <a:lnSpc>
                <a:spcPct val="100000"/>
              </a:lnSpc>
            </a:pPr>
            <a:r>
              <a:rPr lang="fr-BE" sz="1300" dirty="0">
                <a:solidFill>
                  <a:schemeClr val="accent4"/>
                </a:solidFill>
              </a:rPr>
              <a:t>La reprise sur le marché de l’emploi devrait nettement s’accélérer au cours des trois prochains en </a:t>
            </a:r>
            <a:r>
              <a:rPr lang="en-US" sz="1300" dirty="0">
                <a:solidFill>
                  <a:schemeClr val="accent4"/>
                </a:solidFill>
              </a:rPr>
              <a:t>Belgique.</a:t>
            </a:r>
          </a:p>
        </p:txBody>
      </p:sp>
      <p:pic>
        <p:nvPicPr>
          <p:cNvPr id="12" name="Picture 11">
            <a:extLst>
              <a:ext uri="{FF2B5EF4-FFF2-40B4-BE49-F238E27FC236}">
                <a16:creationId xmlns:a16="http://schemas.microsoft.com/office/drawing/2014/main" id="{697B0404-BC8A-E740-AEEE-2AE8B94B8703}"/>
              </a:ext>
            </a:extLst>
          </p:cNvPr>
          <p:cNvPicPr>
            <a:picLocks noChangeAspect="1"/>
          </p:cNvPicPr>
          <p:nvPr/>
        </p:nvPicPr>
        <p:blipFill>
          <a:blip r:embed="rId4">
            <a:alphaModFix/>
          </a:blip>
          <a:stretch>
            <a:fillRect/>
          </a:stretch>
        </p:blipFill>
        <p:spPr>
          <a:xfrm>
            <a:off x="7204694" y="1736254"/>
            <a:ext cx="497463" cy="516323"/>
          </a:xfrm>
          <a:prstGeom prst="rect">
            <a:avLst/>
          </a:prstGeom>
        </p:spPr>
      </p:pic>
      <p:sp>
        <p:nvSpPr>
          <p:cNvPr id="13" name="Round Single Corner Rectangle 12">
            <a:extLst>
              <a:ext uri="{FF2B5EF4-FFF2-40B4-BE49-F238E27FC236}">
                <a16:creationId xmlns:a16="http://schemas.microsoft.com/office/drawing/2014/main" id="{6CF0ED24-B7AC-644B-8AF1-677876CF78D2}"/>
              </a:ext>
            </a:extLst>
          </p:cNvPr>
          <p:cNvSpPr/>
          <p:nvPr/>
        </p:nvSpPr>
        <p:spPr>
          <a:xfrm rot="5400000">
            <a:off x="4934525" y="-2198"/>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5688D04-21F3-EB40-9FFE-C1EADAC09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5772" y="169049"/>
            <a:ext cx="241601" cy="241601"/>
          </a:xfrm>
          <a:prstGeom prst="rect">
            <a:avLst/>
          </a:prstGeom>
        </p:spPr>
      </p:pic>
      <p:sp>
        <p:nvSpPr>
          <p:cNvPr id="2" name="Title 1">
            <a:extLst>
              <a:ext uri="{FF2B5EF4-FFF2-40B4-BE49-F238E27FC236}">
                <a16:creationId xmlns:a16="http://schemas.microsoft.com/office/drawing/2014/main" id="{E9ADAEBD-F12C-5841-84D0-58DE0B85A193}"/>
              </a:ext>
            </a:extLst>
          </p:cNvPr>
          <p:cNvSpPr>
            <a:spLocks noGrp="1"/>
          </p:cNvSpPr>
          <p:nvPr>
            <p:ph type="title"/>
          </p:nvPr>
        </p:nvSpPr>
        <p:spPr>
          <a:xfrm>
            <a:off x="5288335" y="699670"/>
            <a:ext cx="2632461" cy="1326090"/>
          </a:xfrm>
        </p:spPr>
        <p:txBody>
          <a:bodyPr/>
          <a:lstStyle/>
          <a:p>
            <a:br>
              <a:rPr lang="en-US" sz="2200" dirty="0"/>
            </a:br>
            <a:br>
              <a:rPr lang="en-US" sz="2200" dirty="0"/>
            </a:br>
            <a:br>
              <a:rPr lang="en-US" sz="2200" dirty="0"/>
            </a:br>
            <a:r>
              <a:rPr lang="en-US" sz="2200" dirty="0"/>
              <a:t>OPTIMISME RETROUVÉ</a:t>
            </a:r>
            <a:r>
              <a:rPr lang="en-US" sz="2200" b="0" dirty="0"/>
              <a:t> </a:t>
            </a:r>
            <a:r>
              <a:rPr lang="en-US" sz="2200" dirty="0"/>
              <a:t>SUR LE MARCHÉ DE L’EMPLOI EN BELGIQUE</a:t>
            </a:r>
            <a:br>
              <a:rPr lang="en-US" sz="2200" dirty="0"/>
            </a:br>
            <a:br>
              <a:rPr lang="en-US" sz="2200" dirty="0"/>
            </a:br>
            <a:endParaRPr lang="en-US" sz="2200" dirty="0"/>
          </a:p>
        </p:txBody>
      </p:sp>
      <p:cxnSp>
        <p:nvCxnSpPr>
          <p:cNvPr id="8" name="Straight Connector 7">
            <a:extLst>
              <a:ext uri="{FF2B5EF4-FFF2-40B4-BE49-F238E27FC236}">
                <a16:creationId xmlns:a16="http://schemas.microsoft.com/office/drawing/2014/main" id="{D1C647B9-EED5-9B4E-A082-D1D7799B0A45}"/>
              </a:ext>
            </a:extLst>
          </p:cNvPr>
          <p:cNvCxnSpPr>
            <a:cxnSpLocks/>
          </p:cNvCxnSpPr>
          <p:nvPr/>
        </p:nvCxnSpPr>
        <p:spPr>
          <a:xfrm>
            <a:off x="5182201" y="2571750"/>
            <a:ext cx="26909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3ED9E0D-8613-014F-A7AC-001AF291B2A9}"/>
              </a:ext>
            </a:extLst>
          </p:cNvPr>
          <p:cNvSpPr/>
          <p:nvPr/>
        </p:nvSpPr>
        <p:spPr>
          <a:xfrm>
            <a:off x="0" y="2004612"/>
            <a:ext cx="9144000" cy="2573834"/>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ext&#10;&#10;Description automatically generated">
            <a:extLst>
              <a:ext uri="{FF2B5EF4-FFF2-40B4-BE49-F238E27FC236}">
                <a16:creationId xmlns:a16="http://schemas.microsoft.com/office/drawing/2014/main" id="{091552FD-DDDB-534F-8E62-E30892D25825}"/>
              </a:ext>
            </a:extLst>
          </p:cNvPr>
          <p:cNvPicPr>
            <a:picLocks noChangeAspect="1"/>
          </p:cNvPicPr>
          <p:nvPr/>
        </p:nvPicPr>
        <p:blipFill>
          <a:blip r:embed="rId3">
            <a:alphaModFix amt="50000"/>
          </a:blip>
          <a:stretch>
            <a:fillRect/>
          </a:stretch>
        </p:blipFill>
        <p:spPr>
          <a:xfrm>
            <a:off x="1" y="2763879"/>
            <a:ext cx="9143999" cy="1814568"/>
          </a:xfrm>
          <a:prstGeom prst="rect">
            <a:avLst/>
          </a:prstGeom>
        </p:spPr>
      </p:pic>
      <p:sp>
        <p:nvSpPr>
          <p:cNvPr id="2" name="Title 1">
            <a:extLst>
              <a:ext uri="{FF2B5EF4-FFF2-40B4-BE49-F238E27FC236}">
                <a16:creationId xmlns:a16="http://schemas.microsoft.com/office/drawing/2014/main" id="{623FF88B-7820-A948-929C-2DAF8A704A91}"/>
              </a:ext>
            </a:extLst>
          </p:cNvPr>
          <p:cNvSpPr>
            <a:spLocks noGrp="1"/>
          </p:cNvSpPr>
          <p:nvPr>
            <p:ph type="title"/>
          </p:nvPr>
        </p:nvSpPr>
        <p:spPr>
          <a:xfrm>
            <a:off x="457201" y="601905"/>
            <a:ext cx="8168476" cy="308667"/>
          </a:xfrm>
        </p:spPr>
        <p:txBody>
          <a:bodyPr/>
          <a:lstStyle/>
          <a:p>
            <a:r>
              <a:rPr lang="en-US" dirty="0"/>
              <a:t>U</a:t>
            </a:r>
            <a:r>
              <a:rPr lang="fr-BE" dirty="0"/>
              <a:t>n employeur belge sur deux prévoit de renforcer ses effectifs d’ici </a:t>
            </a:r>
            <a:br>
              <a:rPr lang="fr-BE" dirty="0"/>
            </a:br>
            <a:r>
              <a:rPr lang="fr-BE" dirty="0"/>
              <a:t>la fin de l’année</a:t>
            </a:r>
            <a:br>
              <a:rPr lang="en-US" dirty="0"/>
            </a:br>
            <a:endParaRPr lang="en-GB" dirty="0"/>
          </a:p>
        </p:txBody>
      </p:sp>
      <p:sp>
        <p:nvSpPr>
          <p:cNvPr id="3" name="Content Placeholder 2">
            <a:extLst>
              <a:ext uri="{FF2B5EF4-FFF2-40B4-BE49-F238E27FC236}">
                <a16:creationId xmlns:a16="http://schemas.microsoft.com/office/drawing/2014/main" id="{6E7FDF51-D9E6-4244-9B45-0E1022CCA92C}"/>
              </a:ext>
            </a:extLst>
          </p:cNvPr>
          <p:cNvSpPr>
            <a:spLocks noGrp="1"/>
          </p:cNvSpPr>
          <p:nvPr>
            <p:ph idx="1"/>
          </p:nvPr>
        </p:nvSpPr>
        <p:spPr>
          <a:xfrm>
            <a:off x="457201" y="979226"/>
            <a:ext cx="8229598" cy="1926215"/>
          </a:xfrm>
        </p:spPr>
        <p:txBody>
          <a:bodyPr/>
          <a:lstStyle/>
          <a:p>
            <a:pPr marL="0" indent="0">
              <a:buNone/>
            </a:pPr>
            <a:r>
              <a:rPr lang="fr-BE" dirty="0"/>
              <a:t>Sur les 520 employeurs belges sondés fin juillet par </a:t>
            </a:r>
            <a:r>
              <a:rPr lang="fr-BE" dirty="0" err="1"/>
              <a:t>ManpowerGroup</a:t>
            </a:r>
            <a:r>
              <a:rPr lang="fr-BE" dirty="0"/>
              <a:t>, </a:t>
            </a:r>
            <a:r>
              <a:rPr lang="fr-BE" b="1" dirty="0"/>
              <a:t>un sur deux (50%) </a:t>
            </a:r>
            <a:r>
              <a:rPr lang="fr-BE" dirty="0"/>
              <a:t>prévoit d’</a:t>
            </a:r>
            <a:r>
              <a:rPr lang="fr-BE" b="1" dirty="0"/>
              <a:t>augmenter ses effectifs </a:t>
            </a:r>
            <a:r>
              <a:rPr lang="fr-BE" dirty="0"/>
              <a:t>d’ici la fin du mois de décembre 2021, tandis que </a:t>
            </a:r>
            <a:r>
              <a:rPr lang="fr-BE" b="1" dirty="0"/>
              <a:t>un sur cinq (20%) </a:t>
            </a:r>
            <a:r>
              <a:rPr lang="fr-BE" dirty="0"/>
              <a:t>prévoit de les réduire. </a:t>
            </a:r>
            <a:br>
              <a:rPr lang="fr-BE" dirty="0"/>
            </a:br>
            <a:r>
              <a:rPr lang="fr-BE" b="1" dirty="0"/>
              <a:t>28%</a:t>
            </a:r>
            <a:r>
              <a:rPr lang="fr-BE" dirty="0"/>
              <a:t> des employeurs interrogés n’anticipent aucun changement. Après correction des variations saisonnières, </a:t>
            </a:r>
            <a:br>
              <a:rPr lang="fr-BE" dirty="0"/>
            </a:br>
            <a:r>
              <a:rPr lang="fr-BE" dirty="0"/>
              <a:t>la </a:t>
            </a:r>
            <a:r>
              <a:rPr lang="fr-BE" b="1" dirty="0"/>
              <a:t>Prévision Nette d’Emploi</a:t>
            </a:r>
            <a:r>
              <a:rPr lang="fr-BE" b="1" baseline="30000" dirty="0"/>
              <a:t>  </a:t>
            </a:r>
            <a:r>
              <a:rPr lang="fr-BE" dirty="0"/>
              <a:t>atteint la </a:t>
            </a:r>
            <a:r>
              <a:rPr lang="fr-BE" b="1" dirty="0"/>
              <a:t>valeur très optimiste de +30%, </a:t>
            </a:r>
            <a:r>
              <a:rPr lang="fr-BE" dirty="0"/>
              <a:t>en progression pour le cinquième trimestre consécutif. </a:t>
            </a:r>
            <a:endParaRPr lang="en-US" dirty="0"/>
          </a:p>
          <a:p>
            <a:pPr marL="0" indent="0">
              <a:buNone/>
            </a:pPr>
            <a:endParaRPr lang="en-US" dirty="0"/>
          </a:p>
        </p:txBody>
      </p:sp>
      <p:graphicFrame>
        <p:nvGraphicFramePr>
          <p:cNvPr id="5" name="Chart 4">
            <a:extLst>
              <a:ext uri="{FF2B5EF4-FFF2-40B4-BE49-F238E27FC236}">
                <a16:creationId xmlns:a16="http://schemas.microsoft.com/office/drawing/2014/main" id="{1BA2612D-5358-A24C-9F23-BEA9C665EAD9}"/>
              </a:ext>
            </a:extLst>
          </p:cNvPr>
          <p:cNvGraphicFramePr/>
          <p:nvPr>
            <p:extLst>
              <p:ext uri="{D42A27DB-BD31-4B8C-83A1-F6EECF244321}">
                <p14:modId xmlns:p14="http://schemas.microsoft.com/office/powerpoint/2010/main" val="1307813541"/>
              </p:ext>
            </p:extLst>
          </p:nvPr>
        </p:nvGraphicFramePr>
        <p:xfrm>
          <a:off x="960619" y="2004612"/>
          <a:ext cx="3248722" cy="2536982"/>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a:extLst>
              <a:ext uri="{FF2B5EF4-FFF2-40B4-BE49-F238E27FC236}">
                <a16:creationId xmlns:a16="http://schemas.microsoft.com/office/drawing/2014/main" id="{B5579A6C-04CF-544A-B8D6-B4061D125F76}"/>
              </a:ext>
            </a:extLst>
          </p:cNvPr>
          <p:cNvSpPr/>
          <p:nvPr/>
        </p:nvSpPr>
        <p:spPr>
          <a:xfrm>
            <a:off x="4016053" y="2371785"/>
            <a:ext cx="3520068" cy="399929"/>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50% </a:t>
            </a:r>
            <a:r>
              <a:rPr lang="en-US" sz="900" b="1" dirty="0">
                <a:solidFill>
                  <a:schemeClr val="bg1"/>
                </a:solidFill>
              </a:rPr>
              <a:t>PLANIFIENT DES EMBAUCHES</a:t>
            </a:r>
          </a:p>
        </p:txBody>
      </p:sp>
      <p:sp>
        <p:nvSpPr>
          <p:cNvPr id="13" name="Rounded Rectangle 12">
            <a:extLst>
              <a:ext uri="{FF2B5EF4-FFF2-40B4-BE49-F238E27FC236}">
                <a16:creationId xmlns:a16="http://schemas.microsoft.com/office/drawing/2014/main" id="{BF27BF2A-6760-5A47-847E-11CEEC665139}"/>
              </a:ext>
            </a:extLst>
          </p:cNvPr>
          <p:cNvSpPr/>
          <p:nvPr/>
        </p:nvSpPr>
        <p:spPr>
          <a:xfrm>
            <a:off x="4016053" y="2840899"/>
            <a:ext cx="3520068" cy="399929"/>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20% </a:t>
            </a:r>
            <a:r>
              <a:rPr lang="en-US" sz="900" b="1" dirty="0">
                <a:solidFill>
                  <a:schemeClr val="bg1"/>
                </a:solidFill>
              </a:rPr>
              <a:t>ANTICIPENT DES LICENCIEMENTS</a:t>
            </a:r>
          </a:p>
        </p:txBody>
      </p:sp>
      <p:sp>
        <p:nvSpPr>
          <p:cNvPr id="14" name="Rounded Rectangle 13">
            <a:extLst>
              <a:ext uri="{FF2B5EF4-FFF2-40B4-BE49-F238E27FC236}">
                <a16:creationId xmlns:a16="http://schemas.microsoft.com/office/drawing/2014/main" id="{6CDBA8B3-602B-AE4B-BA4D-94DEB35A1DF0}"/>
              </a:ext>
            </a:extLst>
          </p:cNvPr>
          <p:cNvSpPr/>
          <p:nvPr/>
        </p:nvSpPr>
        <p:spPr>
          <a:xfrm>
            <a:off x="4016053" y="3310013"/>
            <a:ext cx="3520068" cy="399929"/>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28% </a:t>
            </a:r>
            <a:r>
              <a:rPr lang="en-US" sz="900" b="1" dirty="0">
                <a:solidFill>
                  <a:schemeClr val="bg1"/>
                </a:solidFill>
              </a:rPr>
              <a:t>NE PRÉVOIENT AUCUN CHANGEMENT</a:t>
            </a:r>
          </a:p>
        </p:txBody>
      </p:sp>
      <p:sp>
        <p:nvSpPr>
          <p:cNvPr id="15" name="Rounded Rectangle 14">
            <a:extLst>
              <a:ext uri="{FF2B5EF4-FFF2-40B4-BE49-F238E27FC236}">
                <a16:creationId xmlns:a16="http://schemas.microsoft.com/office/drawing/2014/main" id="{456B329E-BFC3-164B-9064-FAD137008AC8}"/>
              </a:ext>
            </a:extLst>
          </p:cNvPr>
          <p:cNvSpPr/>
          <p:nvPr/>
        </p:nvSpPr>
        <p:spPr>
          <a:xfrm>
            <a:off x="4016053" y="3779126"/>
            <a:ext cx="3520068" cy="39992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2%  </a:t>
            </a:r>
            <a:r>
              <a:rPr lang="en-US" sz="900" b="1" dirty="0">
                <a:solidFill>
                  <a:schemeClr val="bg1"/>
                </a:solidFill>
              </a:rPr>
              <a:t>INDÉCIS</a:t>
            </a:r>
          </a:p>
        </p:txBody>
      </p:sp>
      <p:sp>
        <p:nvSpPr>
          <p:cNvPr id="12" name="Oval 11">
            <a:extLst>
              <a:ext uri="{FF2B5EF4-FFF2-40B4-BE49-F238E27FC236}">
                <a16:creationId xmlns:a16="http://schemas.microsoft.com/office/drawing/2014/main" id="{56529238-477C-A44C-98A7-32193E76AF48}"/>
              </a:ext>
            </a:extLst>
          </p:cNvPr>
          <p:cNvSpPr/>
          <p:nvPr/>
        </p:nvSpPr>
        <p:spPr>
          <a:xfrm>
            <a:off x="1857022" y="2563571"/>
            <a:ext cx="1455916" cy="1455916"/>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a:t>
            </a:r>
            <a:r>
              <a:rPr lang="en-US" sz="3000" b="1" dirty="0">
                <a:solidFill>
                  <a:schemeClr val="accent5"/>
                </a:solidFill>
              </a:rPr>
              <a:t>30</a:t>
            </a:r>
            <a:r>
              <a:rPr lang="en-US" sz="2000" b="1" dirty="0">
                <a:solidFill>
                  <a:schemeClr val="accent5"/>
                </a:solidFill>
              </a:rPr>
              <a:t>%</a:t>
            </a:r>
            <a:br>
              <a:rPr lang="en-US" sz="2000" b="1" dirty="0">
                <a:solidFill>
                  <a:schemeClr val="accent5"/>
                </a:solidFill>
              </a:rPr>
            </a:br>
            <a:r>
              <a:rPr lang="en-US" sz="800" b="1" dirty="0">
                <a:solidFill>
                  <a:schemeClr val="accent5"/>
                </a:solidFill>
              </a:rPr>
              <a:t>PRÉVISION</a:t>
            </a:r>
          </a:p>
          <a:p>
            <a:pPr algn="ctr"/>
            <a:r>
              <a:rPr lang="en-US" sz="800" b="1" dirty="0">
                <a:solidFill>
                  <a:schemeClr val="accent5"/>
                </a:solidFill>
              </a:rPr>
              <a:t>NETTE</a:t>
            </a:r>
          </a:p>
          <a:p>
            <a:pPr algn="ctr"/>
            <a:r>
              <a:rPr lang="en-US" sz="800" b="1" dirty="0">
                <a:solidFill>
                  <a:schemeClr val="accent5"/>
                </a:solidFill>
              </a:rPr>
              <a:t>D’EMPLOI</a:t>
            </a:r>
          </a:p>
        </p:txBody>
      </p:sp>
    </p:spTree>
    <p:extLst>
      <p:ext uri="{BB962C8B-B14F-4D97-AF65-F5344CB8AC3E}">
        <p14:creationId xmlns:p14="http://schemas.microsoft.com/office/powerpoint/2010/main" val="24213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5AFC-3174-472A-A69E-08B221C27446}"/>
              </a:ext>
            </a:extLst>
          </p:cNvPr>
          <p:cNvSpPr>
            <a:spLocks noGrp="1"/>
          </p:cNvSpPr>
          <p:nvPr>
            <p:ph type="title"/>
          </p:nvPr>
        </p:nvSpPr>
        <p:spPr/>
        <p:txBody>
          <a:bodyPr/>
          <a:lstStyle/>
          <a:p>
            <a:r>
              <a:rPr lang="en-US" dirty="0" err="1"/>
              <a:t>Optimisme</a:t>
            </a:r>
            <a:r>
              <a:rPr lang="en-US" dirty="0"/>
              <a:t> dans les trois </a:t>
            </a:r>
            <a:r>
              <a:rPr lang="en-US" dirty="0" err="1"/>
              <a:t>régions</a:t>
            </a:r>
            <a:endParaRPr lang="en-US" sz="2080" dirty="0"/>
          </a:p>
        </p:txBody>
      </p:sp>
      <p:sp>
        <p:nvSpPr>
          <p:cNvPr id="5" name="Content Placeholder 4">
            <a:extLst>
              <a:ext uri="{FF2B5EF4-FFF2-40B4-BE49-F238E27FC236}">
                <a16:creationId xmlns:a16="http://schemas.microsoft.com/office/drawing/2014/main" id="{A7C23ED8-8713-D44A-8C7B-3E64C323E318}"/>
              </a:ext>
            </a:extLst>
          </p:cNvPr>
          <p:cNvSpPr>
            <a:spLocks noGrp="1"/>
          </p:cNvSpPr>
          <p:nvPr>
            <p:ph idx="1"/>
          </p:nvPr>
        </p:nvSpPr>
        <p:spPr/>
        <p:txBody>
          <a:bodyPr vert="horz" lIns="0" tIns="0" rIns="0" bIns="0" rtlCol="0" anchor="t">
            <a:noAutofit/>
          </a:bodyPr>
          <a:lstStyle/>
          <a:p>
            <a:pPr marL="0" indent="0">
              <a:buNone/>
            </a:pPr>
            <a:r>
              <a:rPr lang="fr-BE" dirty="0"/>
              <a:t>Selon les résultats de l’enquête, les employeurs anticipent des marchés de l’emploi dynamiques et des créations nettes d’emploi dans les trois régions au cours du prochain trimestre : </a:t>
            </a:r>
            <a:r>
              <a:rPr lang="fr-BE" b="1" dirty="0"/>
              <a:t>+33% en Wallonie, +32% en Flandre et 27% à Bruxelles.</a:t>
            </a:r>
            <a:r>
              <a:rPr lang="fr-BE" dirty="0"/>
              <a:t> Les intentions de recrutement sont en forte progression partout, tant par rapport au trimestre précédent que par rapport à la même période l’an dernier.</a:t>
            </a:r>
            <a:r>
              <a:rPr lang="fr-BE" baseline="30000" dirty="0"/>
              <a:t> </a:t>
            </a:r>
            <a:endParaRPr lang="en-US" dirty="0"/>
          </a:p>
          <a:p>
            <a:pPr marL="0" indent="0">
              <a:buNone/>
            </a:pPr>
            <a:endParaRPr lang="en-US" baseline="30000" dirty="0"/>
          </a:p>
          <a:p>
            <a:pPr marL="0" indent="0">
              <a:buNone/>
            </a:pPr>
            <a:r>
              <a:rPr lang="en-US" dirty="0"/>
              <a:t>                                      </a:t>
            </a:r>
          </a:p>
        </p:txBody>
      </p:sp>
      <p:pic>
        <p:nvPicPr>
          <p:cNvPr id="6" name="Picture 5">
            <a:extLst>
              <a:ext uri="{FF2B5EF4-FFF2-40B4-BE49-F238E27FC236}">
                <a16:creationId xmlns:a16="http://schemas.microsoft.com/office/drawing/2014/main" id="{5AB23635-0308-BF40-BDDB-D79925C7FD22}"/>
              </a:ext>
            </a:extLst>
          </p:cNvPr>
          <p:cNvPicPr>
            <a:picLocks noChangeAspect="1"/>
          </p:cNvPicPr>
          <p:nvPr/>
        </p:nvPicPr>
        <p:blipFill>
          <a:blip r:embed="rId3"/>
          <a:srcRect/>
          <a:stretch/>
        </p:blipFill>
        <p:spPr>
          <a:xfrm>
            <a:off x="474447" y="2296588"/>
            <a:ext cx="2477135" cy="2020359"/>
          </a:xfrm>
          <a:prstGeom prst="rect">
            <a:avLst/>
          </a:prstGeom>
        </p:spPr>
      </p:pic>
      <p:grpSp>
        <p:nvGrpSpPr>
          <p:cNvPr id="3" name="Group 2">
            <a:extLst>
              <a:ext uri="{FF2B5EF4-FFF2-40B4-BE49-F238E27FC236}">
                <a16:creationId xmlns:a16="http://schemas.microsoft.com/office/drawing/2014/main" id="{62E41046-410D-1843-8185-4F20935DB143}"/>
              </a:ext>
            </a:extLst>
          </p:cNvPr>
          <p:cNvGrpSpPr/>
          <p:nvPr/>
        </p:nvGrpSpPr>
        <p:grpSpPr>
          <a:xfrm>
            <a:off x="2910940" y="2571750"/>
            <a:ext cx="8686799" cy="1352723"/>
            <a:chOff x="3344489" y="2035054"/>
            <a:chExt cx="8686799" cy="1352723"/>
          </a:xfrm>
        </p:grpSpPr>
        <p:pic>
          <p:nvPicPr>
            <p:cNvPr id="44" name="Picture 43">
              <a:extLst>
                <a:ext uri="{FF2B5EF4-FFF2-40B4-BE49-F238E27FC236}">
                  <a16:creationId xmlns:a16="http://schemas.microsoft.com/office/drawing/2014/main" id="{DF76FCFB-4158-D541-B83C-FFAA822E3C08}"/>
                </a:ext>
              </a:extLst>
            </p:cNvPr>
            <p:cNvPicPr>
              <a:picLocks noChangeAspect="1"/>
            </p:cNvPicPr>
            <p:nvPr/>
          </p:nvPicPr>
          <p:blipFill rotWithShape="1">
            <a:blip r:embed="rId4"/>
            <a:srcRect r="33289" b="49389"/>
            <a:stretch/>
          </p:blipFill>
          <p:spPr>
            <a:xfrm>
              <a:off x="3650419" y="2035054"/>
              <a:ext cx="5490027" cy="1352723"/>
            </a:xfrm>
            <a:prstGeom prst="rect">
              <a:avLst/>
            </a:prstGeom>
          </p:spPr>
        </p:pic>
        <p:graphicFrame>
          <p:nvGraphicFramePr>
            <p:cNvPr id="45" name="Chart 44">
              <a:extLst>
                <a:ext uri="{FF2B5EF4-FFF2-40B4-BE49-F238E27FC236}">
                  <a16:creationId xmlns:a16="http://schemas.microsoft.com/office/drawing/2014/main" id="{26162AAD-EFF3-3A42-A305-1223714B5586}"/>
                </a:ext>
              </a:extLst>
            </p:cNvPr>
            <p:cNvGraphicFramePr/>
            <p:nvPr>
              <p:extLst>
                <p:ext uri="{D42A27DB-BD31-4B8C-83A1-F6EECF244321}">
                  <p14:modId xmlns:p14="http://schemas.microsoft.com/office/powerpoint/2010/main" val="2733263245"/>
                </p:ext>
              </p:extLst>
            </p:nvPr>
          </p:nvGraphicFramePr>
          <p:xfrm>
            <a:off x="3344489" y="2035054"/>
            <a:ext cx="8686799" cy="861243"/>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C282969E-DE37-F84D-80CB-87F3681C40BE}"/>
                </a:ext>
              </a:extLst>
            </p:cNvPr>
            <p:cNvSpPr txBox="1"/>
            <p:nvPr/>
          </p:nvSpPr>
          <p:spPr>
            <a:xfrm>
              <a:off x="3650419" y="3056839"/>
              <a:ext cx="1236518" cy="107722"/>
            </a:xfrm>
            <a:prstGeom prst="rect">
              <a:avLst/>
            </a:prstGeom>
            <a:noFill/>
          </p:spPr>
          <p:txBody>
            <a:bodyPr wrap="square" lIns="0" tIns="0" rIns="0" bIns="0" rtlCol="0">
              <a:spAutoFit/>
            </a:bodyPr>
            <a:lstStyle/>
            <a:p>
              <a:pPr algn="ctr"/>
              <a:r>
                <a:rPr lang="en-US" sz="700" b="1" dirty="0">
                  <a:solidFill>
                    <a:schemeClr val="bg1"/>
                  </a:solidFill>
                </a:rPr>
                <a:t>BELGIQUE</a:t>
              </a:r>
            </a:p>
          </p:txBody>
        </p:sp>
        <p:sp>
          <p:nvSpPr>
            <p:cNvPr id="47" name="TextBox 46">
              <a:extLst>
                <a:ext uri="{FF2B5EF4-FFF2-40B4-BE49-F238E27FC236}">
                  <a16:creationId xmlns:a16="http://schemas.microsoft.com/office/drawing/2014/main" id="{990FE3BC-44A3-224E-AD0F-198C51D1E965}"/>
                </a:ext>
              </a:extLst>
            </p:cNvPr>
            <p:cNvSpPr txBox="1"/>
            <p:nvPr/>
          </p:nvSpPr>
          <p:spPr>
            <a:xfrm>
              <a:off x="5050895" y="3056839"/>
              <a:ext cx="1236518" cy="107722"/>
            </a:xfrm>
            <a:prstGeom prst="rect">
              <a:avLst/>
            </a:prstGeom>
            <a:noFill/>
          </p:spPr>
          <p:txBody>
            <a:bodyPr wrap="square" lIns="0" tIns="0" rIns="0" bIns="0" rtlCol="0">
              <a:spAutoFit/>
            </a:bodyPr>
            <a:lstStyle/>
            <a:p>
              <a:pPr algn="ctr"/>
              <a:r>
                <a:rPr lang="en-US" sz="700" b="1" dirty="0">
                  <a:solidFill>
                    <a:schemeClr val="bg1"/>
                  </a:solidFill>
                </a:rPr>
                <a:t>FLANDRE</a:t>
              </a:r>
            </a:p>
          </p:txBody>
        </p:sp>
        <p:sp>
          <p:nvSpPr>
            <p:cNvPr id="48" name="TextBox 47">
              <a:extLst>
                <a:ext uri="{FF2B5EF4-FFF2-40B4-BE49-F238E27FC236}">
                  <a16:creationId xmlns:a16="http://schemas.microsoft.com/office/drawing/2014/main" id="{F1BDC869-901F-A743-A6FF-7F26618ECB4C}"/>
                </a:ext>
              </a:extLst>
            </p:cNvPr>
            <p:cNvSpPr txBox="1"/>
            <p:nvPr/>
          </p:nvSpPr>
          <p:spPr>
            <a:xfrm>
              <a:off x="6451371" y="3056839"/>
              <a:ext cx="1236518" cy="107722"/>
            </a:xfrm>
            <a:prstGeom prst="rect">
              <a:avLst/>
            </a:prstGeom>
            <a:noFill/>
          </p:spPr>
          <p:txBody>
            <a:bodyPr wrap="square" lIns="0" tIns="0" rIns="0" bIns="0" rtlCol="0">
              <a:spAutoFit/>
            </a:bodyPr>
            <a:lstStyle/>
            <a:p>
              <a:pPr algn="ctr"/>
              <a:r>
                <a:rPr lang="en-US" sz="700" b="1" dirty="0">
                  <a:solidFill>
                    <a:schemeClr val="bg1"/>
                  </a:solidFill>
                </a:rPr>
                <a:t>BRUXELLES</a:t>
              </a:r>
            </a:p>
          </p:txBody>
        </p:sp>
        <p:sp>
          <p:nvSpPr>
            <p:cNvPr id="50" name="TextBox 49">
              <a:extLst>
                <a:ext uri="{FF2B5EF4-FFF2-40B4-BE49-F238E27FC236}">
                  <a16:creationId xmlns:a16="http://schemas.microsoft.com/office/drawing/2014/main" id="{A2FA6F7E-F4CB-0A4B-A956-A774A9ECE17E}"/>
                </a:ext>
              </a:extLst>
            </p:cNvPr>
            <p:cNvSpPr txBox="1"/>
            <p:nvPr/>
          </p:nvSpPr>
          <p:spPr>
            <a:xfrm>
              <a:off x="3904879" y="2770072"/>
              <a:ext cx="339279" cy="107722"/>
            </a:xfrm>
            <a:prstGeom prst="rect">
              <a:avLst/>
            </a:prstGeom>
            <a:noFill/>
          </p:spPr>
          <p:txBody>
            <a:bodyPr wrap="square" lIns="0" tIns="0" rIns="0" bIns="0" rtlCol="0">
              <a:spAutoFit/>
            </a:bodyPr>
            <a:lstStyle/>
            <a:p>
              <a:pPr algn="ctr"/>
              <a:r>
                <a:rPr lang="en-US" sz="700" dirty="0">
                  <a:solidFill>
                    <a:schemeClr val="bg1"/>
                  </a:solidFill>
                </a:rPr>
                <a:t>Q4</a:t>
              </a:r>
            </a:p>
          </p:txBody>
        </p:sp>
        <p:sp>
          <p:nvSpPr>
            <p:cNvPr id="51" name="TextBox 50">
              <a:extLst>
                <a:ext uri="{FF2B5EF4-FFF2-40B4-BE49-F238E27FC236}">
                  <a16:creationId xmlns:a16="http://schemas.microsoft.com/office/drawing/2014/main" id="{BBEEB70F-B120-0B45-9D69-AF189C59F089}"/>
                </a:ext>
              </a:extLst>
            </p:cNvPr>
            <p:cNvSpPr txBox="1"/>
            <p:nvPr/>
          </p:nvSpPr>
          <p:spPr>
            <a:xfrm>
              <a:off x="4281397"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2" name="TextBox 51">
              <a:extLst>
                <a:ext uri="{FF2B5EF4-FFF2-40B4-BE49-F238E27FC236}">
                  <a16:creationId xmlns:a16="http://schemas.microsoft.com/office/drawing/2014/main" id="{23015F00-AB56-5C45-A5C5-B2A4ABE5F58B}"/>
                </a:ext>
              </a:extLst>
            </p:cNvPr>
            <p:cNvSpPr txBox="1"/>
            <p:nvPr/>
          </p:nvSpPr>
          <p:spPr>
            <a:xfrm>
              <a:off x="5307511"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3" name="TextBox 52">
              <a:extLst>
                <a:ext uri="{FF2B5EF4-FFF2-40B4-BE49-F238E27FC236}">
                  <a16:creationId xmlns:a16="http://schemas.microsoft.com/office/drawing/2014/main" id="{1EEC12D2-55E7-0D41-9054-50BF97AF5553}"/>
                </a:ext>
              </a:extLst>
            </p:cNvPr>
            <p:cNvSpPr txBox="1"/>
            <p:nvPr/>
          </p:nvSpPr>
          <p:spPr>
            <a:xfrm>
              <a:off x="5684029"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4" name="TextBox 53">
              <a:extLst>
                <a:ext uri="{FF2B5EF4-FFF2-40B4-BE49-F238E27FC236}">
                  <a16:creationId xmlns:a16="http://schemas.microsoft.com/office/drawing/2014/main" id="{1658A5D1-EFDC-B445-B263-D76FCB17A32B}"/>
                </a:ext>
              </a:extLst>
            </p:cNvPr>
            <p:cNvSpPr txBox="1"/>
            <p:nvPr/>
          </p:nvSpPr>
          <p:spPr>
            <a:xfrm>
              <a:off x="6710143"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5" name="TextBox 54">
              <a:extLst>
                <a:ext uri="{FF2B5EF4-FFF2-40B4-BE49-F238E27FC236}">
                  <a16:creationId xmlns:a16="http://schemas.microsoft.com/office/drawing/2014/main" id="{0BF3BB7C-D1DD-0E43-8BF0-341A0FA2380E}"/>
                </a:ext>
              </a:extLst>
            </p:cNvPr>
            <p:cNvSpPr txBox="1"/>
            <p:nvPr/>
          </p:nvSpPr>
          <p:spPr>
            <a:xfrm>
              <a:off x="7086661"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6" name="TextBox 55">
              <a:extLst>
                <a:ext uri="{FF2B5EF4-FFF2-40B4-BE49-F238E27FC236}">
                  <a16:creationId xmlns:a16="http://schemas.microsoft.com/office/drawing/2014/main" id="{85E68276-1E1F-D34E-B5C5-E46FEBB2E358}"/>
                </a:ext>
              </a:extLst>
            </p:cNvPr>
            <p:cNvSpPr txBox="1"/>
            <p:nvPr/>
          </p:nvSpPr>
          <p:spPr>
            <a:xfrm>
              <a:off x="8108637"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7" name="TextBox 56">
              <a:extLst>
                <a:ext uri="{FF2B5EF4-FFF2-40B4-BE49-F238E27FC236}">
                  <a16:creationId xmlns:a16="http://schemas.microsoft.com/office/drawing/2014/main" id="{81BC53B9-3627-D644-A840-73B700C2D2FA}"/>
                </a:ext>
              </a:extLst>
            </p:cNvPr>
            <p:cNvSpPr txBox="1"/>
            <p:nvPr/>
          </p:nvSpPr>
          <p:spPr>
            <a:xfrm>
              <a:off x="8485155"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19" name="TextBox 18">
              <a:extLst>
                <a:ext uri="{FF2B5EF4-FFF2-40B4-BE49-F238E27FC236}">
                  <a16:creationId xmlns:a16="http://schemas.microsoft.com/office/drawing/2014/main" id="{49D1D8FB-416E-7842-94D1-353001CA8A48}"/>
                </a:ext>
              </a:extLst>
            </p:cNvPr>
            <p:cNvSpPr txBox="1"/>
            <p:nvPr/>
          </p:nvSpPr>
          <p:spPr>
            <a:xfrm>
              <a:off x="7843067" y="3056839"/>
              <a:ext cx="1236518" cy="107722"/>
            </a:xfrm>
            <a:prstGeom prst="rect">
              <a:avLst/>
            </a:prstGeom>
            <a:noFill/>
          </p:spPr>
          <p:txBody>
            <a:bodyPr wrap="square" lIns="0" tIns="0" rIns="0" bIns="0" rtlCol="0">
              <a:spAutoFit/>
            </a:bodyPr>
            <a:lstStyle/>
            <a:p>
              <a:pPr algn="ctr"/>
              <a:r>
                <a:rPr lang="en-US" sz="700" b="1">
                  <a:solidFill>
                    <a:schemeClr val="bg1"/>
                  </a:solidFill>
                </a:rPr>
                <a:t>WALLONIE</a:t>
              </a:r>
              <a:endParaRPr lang="en-US" sz="700" b="1" dirty="0">
                <a:solidFill>
                  <a:schemeClr val="bg1"/>
                </a:solidFill>
              </a:endParaRPr>
            </a:p>
          </p:txBody>
        </p:sp>
      </p:grpSp>
    </p:spTree>
    <p:extLst>
      <p:ext uri="{BB962C8B-B14F-4D97-AF65-F5344CB8AC3E}">
        <p14:creationId xmlns:p14="http://schemas.microsoft.com/office/powerpoint/2010/main" val="227543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2B6BA-CC9B-DC4B-B49B-3A18C14EB9C2}"/>
              </a:ext>
            </a:extLst>
          </p:cNvPr>
          <p:cNvPicPr>
            <a:picLocks noChangeAspect="1"/>
          </p:cNvPicPr>
          <p:nvPr/>
        </p:nvPicPr>
        <p:blipFill rotWithShape="1">
          <a:blip r:embed="rId3"/>
          <a:srcRect r="33246"/>
          <a:stretch/>
        </p:blipFill>
        <p:spPr>
          <a:xfrm>
            <a:off x="457200" y="1924282"/>
            <a:ext cx="5493581" cy="2672805"/>
          </a:xfrm>
          <a:prstGeom prst="rect">
            <a:avLst/>
          </a:prstGeom>
        </p:spPr>
      </p:pic>
      <p:graphicFrame>
        <p:nvGraphicFramePr>
          <p:cNvPr id="3" name="Chart 2">
            <a:extLst>
              <a:ext uri="{FF2B5EF4-FFF2-40B4-BE49-F238E27FC236}">
                <a16:creationId xmlns:a16="http://schemas.microsoft.com/office/drawing/2014/main" id="{EBB2501B-7719-3D4E-8EFA-612B3AAACFFD}"/>
              </a:ext>
            </a:extLst>
          </p:cNvPr>
          <p:cNvGraphicFramePr/>
          <p:nvPr>
            <p:extLst>
              <p:ext uri="{D42A27DB-BD31-4B8C-83A1-F6EECF244321}">
                <p14:modId xmlns:p14="http://schemas.microsoft.com/office/powerpoint/2010/main" val="67274036"/>
              </p:ext>
            </p:extLst>
          </p:nvPr>
        </p:nvGraphicFramePr>
        <p:xfrm>
          <a:off x="228600" y="1924282"/>
          <a:ext cx="8686799" cy="86124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DEB8383-A706-D04F-BE4A-DE25269E952E}"/>
              </a:ext>
            </a:extLst>
          </p:cNvPr>
          <p:cNvSpPr txBox="1"/>
          <p:nvPr/>
        </p:nvSpPr>
        <p:spPr>
          <a:xfrm>
            <a:off x="457200" y="2890261"/>
            <a:ext cx="1236518" cy="215444"/>
          </a:xfrm>
          <a:prstGeom prst="rect">
            <a:avLst/>
          </a:prstGeom>
          <a:noFill/>
        </p:spPr>
        <p:txBody>
          <a:bodyPr wrap="square" lIns="0" tIns="0" rIns="0" bIns="0" rtlCol="0">
            <a:spAutoFit/>
          </a:bodyPr>
          <a:lstStyle/>
          <a:p>
            <a:pPr algn="ctr"/>
            <a:r>
              <a:rPr lang="en-US" sz="700" b="1" dirty="0">
                <a:solidFill>
                  <a:schemeClr val="bg1"/>
                </a:solidFill>
              </a:rPr>
              <a:t>FINANCE &amp; SERVICES     AUX ENTREPRISES</a:t>
            </a:r>
          </a:p>
        </p:txBody>
      </p:sp>
      <p:sp>
        <p:nvSpPr>
          <p:cNvPr id="10" name="TextBox 9">
            <a:extLst>
              <a:ext uri="{FF2B5EF4-FFF2-40B4-BE49-F238E27FC236}">
                <a16:creationId xmlns:a16="http://schemas.microsoft.com/office/drawing/2014/main" id="{9BD6F245-BEE9-FC43-8C8F-B805BE16D006}"/>
              </a:ext>
            </a:extLst>
          </p:cNvPr>
          <p:cNvSpPr txBox="1"/>
          <p:nvPr/>
        </p:nvSpPr>
        <p:spPr>
          <a:xfrm>
            <a:off x="1857676" y="2895048"/>
            <a:ext cx="1236518" cy="215444"/>
          </a:xfrm>
          <a:prstGeom prst="rect">
            <a:avLst/>
          </a:prstGeom>
          <a:noFill/>
        </p:spPr>
        <p:txBody>
          <a:bodyPr wrap="square" lIns="0" tIns="0" rIns="0" bIns="0" rtlCol="0">
            <a:spAutoFit/>
          </a:bodyPr>
          <a:lstStyle/>
          <a:p>
            <a:pPr algn="ctr"/>
            <a:r>
              <a:rPr lang="en-US" sz="700" b="1" dirty="0">
                <a:solidFill>
                  <a:schemeClr val="bg1"/>
                </a:solidFill>
              </a:rPr>
              <a:t>COMMERCE DE GROS ET DE DÉTAIL</a:t>
            </a:r>
          </a:p>
        </p:txBody>
      </p:sp>
      <p:sp>
        <p:nvSpPr>
          <p:cNvPr id="11" name="TextBox 10">
            <a:extLst>
              <a:ext uri="{FF2B5EF4-FFF2-40B4-BE49-F238E27FC236}">
                <a16:creationId xmlns:a16="http://schemas.microsoft.com/office/drawing/2014/main" id="{7456AF3A-CAC1-2D48-8736-B495BC239356}"/>
              </a:ext>
            </a:extLst>
          </p:cNvPr>
          <p:cNvSpPr txBox="1"/>
          <p:nvPr/>
        </p:nvSpPr>
        <p:spPr>
          <a:xfrm>
            <a:off x="3267778" y="2890261"/>
            <a:ext cx="1226892" cy="215444"/>
          </a:xfrm>
          <a:prstGeom prst="rect">
            <a:avLst/>
          </a:prstGeom>
          <a:noFill/>
        </p:spPr>
        <p:txBody>
          <a:bodyPr wrap="square" lIns="0" tIns="0" rIns="0" bIns="0" rtlCol="0">
            <a:spAutoFit/>
          </a:bodyPr>
          <a:lstStyle/>
          <a:p>
            <a:pPr algn="ctr"/>
            <a:r>
              <a:rPr lang="en-US" sz="700" b="1" dirty="0">
                <a:solidFill>
                  <a:schemeClr val="bg1"/>
                </a:solidFill>
              </a:rPr>
              <a:t>INDUSTRIE MANUFACTURIÈRE</a:t>
            </a:r>
          </a:p>
        </p:txBody>
      </p:sp>
      <p:sp>
        <p:nvSpPr>
          <p:cNvPr id="12" name="TextBox 11">
            <a:extLst>
              <a:ext uri="{FF2B5EF4-FFF2-40B4-BE49-F238E27FC236}">
                <a16:creationId xmlns:a16="http://schemas.microsoft.com/office/drawing/2014/main" id="{393EB42B-2C9D-974F-8232-48CBB10ECD6C}"/>
              </a:ext>
            </a:extLst>
          </p:cNvPr>
          <p:cNvSpPr txBox="1"/>
          <p:nvPr/>
        </p:nvSpPr>
        <p:spPr>
          <a:xfrm>
            <a:off x="4658628" y="2844800"/>
            <a:ext cx="1226892" cy="323165"/>
          </a:xfrm>
          <a:prstGeom prst="rect">
            <a:avLst/>
          </a:prstGeom>
          <a:noFill/>
        </p:spPr>
        <p:txBody>
          <a:bodyPr wrap="square" lIns="0" tIns="0" rIns="0" bIns="0" rtlCol="0">
            <a:spAutoFit/>
          </a:bodyPr>
          <a:lstStyle/>
          <a:p>
            <a:pPr algn="ctr"/>
            <a:r>
              <a:rPr lang="en-US" sz="700" b="1" dirty="0">
                <a:solidFill>
                  <a:schemeClr val="bg1"/>
                </a:solidFill>
              </a:rPr>
              <a:t>SERVICES PUBLICS, SANTÉ, ÉDUCATION, SERVICES COLLECTIFS</a:t>
            </a:r>
          </a:p>
        </p:txBody>
      </p:sp>
      <p:sp>
        <p:nvSpPr>
          <p:cNvPr id="15" name="TextBox 14">
            <a:extLst>
              <a:ext uri="{FF2B5EF4-FFF2-40B4-BE49-F238E27FC236}">
                <a16:creationId xmlns:a16="http://schemas.microsoft.com/office/drawing/2014/main" id="{334FF76B-8822-AB4E-8697-14F1DF382591}"/>
              </a:ext>
            </a:extLst>
          </p:cNvPr>
          <p:cNvSpPr txBox="1"/>
          <p:nvPr/>
        </p:nvSpPr>
        <p:spPr>
          <a:xfrm>
            <a:off x="7445141" y="2890261"/>
            <a:ext cx="1236518" cy="215444"/>
          </a:xfrm>
          <a:prstGeom prst="rect">
            <a:avLst/>
          </a:prstGeom>
          <a:noFill/>
        </p:spPr>
        <p:txBody>
          <a:bodyPr wrap="square" lIns="0" tIns="0" rIns="0" bIns="0" rtlCol="0">
            <a:spAutoFit/>
          </a:bodyPr>
          <a:lstStyle/>
          <a:p>
            <a:pPr algn="ctr"/>
            <a:r>
              <a:rPr lang="en-US" sz="700" b="1">
                <a:solidFill>
                  <a:schemeClr val="bg1"/>
                </a:solidFill>
              </a:rPr>
              <a:t>PROFESSIONAL &amp; BUSINESS SERVICES</a:t>
            </a:r>
          </a:p>
        </p:txBody>
      </p:sp>
      <p:sp>
        <p:nvSpPr>
          <p:cNvPr id="16" name="TextBox 15">
            <a:extLst>
              <a:ext uri="{FF2B5EF4-FFF2-40B4-BE49-F238E27FC236}">
                <a16:creationId xmlns:a16="http://schemas.microsoft.com/office/drawing/2014/main" id="{97A1BD72-A87E-6D49-AE8E-5D5400DDFF33}"/>
              </a:ext>
            </a:extLst>
          </p:cNvPr>
          <p:cNvSpPr txBox="1"/>
          <p:nvPr/>
        </p:nvSpPr>
        <p:spPr>
          <a:xfrm>
            <a:off x="457200" y="4364382"/>
            <a:ext cx="1236518" cy="107722"/>
          </a:xfrm>
          <a:prstGeom prst="rect">
            <a:avLst/>
          </a:prstGeom>
          <a:noFill/>
        </p:spPr>
        <p:txBody>
          <a:bodyPr wrap="square" lIns="0" tIns="0" rIns="0" bIns="0" rtlCol="0">
            <a:spAutoFit/>
          </a:bodyPr>
          <a:lstStyle/>
          <a:p>
            <a:pPr algn="ctr"/>
            <a:r>
              <a:rPr lang="en-US" sz="700" b="1" dirty="0">
                <a:solidFill>
                  <a:schemeClr val="bg1"/>
                </a:solidFill>
              </a:rPr>
              <a:t>CONSTRUCTION</a:t>
            </a:r>
          </a:p>
        </p:txBody>
      </p:sp>
      <p:sp>
        <p:nvSpPr>
          <p:cNvPr id="18" name="TextBox 17">
            <a:extLst>
              <a:ext uri="{FF2B5EF4-FFF2-40B4-BE49-F238E27FC236}">
                <a16:creationId xmlns:a16="http://schemas.microsoft.com/office/drawing/2014/main" id="{77BD6B4F-DBF2-B448-9306-4E6090A1EDF8}"/>
              </a:ext>
            </a:extLst>
          </p:cNvPr>
          <p:cNvSpPr txBox="1"/>
          <p:nvPr/>
        </p:nvSpPr>
        <p:spPr>
          <a:xfrm>
            <a:off x="1857676" y="4321930"/>
            <a:ext cx="1236518" cy="215444"/>
          </a:xfrm>
          <a:prstGeom prst="rect">
            <a:avLst/>
          </a:prstGeom>
          <a:noFill/>
        </p:spPr>
        <p:txBody>
          <a:bodyPr wrap="square" lIns="0" tIns="0" rIns="0" bIns="0" rtlCol="0">
            <a:spAutoFit/>
          </a:bodyPr>
          <a:lstStyle/>
          <a:p>
            <a:pPr algn="ctr"/>
            <a:r>
              <a:rPr lang="en-US" sz="700" b="1" dirty="0">
                <a:solidFill>
                  <a:schemeClr val="bg1"/>
                </a:solidFill>
              </a:rPr>
              <a:t>TRANSPORT </a:t>
            </a:r>
            <a:br>
              <a:rPr lang="en-US" sz="700" b="1" dirty="0">
                <a:solidFill>
                  <a:schemeClr val="bg1"/>
                </a:solidFill>
              </a:rPr>
            </a:br>
            <a:r>
              <a:rPr lang="en-US" sz="700" b="1" dirty="0">
                <a:solidFill>
                  <a:schemeClr val="bg1"/>
                </a:solidFill>
              </a:rPr>
              <a:t>&amp; LOGISTIQUE</a:t>
            </a:r>
          </a:p>
        </p:txBody>
      </p:sp>
      <p:sp>
        <p:nvSpPr>
          <p:cNvPr id="19" name="TextBox 18">
            <a:extLst>
              <a:ext uri="{FF2B5EF4-FFF2-40B4-BE49-F238E27FC236}">
                <a16:creationId xmlns:a16="http://schemas.microsoft.com/office/drawing/2014/main" id="{91DAC336-4F31-7844-BC5A-44A2BFD83DA5}"/>
              </a:ext>
            </a:extLst>
          </p:cNvPr>
          <p:cNvSpPr txBox="1"/>
          <p:nvPr/>
        </p:nvSpPr>
        <p:spPr>
          <a:xfrm>
            <a:off x="3258152" y="4364382"/>
            <a:ext cx="1236518" cy="107722"/>
          </a:xfrm>
          <a:prstGeom prst="rect">
            <a:avLst/>
          </a:prstGeom>
          <a:noFill/>
        </p:spPr>
        <p:txBody>
          <a:bodyPr wrap="square" lIns="0" tIns="0" rIns="0" bIns="0" rtlCol="0">
            <a:spAutoFit/>
          </a:bodyPr>
          <a:lstStyle/>
          <a:p>
            <a:pPr algn="ctr"/>
            <a:r>
              <a:rPr lang="en-US" sz="700" b="1" dirty="0">
                <a:solidFill>
                  <a:schemeClr val="bg1"/>
                </a:solidFill>
              </a:rPr>
              <a:t>AUTRE PRODUCTION*</a:t>
            </a:r>
          </a:p>
        </p:txBody>
      </p:sp>
      <p:sp>
        <p:nvSpPr>
          <p:cNvPr id="20" name="TextBox 19">
            <a:extLst>
              <a:ext uri="{FF2B5EF4-FFF2-40B4-BE49-F238E27FC236}">
                <a16:creationId xmlns:a16="http://schemas.microsoft.com/office/drawing/2014/main" id="{EE183548-6656-E741-AA6D-A81A002C6270}"/>
              </a:ext>
            </a:extLst>
          </p:cNvPr>
          <p:cNvSpPr txBox="1"/>
          <p:nvPr/>
        </p:nvSpPr>
        <p:spPr>
          <a:xfrm>
            <a:off x="4658628" y="4364381"/>
            <a:ext cx="1226892" cy="107722"/>
          </a:xfrm>
          <a:prstGeom prst="rect">
            <a:avLst/>
          </a:prstGeom>
          <a:noFill/>
        </p:spPr>
        <p:txBody>
          <a:bodyPr wrap="square" lIns="0" tIns="0" rIns="0" bIns="0" rtlCol="0">
            <a:spAutoFit/>
          </a:bodyPr>
          <a:lstStyle/>
          <a:p>
            <a:pPr algn="ctr"/>
            <a:r>
              <a:rPr lang="en-US" sz="700" b="1" dirty="0">
                <a:solidFill>
                  <a:schemeClr val="bg1"/>
                </a:solidFill>
              </a:rPr>
              <a:t>HORECA</a:t>
            </a:r>
          </a:p>
        </p:txBody>
      </p:sp>
      <p:sp>
        <p:nvSpPr>
          <p:cNvPr id="21" name="TextBox 20">
            <a:extLst>
              <a:ext uri="{FF2B5EF4-FFF2-40B4-BE49-F238E27FC236}">
                <a16:creationId xmlns:a16="http://schemas.microsoft.com/office/drawing/2014/main" id="{71DA70ED-F721-9B47-A84E-EFA9E4859270}"/>
              </a:ext>
            </a:extLst>
          </p:cNvPr>
          <p:cNvSpPr txBox="1"/>
          <p:nvPr/>
        </p:nvSpPr>
        <p:spPr>
          <a:xfrm>
            <a:off x="6049478" y="4365861"/>
            <a:ext cx="1236518" cy="107722"/>
          </a:xfrm>
          <a:prstGeom prst="rect">
            <a:avLst/>
          </a:prstGeom>
          <a:noFill/>
        </p:spPr>
        <p:txBody>
          <a:bodyPr wrap="square" lIns="0" tIns="0" rIns="0" bIns="0" rtlCol="0">
            <a:spAutoFit/>
          </a:bodyPr>
          <a:lstStyle/>
          <a:p>
            <a:pPr algn="ctr"/>
            <a:r>
              <a:rPr lang="en-US" sz="700" b="1">
                <a:solidFill>
                  <a:schemeClr val="bg1"/>
                </a:solidFill>
              </a:rPr>
              <a:t>INFORMATION</a:t>
            </a:r>
          </a:p>
        </p:txBody>
      </p:sp>
      <p:sp>
        <p:nvSpPr>
          <p:cNvPr id="22" name="TextBox 21">
            <a:extLst>
              <a:ext uri="{FF2B5EF4-FFF2-40B4-BE49-F238E27FC236}">
                <a16:creationId xmlns:a16="http://schemas.microsoft.com/office/drawing/2014/main" id="{257C4D50-FA26-5F42-84F7-507B2383BF9E}"/>
              </a:ext>
            </a:extLst>
          </p:cNvPr>
          <p:cNvSpPr txBox="1"/>
          <p:nvPr/>
        </p:nvSpPr>
        <p:spPr>
          <a:xfrm>
            <a:off x="7445141" y="4365861"/>
            <a:ext cx="1236518" cy="107722"/>
          </a:xfrm>
          <a:prstGeom prst="rect">
            <a:avLst/>
          </a:prstGeom>
          <a:noFill/>
        </p:spPr>
        <p:txBody>
          <a:bodyPr wrap="square" lIns="0" tIns="0" rIns="0" bIns="0" rtlCol="0">
            <a:spAutoFit/>
          </a:bodyPr>
          <a:lstStyle/>
          <a:p>
            <a:pPr algn="ctr"/>
            <a:r>
              <a:rPr lang="en-US" sz="700" b="1">
                <a:solidFill>
                  <a:schemeClr val="bg1"/>
                </a:solidFill>
              </a:rPr>
              <a:t>OTHER</a:t>
            </a:r>
          </a:p>
        </p:txBody>
      </p:sp>
      <p:sp>
        <p:nvSpPr>
          <p:cNvPr id="24" name="TextBox 23">
            <a:extLst>
              <a:ext uri="{FF2B5EF4-FFF2-40B4-BE49-F238E27FC236}">
                <a16:creationId xmlns:a16="http://schemas.microsoft.com/office/drawing/2014/main" id="{E8830F54-A207-6B4D-9CD9-092426DB99ED}"/>
              </a:ext>
            </a:extLst>
          </p:cNvPr>
          <p:cNvSpPr txBox="1"/>
          <p:nvPr/>
        </p:nvSpPr>
        <p:spPr>
          <a:xfrm>
            <a:off x="711660" y="2659300"/>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25" name="TextBox 24">
            <a:extLst>
              <a:ext uri="{FF2B5EF4-FFF2-40B4-BE49-F238E27FC236}">
                <a16:creationId xmlns:a16="http://schemas.microsoft.com/office/drawing/2014/main" id="{3365293F-E0FD-AB47-8179-424749518190}"/>
              </a:ext>
            </a:extLst>
          </p:cNvPr>
          <p:cNvSpPr txBox="1"/>
          <p:nvPr/>
        </p:nvSpPr>
        <p:spPr>
          <a:xfrm>
            <a:off x="1088178" y="2659300"/>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26" name="TextBox 25">
            <a:extLst>
              <a:ext uri="{FF2B5EF4-FFF2-40B4-BE49-F238E27FC236}">
                <a16:creationId xmlns:a16="http://schemas.microsoft.com/office/drawing/2014/main" id="{026557FE-1BEA-4B46-957C-06A63C7651B9}"/>
              </a:ext>
            </a:extLst>
          </p:cNvPr>
          <p:cNvSpPr txBox="1"/>
          <p:nvPr/>
        </p:nvSpPr>
        <p:spPr>
          <a:xfrm>
            <a:off x="2114292" y="2659300"/>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27" name="TextBox 26">
            <a:extLst>
              <a:ext uri="{FF2B5EF4-FFF2-40B4-BE49-F238E27FC236}">
                <a16:creationId xmlns:a16="http://schemas.microsoft.com/office/drawing/2014/main" id="{5239CDBD-DD12-644C-A6F2-9D16136E0430}"/>
              </a:ext>
            </a:extLst>
          </p:cNvPr>
          <p:cNvSpPr txBox="1"/>
          <p:nvPr/>
        </p:nvSpPr>
        <p:spPr>
          <a:xfrm>
            <a:off x="2490810" y="2659300"/>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28" name="TextBox 27">
            <a:extLst>
              <a:ext uri="{FF2B5EF4-FFF2-40B4-BE49-F238E27FC236}">
                <a16:creationId xmlns:a16="http://schemas.microsoft.com/office/drawing/2014/main" id="{E6CD8F70-3046-7149-8AB2-8E599E8BCD06}"/>
              </a:ext>
            </a:extLst>
          </p:cNvPr>
          <p:cNvSpPr txBox="1"/>
          <p:nvPr/>
        </p:nvSpPr>
        <p:spPr>
          <a:xfrm>
            <a:off x="3516924" y="2659300"/>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29" name="TextBox 28">
            <a:extLst>
              <a:ext uri="{FF2B5EF4-FFF2-40B4-BE49-F238E27FC236}">
                <a16:creationId xmlns:a16="http://schemas.microsoft.com/office/drawing/2014/main" id="{0CA60512-D2BF-D24B-84F9-FD1B397D87EB}"/>
              </a:ext>
            </a:extLst>
          </p:cNvPr>
          <p:cNvSpPr txBox="1"/>
          <p:nvPr/>
        </p:nvSpPr>
        <p:spPr>
          <a:xfrm>
            <a:off x="3893442" y="2659300"/>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30" name="TextBox 29">
            <a:extLst>
              <a:ext uri="{FF2B5EF4-FFF2-40B4-BE49-F238E27FC236}">
                <a16:creationId xmlns:a16="http://schemas.microsoft.com/office/drawing/2014/main" id="{7441A58C-CA2D-5544-8CD7-2FA010D754D8}"/>
              </a:ext>
            </a:extLst>
          </p:cNvPr>
          <p:cNvSpPr txBox="1"/>
          <p:nvPr/>
        </p:nvSpPr>
        <p:spPr>
          <a:xfrm>
            <a:off x="4915418" y="2659300"/>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31" name="TextBox 30">
            <a:extLst>
              <a:ext uri="{FF2B5EF4-FFF2-40B4-BE49-F238E27FC236}">
                <a16:creationId xmlns:a16="http://schemas.microsoft.com/office/drawing/2014/main" id="{4C10792D-D436-6143-BE33-6AB04B8F0E7F}"/>
              </a:ext>
            </a:extLst>
          </p:cNvPr>
          <p:cNvSpPr txBox="1"/>
          <p:nvPr/>
        </p:nvSpPr>
        <p:spPr>
          <a:xfrm>
            <a:off x="5291936" y="2659300"/>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32" name="TextBox 31">
            <a:extLst>
              <a:ext uri="{FF2B5EF4-FFF2-40B4-BE49-F238E27FC236}">
                <a16:creationId xmlns:a16="http://schemas.microsoft.com/office/drawing/2014/main" id="{3766A272-9C18-F542-8223-8C15F84A6546}"/>
              </a:ext>
            </a:extLst>
          </p:cNvPr>
          <p:cNvSpPr txBox="1"/>
          <p:nvPr/>
        </p:nvSpPr>
        <p:spPr>
          <a:xfrm>
            <a:off x="6322187"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33" name="TextBox 32">
            <a:extLst>
              <a:ext uri="{FF2B5EF4-FFF2-40B4-BE49-F238E27FC236}">
                <a16:creationId xmlns:a16="http://schemas.microsoft.com/office/drawing/2014/main" id="{A3897A88-1A7A-B84A-84FA-FE0F57DED2E2}"/>
              </a:ext>
            </a:extLst>
          </p:cNvPr>
          <p:cNvSpPr txBox="1"/>
          <p:nvPr/>
        </p:nvSpPr>
        <p:spPr>
          <a:xfrm>
            <a:off x="6698705" y="2659300"/>
            <a:ext cx="339279" cy="107722"/>
          </a:xfrm>
          <a:prstGeom prst="rect">
            <a:avLst/>
          </a:prstGeom>
          <a:noFill/>
        </p:spPr>
        <p:txBody>
          <a:bodyPr wrap="square" lIns="0" tIns="0" rIns="0" bIns="0" rtlCol="0">
            <a:spAutoFit/>
          </a:bodyPr>
          <a:lstStyle/>
          <a:p>
            <a:pPr algn="ctr"/>
            <a:r>
              <a:rPr lang="en-US" sz="700" dirty="0">
                <a:solidFill>
                  <a:schemeClr val="bg1"/>
                </a:solidFill>
              </a:rPr>
              <a:t>Q3</a:t>
            </a:r>
          </a:p>
        </p:txBody>
      </p:sp>
      <p:sp>
        <p:nvSpPr>
          <p:cNvPr id="34" name="TextBox 33">
            <a:extLst>
              <a:ext uri="{FF2B5EF4-FFF2-40B4-BE49-F238E27FC236}">
                <a16:creationId xmlns:a16="http://schemas.microsoft.com/office/drawing/2014/main" id="{3BEC5351-92CF-0543-BE49-C8BD9FEB9955}"/>
              </a:ext>
            </a:extLst>
          </p:cNvPr>
          <p:cNvSpPr txBox="1"/>
          <p:nvPr/>
        </p:nvSpPr>
        <p:spPr>
          <a:xfrm>
            <a:off x="7720682"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35" name="TextBox 34">
            <a:extLst>
              <a:ext uri="{FF2B5EF4-FFF2-40B4-BE49-F238E27FC236}">
                <a16:creationId xmlns:a16="http://schemas.microsoft.com/office/drawing/2014/main" id="{F60756F7-C962-8B46-BE37-4746C52EEBE0}"/>
              </a:ext>
            </a:extLst>
          </p:cNvPr>
          <p:cNvSpPr txBox="1"/>
          <p:nvPr/>
        </p:nvSpPr>
        <p:spPr>
          <a:xfrm>
            <a:off x="8097200" y="2659300"/>
            <a:ext cx="339279" cy="107722"/>
          </a:xfrm>
          <a:prstGeom prst="rect">
            <a:avLst/>
          </a:prstGeom>
          <a:noFill/>
        </p:spPr>
        <p:txBody>
          <a:bodyPr wrap="square" lIns="0" tIns="0" rIns="0" bIns="0" rtlCol="0">
            <a:spAutoFit/>
          </a:bodyPr>
          <a:lstStyle/>
          <a:p>
            <a:pPr algn="ctr"/>
            <a:r>
              <a:rPr lang="en-US" sz="700">
                <a:solidFill>
                  <a:schemeClr val="bg1"/>
                </a:solidFill>
              </a:rPr>
              <a:t>Q3</a:t>
            </a:r>
          </a:p>
        </p:txBody>
      </p:sp>
      <p:graphicFrame>
        <p:nvGraphicFramePr>
          <p:cNvPr id="36" name="Chart 35">
            <a:extLst>
              <a:ext uri="{FF2B5EF4-FFF2-40B4-BE49-F238E27FC236}">
                <a16:creationId xmlns:a16="http://schemas.microsoft.com/office/drawing/2014/main" id="{7DB90312-E509-A440-BE84-859461B11B86}"/>
              </a:ext>
            </a:extLst>
          </p:cNvPr>
          <p:cNvGraphicFramePr/>
          <p:nvPr>
            <p:extLst>
              <p:ext uri="{D42A27DB-BD31-4B8C-83A1-F6EECF244321}">
                <p14:modId xmlns:p14="http://schemas.microsoft.com/office/powerpoint/2010/main" val="48256043"/>
              </p:ext>
            </p:extLst>
          </p:nvPr>
        </p:nvGraphicFramePr>
        <p:xfrm>
          <a:off x="151270" y="3381033"/>
          <a:ext cx="8686799" cy="1223303"/>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1A7D0D4C-830B-8D4D-B7DE-C684B6DB3052}"/>
              </a:ext>
            </a:extLst>
          </p:cNvPr>
          <p:cNvSpPr txBox="1"/>
          <p:nvPr/>
        </p:nvSpPr>
        <p:spPr>
          <a:xfrm>
            <a:off x="711660" y="4085151"/>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38" name="TextBox 37">
            <a:extLst>
              <a:ext uri="{FF2B5EF4-FFF2-40B4-BE49-F238E27FC236}">
                <a16:creationId xmlns:a16="http://schemas.microsoft.com/office/drawing/2014/main" id="{76BF6828-0CD4-9E49-A1A3-C4E1BAF84D86}"/>
              </a:ext>
            </a:extLst>
          </p:cNvPr>
          <p:cNvSpPr txBox="1"/>
          <p:nvPr/>
        </p:nvSpPr>
        <p:spPr>
          <a:xfrm>
            <a:off x="1088178" y="4085151"/>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39" name="TextBox 38">
            <a:extLst>
              <a:ext uri="{FF2B5EF4-FFF2-40B4-BE49-F238E27FC236}">
                <a16:creationId xmlns:a16="http://schemas.microsoft.com/office/drawing/2014/main" id="{D5E1A209-7946-5240-8718-BC64A4172F26}"/>
              </a:ext>
            </a:extLst>
          </p:cNvPr>
          <p:cNvSpPr txBox="1"/>
          <p:nvPr/>
        </p:nvSpPr>
        <p:spPr>
          <a:xfrm>
            <a:off x="2114292" y="4085151"/>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40" name="TextBox 39">
            <a:extLst>
              <a:ext uri="{FF2B5EF4-FFF2-40B4-BE49-F238E27FC236}">
                <a16:creationId xmlns:a16="http://schemas.microsoft.com/office/drawing/2014/main" id="{3204C09D-C9DC-5C4F-848A-771E0F60EA28}"/>
              </a:ext>
            </a:extLst>
          </p:cNvPr>
          <p:cNvSpPr txBox="1"/>
          <p:nvPr/>
        </p:nvSpPr>
        <p:spPr>
          <a:xfrm>
            <a:off x="2490810" y="4085151"/>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41" name="TextBox 40">
            <a:extLst>
              <a:ext uri="{FF2B5EF4-FFF2-40B4-BE49-F238E27FC236}">
                <a16:creationId xmlns:a16="http://schemas.microsoft.com/office/drawing/2014/main" id="{69A55FB0-2EE2-0943-BA2D-924FD67920A6}"/>
              </a:ext>
            </a:extLst>
          </p:cNvPr>
          <p:cNvSpPr txBox="1"/>
          <p:nvPr/>
        </p:nvSpPr>
        <p:spPr>
          <a:xfrm>
            <a:off x="3516924" y="4085151"/>
            <a:ext cx="339279" cy="107722"/>
          </a:xfrm>
          <a:prstGeom prst="rect">
            <a:avLst/>
          </a:prstGeom>
          <a:noFill/>
        </p:spPr>
        <p:txBody>
          <a:bodyPr wrap="square" lIns="0" tIns="0" rIns="0" bIns="0" rtlCol="0">
            <a:spAutoFit/>
          </a:bodyPr>
          <a:lstStyle/>
          <a:p>
            <a:pPr algn="ctr"/>
            <a:r>
              <a:rPr lang="en-US" sz="700" dirty="0">
                <a:solidFill>
                  <a:schemeClr val="bg1"/>
                </a:solidFill>
              </a:rPr>
              <a:t>T4</a:t>
            </a:r>
          </a:p>
        </p:txBody>
      </p:sp>
      <p:sp>
        <p:nvSpPr>
          <p:cNvPr id="42" name="TextBox 41">
            <a:extLst>
              <a:ext uri="{FF2B5EF4-FFF2-40B4-BE49-F238E27FC236}">
                <a16:creationId xmlns:a16="http://schemas.microsoft.com/office/drawing/2014/main" id="{33623C8A-DA14-CF42-9F17-E1EFDAE079AB}"/>
              </a:ext>
            </a:extLst>
          </p:cNvPr>
          <p:cNvSpPr txBox="1"/>
          <p:nvPr/>
        </p:nvSpPr>
        <p:spPr>
          <a:xfrm>
            <a:off x="3893442" y="4085151"/>
            <a:ext cx="339279" cy="107722"/>
          </a:xfrm>
          <a:prstGeom prst="rect">
            <a:avLst/>
          </a:prstGeom>
          <a:noFill/>
        </p:spPr>
        <p:txBody>
          <a:bodyPr wrap="square" lIns="0" tIns="0" rIns="0" bIns="0" rtlCol="0">
            <a:spAutoFit/>
          </a:bodyPr>
          <a:lstStyle/>
          <a:p>
            <a:pPr algn="ctr"/>
            <a:r>
              <a:rPr lang="en-US" sz="700" dirty="0">
                <a:solidFill>
                  <a:schemeClr val="bg1"/>
                </a:solidFill>
              </a:rPr>
              <a:t>T3</a:t>
            </a:r>
          </a:p>
        </p:txBody>
      </p:sp>
      <p:sp>
        <p:nvSpPr>
          <p:cNvPr id="43" name="TextBox 42">
            <a:extLst>
              <a:ext uri="{FF2B5EF4-FFF2-40B4-BE49-F238E27FC236}">
                <a16:creationId xmlns:a16="http://schemas.microsoft.com/office/drawing/2014/main" id="{8273D5DC-908C-3B44-A644-D1011C22E666}"/>
              </a:ext>
            </a:extLst>
          </p:cNvPr>
          <p:cNvSpPr txBox="1"/>
          <p:nvPr/>
        </p:nvSpPr>
        <p:spPr>
          <a:xfrm>
            <a:off x="4915418" y="4085151"/>
            <a:ext cx="339279" cy="107722"/>
          </a:xfrm>
          <a:prstGeom prst="rect">
            <a:avLst/>
          </a:prstGeom>
          <a:noFill/>
        </p:spPr>
        <p:txBody>
          <a:bodyPr wrap="square" lIns="0" tIns="0" rIns="0" bIns="0" rtlCol="0">
            <a:spAutoFit/>
          </a:bodyPr>
          <a:lstStyle/>
          <a:p>
            <a:pPr algn="ctr"/>
            <a:r>
              <a:rPr lang="en-US" sz="700" dirty="0">
                <a:solidFill>
                  <a:schemeClr val="accent5"/>
                </a:solidFill>
              </a:rPr>
              <a:t>T4</a:t>
            </a:r>
          </a:p>
        </p:txBody>
      </p:sp>
      <p:sp>
        <p:nvSpPr>
          <p:cNvPr id="44" name="TextBox 43">
            <a:extLst>
              <a:ext uri="{FF2B5EF4-FFF2-40B4-BE49-F238E27FC236}">
                <a16:creationId xmlns:a16="http://schemas.microsoft.com/office/drawing/2014/main" id="{BE301A9B-2FA3-A94E-B7BC-7AEEFE38515C}"/>
              </a:ext>
            </a:extLst>
          </p:cNvPr>
          <p:cNvSpPr txBox="1"/>
          <p:nvPr/>
        </p:nvSpPr>
        <p:spPr>
          <a:xfrm>
            <a:off x="5291936" y="4085151"/>
            <a:ext cx="339279" cy="107722"/>
          </a:xfrm>
          <a:prstGeom prst="rect">
            <a:avLst/>
          </a:prstGeom>
          <a:noFill/>
        </p:spPr>
        <p:txBody>
          <a:bodyPr wrap="square" lIns="0" tIns="0" rIns="0" bIns="0" rtlCol="0">
            <a:spAutoFit/>
          </a:bodyPr>
          <a:lstStyle/>
          <a:p>
            <a:pPr algn="ctr"/>
            <a:r>
              <a:rPr lang="en-US" sz="700" dirty="0">
                <a:solidFill>
                  <a:schemeClr val="accent5"/>
                </a:solidFill>
              </a:rPr>
              <a:t>T3</a:t>
            </a:r>
          </a:p>
        </p:txBody>
      </p:sp>
      <p:sp>
        <p:nvSpPr>
          <p:cNvPr id="45" name="TextBox 44">
            <a:extLst>
              <a:ext uri="{FF2B5EF4-FFF2-40B4-BE49-F238E27FC236}">
                <a16:creationId xmlns:a16="http://schemas.microsoft.com/office/drawing/2014/main" id="{FE267E2B-DA82-E549-8881-B66476343AAE}"/>
              </a:ext>
            </a:extLst>
          </p:cNvPr>
          <p:cNvSpPr txBox="1"/>
          <p:nvPr/>
        </p:nvSpPr>
        <p:spPr>
          <a:xfrm>
            <a:off x="6322187" y="4085151"/>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46" name="TextBox 45">
            <a:extLst>
              <a:ext uri="{FF2B5EF4-FFF2-40B4-BE49-F238E27FC236}">
                <a16:creationId xmlns:a16="http://schemas.microsoft.com/office/drawing/2014/main" id="{FBA182DF-018C-0C45-86D3-7601EFAE25A6}"/>
              </a:ext>
            </a:extLst>
          </p:cNvPr>
          <p:cNvSpPr txBox="1"/>
          <p:nvPr/>
        </p:nvSpPr>
        <p:spPr>
          <a:xfrm>
            <a:off x="6698705"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47" name="TextBox 46">
            <a:extLst>
              <a:ext uri="{FF2B5EF4-FFF2-40B4-BE49-F238E27FC236}">
                <a16:creationId xmlns:a16="http://schemas.microsoft.com/office/drawing/2014/main" id="{6BA5BC5D-E5DC-FD42-A6C3-990D31C6ECD5}"/>
              </a:ext>
            </a:extLst>
          </p:cNvPr>
          <p:cNvSpPr txBox="1"/>
          <p:nvPr/>
        </p:nvSpPr>
        <p:spPr>
          <a:xfrm>
            <a:off x="7720682" y="4085151"/>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48" name="TextBox 47">
            <a:extLst>
              <a:ext uri="{FF2B5EF4-FFF2-40B4-BE49-F238E27FC236}">
                <a16:creationId xmlns:a16="http://schemas.microsoft.com/office/drawing/2014/main" id="{22ED65C0-3D79-EF42-BF80-8AA09352CCFB}"/>
              </a:ext>
            </a:extLst>
          </p:cNvPr>
          <p:cNvSpPr txBox="1"/>
          <p:nvPr/>
        </p:nvSpPr>
        <p:spPr>
          <a:xfrm>
            <a:off x="8097200"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9" name="Title 8">
            <a:extLst>
              <a:ext uri="{FF2B5EF4-FFF2-40B4-BE49-F238E27FC236}">
                <a16:creationId xmlns:a16="http://schemas.microsoft.com/office/drawing/2014/main" id="{86C87A02-6DD7-FB4C-AA4B-52FBE2FD1BE1}"/>
              </a:ext>
            </a:extLst>
          </p:cNvPr>
          <p:cNvSpPr>
            <a:spLocks noGrp="1"/>
          </p:cNvSpPr>
          <p:nvPr>
            <p:ph type="title"/>
          </p:nvPr>
        </p:nvSpPr>
        <p:spPr/>
        <p:txBody>
          <a:bodyPr anchor="ctr"/>
          <a:lstStyle/>
          <a:p>
            <a:r>
              <a:rPr lang="fr-BE" dirty="0"/>
              <a:t>Des créations d’emplois attendues dans tous les secteurs sondés  </a:t>
            </a:r>
            <a:endParaRPr lang="en-BE" dirty="0"/>
          </a:p>
        </p:txBody>
      </p:sp>
      <p:sp>
        <p:nvSpPr>
          <p:cNvPr id="49" name="Content Placeholder 4">
            <a:extLst>
              <a:ext uri="{FF2B5EF4-FFF2-40B4-BE49-F238E27FC236}">
                <a16:creationId xmlns:a16="http://schemas.microsoft.com/office/drawing/2014/main" id="{0A9C4A3C-EC15-4F46-A50E-882D034E6230}"/>
              </a:ext>
            </a:extLst>
          </p:cNvPr>
          <p:cNvSpPr txBox="1">
            <a:spLocks/>
          </p:cNvSpPr>
          <p:nvPr/>
        </p:nvSpPr>
        <p:spPr>
          <a:xfrm>
            <a:off x="6089731" y="4115737"/>
            <a:ext cx="2591928" cy="497289"/>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tx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0"/>
              </a:spcBef>
              <a:buNone/>
            </a:pPr>
            <a:r>
              <a:rPr lang="nl-BE" sz="800" dirty="0"/>
              <a:t>*</a:t>
            </a:r>
            <a:r>
              <a:rPr lang="fr-FR" sz="800" dirty="0"/>
              <a:t>Agriculture</a:t>
            </a:r>
            <a:r>
              <a:rPr lang="fr-BE" sz="800" dirty="0"/>
              <a:t> et pêche, Electricité Gaz et eau, Industries extractives </a:t>
            </a:r>
            <a:endParaRPr lang="en-GB" sz="800" dirty="0"/>
          </a:p>
          <a:p>
            <a:pPr marL="0" indent="0">
              <a:spcBef>
                <a:spcPts val="1000"/>
              </a:spcBef>
              <a:buNone/>
            </a:pPr>
            <a:r>
              <a:rPr lang="en-GB" sz="800" dirty="0"/>
              <a:t>** Pas de </a:t>
            </a:r>
            <a:r>
              <a:rPr lang="en-GB" sz="800" dirty="0" err="1"/>
              <a:t>données</a:t>
            </a:r>
            <a:r>
              <a:rPr lang="en-GB" sz="800" dirty="0"/>
              <a:t> </a:t>
            </a:r>
            <a:r>
              <a:rPr lang="en-GB" sz="800" dirty="0" err="1"/>
              <a:t>disponibles</a:t>
            </a:r>
            <a:r>
              <a:rPr lang="en-GB" sz="800" dirty="0"/>
              <a:t> pour T4</a:t>
            </a:r>
            <a:endParaRPr lang="en-US" sz="800" dirty="0"/>
          </a:p>
        </p:txBody>
      </p:sp>
      <p:sp>
        <p:nvSpPr>
          <p:cNvPr id="4" name="Content Placeholder 3">
            <a:extLst>
              <a:ext uri="{FF2B5EF4-FFF2-40B4-BE49-F238E27FC236}">
                <a16:creationId xmlns:a16="http://schemas.microsoft.com/office/drawing/2014/main" id="{AE45545B-8A3B-984A-9A72-DE489B9CDF46}"/>
              </a:ext>
            </a:extLst>
          </p:cNvPr>
          <p:cNvSpPr>
            <a:spLocks noGrp="1"/>
          </p:cNvSpPr>
          <p:nvPr>
            <p:ph idx="1"/>
          </p:nvPr>
        </p:nvSpPr>
        <p:spPr>
          <a:xfrm>
            <a:off x="457200" y="910573"/>
            <a:ext cx="8224459" cy="814747"/>
          </a:xfrm>
        </p:spPr>
        <p:txBody>
          <a:bodyPr/>
          <a:lstStyle/>
          <a:p>
            <a:pPr marL="0" indent="0" hangingPunct="0">
              <a:buNone/>
            </a:pPr>
            <a:r>
              <a:rPr lang="fr-BE" b="1" dirty="0"/>
              <a:t>Les employeurs de tous les sept secteurs d’activité </a:t>
            </a:r>
            <a:r>
              <a:rPr lang="fr-BE" dirty="0"/>
              <a:t>pour lesquels des données sont disponibles</a:t>
            </a:r>
            <a:r>
              <a:rPr lang="fr-BE" b="1" dirty="0"/>
              <a:t> anticipent des créations d’emploi </a:t>
            </a:r>
            <a:r>
              <a:rPr lang="fr-BE" dirty="0"/>
              <a:t>au cours du quatrième trimestre 2021. Ce sont les employeurs du secteur de la </a:t>
            </a:r>
            <a:r>
              <a:rPr lang="fr-FR" dirty="0"/>
              <a:t>Finance, de l’assurance, de l’immobilier et des services aux entreprises qui rapportent la Prévision Nette d’Emploi la plus optimiste (+38%).</a:t>
            </a:r>
            <a:endParaRPr lang="en-US" dirty="0"/>
          </a:p>
          <a:p>
            <a:pPr marL="0" indent="0" hangingPunct="0">
              <a:buNone/>
            </a:pPr>
            <a:r>
              <a:rPr lang="fr-FR" dirty="0"/>
              <a:t> </a:t>
            </a:r>
            <a:endParaRPr lang="en-US" dirty="0"/>
          </a:p>
          <a:p>
            <a:pPr marL="0" indent="0" hangingPunct="0">
              <a:buNone/>
            </a:pPr>
            <a:r>
              <a:rPr lang="fr-FR" dirty="0"/>
              <a:t> </a:t>
            </a:r>
            <a:endParaRPr lang="en-US" dirty="0"/>
          </a:p>
        </p:txBody>
      </p:sp>
      <p:sp>
        <p:nvSpPr>
          <p:cNvPr id="14" name="Rectangle 13">
            <a:extLst>
              <a:ext uri="{FF2B5EF4-FFF2-40B4-BE49-F238E27FC236}">
                <a16:creationId xmlns:a16="http://schemas.microsoft.com/office/drawing/2014/main" id="{D0B42B13-C59C-2346-8F08-683FE8B6032F}"/>
              </a:ext>
            </a:extLst>
          </p:cNvPr>
          <p:cNvSpPr/>
          <p:nvPr/>
        </p:nvSpPr>
        <p:spPr>
          <a:xfrm>
            <a:off x="4920530" y="3846491"/>
            <a:ext cx="312907" cy="292388"/>
          </a:xfrm>
          <a:prstGeom prst="rect">
            <a:avLst/>
          </a:prstGeom>
        </p:spPr>
        <p:txBody>
          <a:bodyPr wrap="none">
            <a:spAutoFit/>
          </a:bodyPr>
          <a:lstStyle/>
          <a:p>
            <a:pPr algn="ctr">
              <a:defRPr sz="1300" b="1" i="0" u="none" strike="noStrike" kern="1200" baseline="0">
                <a:solidFill>
                  <a:srgbClr val="67696F"/>
                </a:solidFill>
                <a:latin typeface="+mn-lt"/>
                <a:ea typeface="+mn-ea"/>
                <a:cs typeface="+mn-cs"/>
              </a:defRPr>
            </a:pPr>
            <a:r>
              <a:rPr lang="en-US" dirty="0"/>
              <a:t>**</a:t>
            </a:r>
          </a:p>
        </p:txBody>
      </p:sp>
    </p:spTree>
    <p:extLst>
      <p:ext uri="{BB962C8B-B14F-4D97-AF65-F5344CB8AC3E}">
        <p14:creationId xmlns:p14="http://schemas.microsoft.com/office/powerpoint/2010/main" val="18484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B98ADA34-4152-B742-B389-2F1FF9EA8D49}"/>
              </a:ext>
            </a:extLst>
          </p:cNvPr>
          <p:cNvSpPr/>
          <p:nvPr/>
        </p:nvSpPr>
        <p:spPr>
          <a:xfrm>
            <a:off x="-11673" y="1283737"/>
            <a:ext cx="9155673" cy="2820790"/>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2425310-C9C3-6E48-8C04-E32FBE10A8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68" r="5507"/>
          <a:stretch/>
        </p:blipFill>
        <p:spPr>
          <a:xfrm>
            <a:off x="-11673" y="2849533"/>
            <a:ext cx="9155673" cy="1254994"/>
          </a:xfrm>
          <a:prstGeom prst="rect">
            <a:avLst/>
          </a:prstGeom>
        </p:spPr>
      </p:pic>
      <p:sp>
        <p:nvSpPr>
          <p:cNvPr id="10" name="Shape 156">
            <a:extLst>
              <a:ext uri="{FF2B5EF4-FFF2-40B4-BE49-F238E27FC236}">
                <a16:creationId xmlns:a16="http://schemas.microsoft.com/office/drawing/2014/main" id="{8A5ECC60-0A99-EB47-9974-54A01D389CE2}"/>
              </a:ext>
            </a:extLst>
          </p:cNvPr>
          <p:cNvSpPr txBox="1">
            <a:spLocks noGrp="1"/>
          </p:cNvSpPr>
          <p:nvPr>
            <p:ph type="title"/>
          </p:nvPr>
        </p:nvSpPr>
        <p:spPr>
          <a:xfrm>
            <a:off x="457201" y="410607"/>
            <a:ext cx="8229599" cy="521722"/>
          </a:xfrm>
          <a:prstGeom prst="rect">
            <a:avLst/>
          </a:prstGeom>
          <a:noFill/>
          <a:ln>
            <a:noFill/>
          </a:ln>
        </p:spPr>
        <p:txBody>
          <a:bodyPr wrap="square" lIns="91340" tIns="91340" rIns="91340" bIns="91340" anchor="ctr" anchorCtr="0">
            <a:noAutofit/>
          </a:bodyPr>
          <a:lstStyle/>
          <a:p>
            <a:r>
              <a:rPr lang="fr-BE" dirty="0"/>
              <a:t>La confiance des employeurs s’accroît avec la taille des entreprises</a:t>
            </a:r>
            <a:br>
              <a:rPr lang="en-US" dirty="0"/>
            </a:br>
            <a:endParaRPr lang="en-GB" dirty="0"/>
          </a:p>
        </p:txBody>
      </p:sp>
      <p:sp>
        <p:nvSpPr>
          <p:cNvPr id="8" name="TextBox 7">
            <a:extLst>
              <a:ext uri="{FF2B5EF4-FFF2-40B4-BE49-F238E27FC236}">
                <a16:creationId xmlns:a16="http://schemas.microsoft.com/office/drawing/2014/main" id="{7F21F1EA-AB91-AF4F-AD5F-4FE0E498E0A8}"/>
              </a:ext>
            </a:extLst>
          </p:cNvPr>
          <p:cNvSpPr txBox="1"/>
          <p:nvPr/>
        </p:nvSpPr>
        <p:spPr>
          <a:xfrm>
            <a:off x="2564262" y="4181517"/>
            <a:ext cx="636348" cy="338554"/>
          </a:xfrm>
          <a:prstGeom prst="rect">
            <a:avLst/>
          </a:prstGeom>
          <a:noFill/>
        </p:spPr>
        <p:txBody>
          <a:bodyPr wrap="square" lIns="0" tIns="0" rIns="0" bIns="0" rtlCol="0">
            <a:spAutoFit/>
          </a:bodyPr>
          <a:lstStyle/>
          <a:p>
            <a:pPr algn="ctr"/>
            <a:r>
              <a:rPr lang="en-US" sz="900" b="1" dirty="0">
                <a:solidFill>
                  <a:schemeClr val="tx2"/>
                </a:solidFill>
              </a:rPr>
              <a:t>MICRO</a:t>
            </a:r>
          </a:p>
          <a:p>
            <a:pPr algn="ctr"/>
            <a:r>
              <a:rPr lang="en-US" sz="1300">
                <a:solidFill>
                  <a:schemeClr val="tx2"/>
                </a:solidFill>
              </a:rPr>
              <a:t>&lt;10</a:t>
            </a:r>
            <a:endParaRPr lang="en-US" sz="1300" dirty="0">
              <a:solidFill>
                <a:schemeClr val="tx2"/>
              </a:solidFill>
            </a:endParaRPr>
          </a:p>
        </p:txBody>
      </p:sp>
      <p:sp>
        <p:nvSpPr>
          <p:cNvPr id="9" name="TextBox 8">
            <a:extLst>
              <a:ext uri="{FF2B5EF4-FFF2-40B4-BE49-F238E27FC236}">
                <a16:creationId xmlns:a16="http://schemas.microsoft.com/office/drawing/2014/main" id="{EC431105-4902-424D-BBFC-80448256EDEB}"/>
              </a:ext>
            </a:extLst>
          </p:cNvPr>
          <p:cNvSpPr txBox="1"/>
          <p:nvPr/>
        </p:nvSpPr>
        <p:spPr>
          <a:xfrm>
            <a:off x="3746613" y="4177260"/>
            <a:ext cx="636348" cy="338554"/>
          </a:xfrm>
          <a:prstGeom prst="rect">
            <a:avLst/>
          </a:prstGeom>
          <a:noFill/>
        </p:spPr>
        <p:txBody>
          <a:bodyPr wrap="square" lIns="0" tIns="0" rIns="0" bIns="0" rtlCol="0">
            <a:spAutoFit/>
          </a:bodyPr>
          <a:lstStyle/>
          <a:p>
            <a:pPr algn="ctr"/>
            <a:r>
              <a:rPr lang="en-US" sz="900" b="1" dirty="0">
                <a:solidFill>
                  <a:schemeClr val="tx2"/>
                </a:solidFill>
              </a:rPr>
              <a:t>PETITE</a:t>
            </a:r>
            <a:endParaRPr lang="en-US" sz="900" dirty="0">
              <a:solidFill>
                <a:schemeClr val="tx2"/>
              </a:solidFill>
            </a:endParaRPr>
          </a:p>
          <a:p>
            <a:pPr algn="ctr"/>
            <a:r>
              <a:rPr lang="en-US" sz="1300" dirty="0">
                <a:solidFill>
                  <a:schemeClr val="tx2"/>
                </a:solidFill>
              </a:rPr>
              <a:t>10-49</a:t>
            </a:r>
          </a:p>
        </p:txBody>
      </p:sp>
      <p:sp>
        <p:nvSpPr>
          <p:cNvPr id="11" name="TextBox 10">
            <a:extLst>
              <a:ext uri="{FF2B5EF4-FFF2-40B4-BE49-F238E27FC236}">
                <a16:creationId xmlns:a16="http://schemas.microsoft.com/office/drawing/2014/main" id="{95CB4AEC-52F5-B04C-B751-CCEE5C13E80C}"/>
              </a:ext>
            </a:extLst>
          </p:cNvPr>
          <p:cNvSpPr txBox="1"/>
          <p:nvPr/>
        </p:nvSpPr>
        <p:spPr>
          <a:xfrm>
            <a:off x="4828699" y="4168103"/>
            <a:ext cx="636348" cy="338554"/>
          </a:xfrm>
          <a:prstGeom prst="rect">
            <a:avLst/>
          </a:prstGeom>
          <a:noFill/>
        </p:spPr>
        <p:txBody>
          <a:bodyPr wrap="square" lIns="0" tIns="0" rIns="0" bIns="0" rtlCol="0">
            <a:spAutoFit/>
          </a:bodyPr>
          <a:lstStyle/>
          <a:p>
            <a:pPr algn="ctr"/>
            <a:r>
              <a:rPr lang="en-US" sz="900" b="1" dirty="0">
                <a:solidFill>
                  <a:schemeClr val="tx2"/>
                </a:solidFill>
              </a:rPr>
              <a:t>MOYENNE</a:t>
            </a:r>
            <a:endParaRPr lang="en-US" sz="900" dirty="0">
              <a:solidFill>
                <a:schemeClr val="tx2"/>
              </a:solidFill>
            </a:endParaRPr>
          </a:p>
          <a:p>
            <a:pPr algn="ctr"/>
            <a:r>
              <a:rPr lang="en-US" sz="1300" dirty="0">
                <a:solidFill>
                  <a:schemeClr val="tx2"/>
                </a:solidFill>
              </a:rPr>
              <a:t>50-249</a:t>
            </a:r>
          </a:p>
        </p:txBody>
      </p:sp>
      <p:sp>
        <p:nvSpPr>
          <p:cNvPr id="12" name="TextBox 11">
            <a:extLst>
              <a:ext uri="{FF2B5EF4-FFF2-40B4-BE49-F238E27FC236}">
                <a16:creationId xmlns:a16="http://schemas.microsoft.com/office/drawing/2014/main" id="{6CF4736C-D476-D64C-92DD-76B81730980A}"/>
              </a:ext>
            </a:extLst>
          </p:cNvPr>
          <p:cNvSpPr txBox="1"/>
          <p:nvPr/>
        </p:nvSpPr>
        <p:spPr>
          <a:xfrm>
            <a:off x="5953492" y="4109853"/>
            <a:ext cx="636348" cy="400110"/>
          </a:xfrm>
          <a:prstGeom prst="rect">
            <a:avLst/>
          </a:prstGeom>
          <a:noFill/>
        </p:spPr>
        <p:txBody>
          <a:bodyPr wrap="square" lIns="0" tIns="0" rIns="0" bIns="0" rtlCol="0">
            <a:spAutoFit/>
          </a:bodyPr>
          <a:lstStyle/>
          <a:p>
            <a:pPr algn="ctr"/>
            <a:r>
              <a:rPr lang="en-US" sz="900" b="1" dirty="0">
                <a:solidFill>
                  <a:schemeClr val="tx2"/>
                </a:solidFill>
              </a:rPr>
              <a:t>GRANDE</a:t>
            </a:r>
            <a:r>
              <a:rPr lang="en-US" sz="1300" b="1" dirty="0">
                <a:solidFill>
                  <a:schemeClr val="tx2"/>
                </a:solidFill>
              </a:rPr>
              <a:t> </a:t>
            </a:r>
            <a:r>
              <a:rPr lang="en-US" sz="1300" dirty="0">
                <a:solidFill>
                  <a:schemeClr val="tx2"/>
                </a:solidFill>
              </a:rPr>
              <a:t>250+</a:t>
            </a:r>
          </a:p>
        </p:txBody>
      </p:sp>
      <p:sp>
        <p:nvSpPr>
          <p:cNvPr id="7" name="Rectangle 6">
            <a:extLst>
              <a:ext uri="{FF2B5EF4-FFF2-40B4-BE49-F238E27FC236}">
                <a16:creationId xmlns:a16="http://schemas.microsoft.com/office/drawing/2014/main" id="{895025FB-4A73-D64E-9450-977F87B7F397}"/>
              </a:ext>
            </a:extLst>
          </p:cNvPr>
          <p:cNvSpPr/>
          <p:nvPr/>
        </p:nvSpPr>
        <p:spPr>
          <a:xfrm>
            <a:off x="2468880" y="3906997"/>
            <a:ext cx="4207049" cy="197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 d’employé.es</a:t>
            </a:r>
          </a:p>
        </p:txBody>
      </p:sp>
      <p:graphicFrame>
        <p:nvGraphicFramePr>
          <p:cNvPr id="15" name="Chart 14">
            <a:extLst>
              <a:ext uri="{FF2B5EF4-FFF2-40B4-BE49-F238E27FC236}">
                <a16:creationId xmlns:a16="http://schemas.microsoft.com/office/drawing/2014/main" id="{58962606-70A8-684A-9C0B-FF1D75BC8B6F}"/>
              </a:ext>
            </a:extLst>
          </p:cNvPr>
          <p:cNvGraphicFramePr/>
          <p:nvPr>
            <p:extLst>
              <p:ext uri="{D42A27DB-BD31-4B8C-83A1-F6EECF244321}">
                <p14:modId xmlns:p14="http://schemas.microsoft.com/office/powerpoint/2010/main" val="1672532814"/>
              </p:ext>
            </p:extLst>
          </p:nvPr>
        </p:nvGraphicFramePr>
        <p:xfrm>
          <a:off x="2323119" y="1273397"/>
          <a:ext cx="4412441" cy="2661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F67EDC0-055A-6343-A91C-01825224E7C4}"/>
              </a:ext>
            </a:extLst>
          </p:cNvPr>
          <p:cNvSpPr txBox="1"/>
          <p:nvPr/>
        </p:nvSpPr>
        <p:spPr>
          <a:xfrm>
            <a:off x="2543157" y="3760848"/>
            <a:ext cx="339279" cy="107722"/>
          </a:xfrm>
          <a:prstGeom prst="rect">
            <a:avLst/>
          </a:prstGeom>
        </p:spPr>
        <p:txBody>
          <a:bodyPr wrap="square" lIns="0" tIns="0" rIns="0" bIns="0" rtlCol="0">
            <a:spAutoFit/>
          </a:bodyPr>
          <a:lstStyle/>
          <a:p>
            <a:pPr algn="ctr"/>
            <a:r>
              <a:rPr lang="en-US" sz="700" dirty="0">
                <a:solidFill>
                  <a:schemeClr val="bg1"/>
                </a:solidFill>
              </a:rPr>
              <a:t>T4</a:t>
            </a:r>
          </a:p>
        </p:txBody>
      </p:sp>
      <p:sp>
        <p:nvSpPr>
          <p:cNvPr id="22" name="TextBox 21">
            <a:extLst>
              <a:ext uri="{FF2B5EF4-FFF2-40B4-BE49-F238E27FC236}">
                <a16:creationId xmlns:a16="http://schemas.microsoft.com/office/drawing/2014/main" id="{2327FB1F-DD27-5443-AD14-7AFA7148623D}"/>
              </a:ext>
            </a:extLst>
          </p:cNvPr>
          <p:cNvSpPr txBox="1"/>
          <p:nvPr/>
        </p:nvSpPr>
        <p:spPr>
          <a:xfrm>
            <a:off x="3064795" y="3760848"/>
            <a:ext cx="339279" cy="107722"/>
          </a:xfrm>
          <a:prstGeom prst="rect">
            <a:avLst/>
          </a:prstGeom>
        </p:spPr>
        <p:txBody>
          <a:bodyPr wrap="square" lIns="0" tIns="0" rIns="0" bIns="0" rtlCol="0">
            <a:spAutoFit/>
          </a:bodyPr>
          <a:lstStyle/>
          <a:p>
            <a:pPr algn="ctr"/>
            <a:r>
              <a:rPr lang="en-US" sz="700" dirty="0">
                <a:solidFill>
                  <a:schemeClr val="bg1"/>
                </a:solidFill>
              </a:rPr>
              <a:t>T3</a:t>
            </a:r>
          </a:p>
        </p:txBody>
      </p:sp>
      <p:sp>
        <p:nvSpPr>
          <p:cNvPr id="24" name="TextBox 23">
            <a:extLst>
              <a:ext uri="{FF2B5EF4-FFF2-40B4-BE49-F238E27FC236}">
                <a16:creationId xmlns:a16="http://schemas.microsoft.com/office/drawing/2014/main" id="{CEFB985D-F215-5244-8E16-0E999C458A66}"/>
              </a:ext>
            </a:extLst>
          </p:cNvPr>
          <p:cNvSpPr txBox="1"/>
          <p:nvPr/>
        </p:nvSpPr>
        <p:spPr>
          <a:xfrm>
            <a:off x="3610980" y="3760848"/>
            <a:ext cx="339279" cy="107722"/>
          </a:xfrm>
          <a:prstGeom prst="rect">
            <a:avLst/>
          </a:prstGeom>
        </p:spPr>
        <p:txBody>
          <a:bodyPr wrap="square" lIns="0" tIns="0" rIns="0" bIns="0" rtlCol="0">
            <a:spAutoFit/>
          </a:bodyPr>
          <a:lstStyle/>
          <a:p>
            <a:pPr algn="ctr"/>
            <a:r>
              <a:rPr lang="en-US" sz="700" dirty="0">
                <a:solidFill>
                  <a:schemeClr val="bg1"/>
                </a:solidFill>
              </a:rPr>
              <a:t>T4</a:t>
            </a:r>
          </a:p>
        </p:txBody>
      </p:sp>
      <p:sp>
        <p:nvSpPr>
          <p:cNvPr id="25" name="TextBox 24">
            <a:extLst>
              <a:ext uri="{FF2B5EF4-FFF2-40B4-BE49-F238E27FC236}">
                <a16:creationId xmlns:a16="http://schemas.microsoft.com/office/drawing/2014/main" id="{5F9CF606-3C57-A843-A52A-DAF13E6EDFB9}"/>
              </a:ext>
            </a:extLst>
          </p:cNvPr>
          <p:cNvSpPr txBox="1"/>
          <p:nvPr/>
        </p:nvSpPr>
        <p:spPr>
          <a:xfrm>
            <a:off x="4132618" y="3760848"/>
            <a:ext cx="339279" cy="107722"/>
          </a:xfrm>
          <a:prstGeom prst="rect">
            <a:avLst/>
          </a:prstGeom>
        </p:spPr>
        <p:txBody>
          <a:bodyPr wrap="square" lIns="0" tIns="0" rIns="0" bIns="0" rtlCol="0">
            <a:spAutoFit/>
          </a:bodyPr>
          <a:lstStyle/>
          <a:p>
            <a:pPr algn="ctr"/>
            <a:r>
              <a:rPr lang="en-US" sz="700" dirty="0">
                <a:solidFill>
                  <a:schemeClr val="bg1"/>
                </a:solidFill>
              </a:rPr>
              <a:t>T3</a:t>
            </a:r>
          </a:p>
        </p:txBody>
      </p:sp>
      <p:sp>
        <p:nvSpPr>
          <p:cNvPr id="26" name="TextBox 25">
            <a:extLst>
              <a:ext uri="{FF2B5EF4-FFF2-40B4-BE49-F238E27FC236}">
                <a16:creationId xmlns:a16="http://schemas.microsoft.com/office/drawing/2014/main" id="{45767F9F-04E5-B747-89E0-A2BA3930BE51}"/>
              </a:ext>
            </a:extLst>
          </p:cNvPr>
          <p:cNvSpPr txBox="1"/>
          <p:nvPr/>
        </p:nvSpPr>
        <p:spPr>
          <a:xfrm>
            <a:off x="4678803" y="3760848"/>
            <a:ext cx="339279" cy="107722"/>
          </a:xfrm>
          <a:prstGeom prst="rect">
            <a:avLst/>
          </a:prstGeom>
        </p:spPr>
        <p:txBody>
          <a:bodyPr wrap="square" lIns="0" tIns="0" rIns="0" bIns="0" rtlCol="0">
            <a:spAutoFit/>
          </a:bodyPr>
          <a:lstStyle/>
          <a:p>
            <a:pPr algn="ctr"/>
            <a:r>
              <a:rPr lang="en-US" sz="700" dirty="0">
                <a:solidFill>
                  <a:schemeClr val="bg1"/>
                </a:solidFill>
              </a:rPr>
              <a:t>T4</a:t>
            </a:r>
          </a:p>
        </p:txBody>
      </p:sp>
      <p:sp>
        <p:nvSpPr>
          <p:cNvPr id="27" name="TextBox 26">
            <a:extLst>
              <a:ext uri="{FF2B5EF4-FFF2-40B4-BE49-F238E27FC236}">
                <a16:creationId xmlns:a16="http://schemas.microsoft.com/office/drawing/2014/main" id="{CF84A30E-0E33-F04D-90C4-49760553EBCA}"/>
              </a:ext>
            </a:extLst>
          </p:cNvPr>
          <p:cNvSpPr txBox="1"/>
          <p:nvPr/>
        </p:nvSpPr>
        <p:spPr>
          <a:xfrm>
            <a:off x="5200441" y="3760848"/>
            <a:ext cx="339279" cy="107722"/>
          </a:xfrm>
          <a:prstGeom prst="rect">
            <a:avLst/>
          </a:prstGeom>
        </p:spPr>
        <p:txBody>
          <a:bodyPr wrap="square" lIns="0" tIns="0" rIns="0" bIns="0" rtlCol="0">
            <a:spAutoFit/>
          </a:bodyPr>
          <a:lstStyle/>
          <a:p>
            <a:pPr algn="ctr"/>
            <a:r>
              <a:rPr lang="en-US" sz="700" dirty="0">
                <a:solidFill>
                  <a:schemeClr val="bg1"/>
                </a:solidFill>
              </a:rPr>
              <a:t>T3</a:t>
            </a:r>
          </a:p>
        </p:txBody>
      </p:sp>
      <p:sp>
        <p:nvSpPr>
          <p:cNvPr id="28" name="TextBox 27">
            <a:extLst>
              <a:ext uri="{FF2B5EF4-FFF2-40B4-BE49-F238E27FC236}">
                <a16:creationId xmlns:a16="http://schemas.microsoft.com/office/drawing/2014/main" id="{95144314-BD47-A04C-8B5B-F23BEA4296FA}"/>
              </a:ext>
            </a:extLst>
          </p:cNvPr>
          <p:cNvSpPr txBox="1"/>
          <p:nvPr/>
        </p:nvSpPr>
        <p:spPr>
          <a:xfrm>
            <a:off x="5746626" y="3760848"/>
            <a:ext cx="339279" cy="107722"/>
          </a:xfrm>
          <a:prstGeom prst="rect">
            <a:avLst/>
          </a:prstGeom>
        </p:spPr>
        <p:txBody>
          <a:bodyPr wrap="square" lIns="0" tIns="0" rIns="0" bIns="0" rtlCol="0">
            <a:spAutoFit/>
          </a:bodyPr>
          <a:lstStyle/>
          <a:p>
            <a:pPr algn="ctr"/>
            <a:r>
              <a:rPr lang="en-US" sz="700" dirty="0">
                <a:solidFill>
                  <a:schemeClr val="bg1"/>
                </a:solidFill>
              </a:rPr>
              <a:t>T4</a:t>
            </a:r>
          </a:p>
        </p:txBody>
      </p:sp>
      <p:sp>
        <p:nvSpPr>
          <p:cNvPr id="29" name="TextBox 28">
            <a:extLst>
              <a:ext uri="{FF2B5EF4-FFF2-40B4-BE49-F238E27FC236}">
                <a16:creationId xmlns:a16="http://schemas.microsoft.com/office/drawing/2014/main" id="{C4CD83FF-2F7B-5F44-BC28-F69E27EBA061}"/>
              </a:ext>
            </a:extLst>
          </p:cNvPr>
          <p:cNvSpPr txBox="1"/>
          <p:nvPr/>
        </p:nvSpPr>
        <p:spPr>
          <a:xfrm>
            <a:off x="6274401" y="3760848"/>
            <a:ext cx="339279" cy="107722"/>
          </a:xfrm>
          <a:prstGeom prst="rect">
            <a:avLst/>
          </a:prstGeom>
        </p:spPr>
        <p:txBody>
          <a:bodyPr wrap="square" lIns="0" tIns="0" rIns="0" bIns="0" rtlCol="0">
            <a:spAutoFit/>
          </a:bodyPr>
          <a:lstStyle/>
          <a:p>
            <a:pPr algn="ctr"/>
            <a:r>
              <a:rPr lang="en-US" sz="700" dirty="0">
                <a:solidFill>
                  <a:schemeClr val="bg1"/>
                </a:solidFill>
              </a:rPr>
              <a:t>T3</a:t>
            </a:r>
          </a:p>
        </p:txBody>
      </p:sp>
      <p:sp>
        <p:nvSpPr>
          <p:cNvPr id="2" name="Rectangle 1">
            <a:extLst>
              <a:ext uri="{FF2B5EF4-FFF2-40B4-BE49-F238E27FC236}">
                <a16:creationId xmlns:a16="http://schemas.microsoft.com/office/drawing/2014/main" id="{CFA1DE46-89C5-463B-97A5-1DDBE157008E}"/>
              </a:ext>
            </a:extLst>
          </p:cNvPr>
          <p:cNvSpPr/>
          <p:nvPr/>
        </p:nvSpPr>
        <p:spPr>
          <a:xfrm>
            <a:off x="457199" y="717176"/>
            <a:ext cx="7673789" cy="492443"/>
          </a:xfrm>
          <a:prstGeom prst="rect">
            <a:avLst/>
          </a:prstGeom>
        </p:spPr>
        <p:txBody>
          <a:bodyPr wrap="square">
            <a:spAutoFit/>
          </a:bodyPr>
          <a:lstStyle/>
          <a:p>
            <a:r>
              <a:rPr lang="fr-FR" sz="1300" dirty="0">
                <a:solidFill>
                  <a:schemeClr val="accent4"/>
                </a:solidFill>
                <a:latin typeface="Arial" pitchFamily="34" charset="0"/>
                <a:cs typeface="Arial" pitchFamily="34" charset="0"/>
              </a:rPr>
              <a:t>Selon les résultats de l’enquête, la </a:t>
            </a:r>
            <a:r>
              <a:rPr lang="fr-FR" sz="1300" b="1" dirty="0">
                <a:solidFill>
                  <a:schemeClr val="accent4"/>
                </a:solidFill>
                <a:latin typeface="Arial" pitchFamily="34" charset="0"/>
                <a:cs typeface="Arial" pitchFamily="34" charset="0"/>
              </a:rPr>
              <a:t>Prévision Nette d’Emploi </a:t>
            </a:r>
            <a:r>
              <a:rPr lang="fr-FR" sz="1300" dirty="0">
                <a:solidFill>
                  <a:schemeClr val="accent4"/>
                </a:solidFill>
                <a:latin typeface="Arial" pitchFamily="34" charset="0"/>
                <a:cs typeface="Arial" pitchFamily="34" charset="0"/>
              </a:rPr>
              <a:t>affiche une valeur en progression en fonction de la taille de l’entreprise. </a:t>
            </a:r>
            <a:endParaRPr lang="en-US" sz="13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592812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ALYSISITEMDATABOUNDS" val="1x1-2x9"/>
</p:tagLst>
</file>

<file path=ppt/tags/tag2.xml><?xml version="1.0" encoding="utf-8"?>
<p:tagLst xmlns:a="http://schemas.openxmlformats.org/drawingml/2006/main" xmlns:r="http://schemas.openxmlformats.org/officeDocument/2006/relationships" xmlns:p="http://schemas.openxmlformats.org/presentationml/2006/main">
  <p:tag name="ANALYSISITEMDATABOUNDS" val="1x1-5x9"/>
</p:tagLst>
</file>

<file path=ppt/tags/tag3.xml><?xml version="1.0" encoding="utf-8"?>
<p:tagLst xmlns:a="http://schemas.openxmlformats.org/drawingml/2006/main" xmlns:r="http://schemas.openxmlformats.org/officeDocument/2006/relationships" xmlns:p="http://schemas.openxmlformats.org/presentationml/2006/main">
  <p:tag name="ANALYSISITEMDATABOUNDS" val="1x1-2x9"/>
</p:tagLst>
</file>

<file path=ppt/tags/tag4.xml><?xml version="1.0" encoding="utf-8"?>
<p:tagLst xmlns:a="http://schemas.openxmlformats.org/drawingml/2006/main" xmlns:r="http://schemas.openxmlformats.org/officeDocument/2006/relationships" xmlns:p="http://schemas.openxmlformats.org/presentationml/2006/main">
  <p:tag name="ANALYSISITEMDATABOUNDS" val="1x1-2x12"/>
</p:tagLst>
</file>

<file path=ppt/theme/theme1.xml><?xml version="1.0" encoding="utf-8"?>
<a:theme xmlns:a="http://schemas.openxmlformats.org/drawingml/2006/main" name="MPG Wide Ribbon Template">
  <a:themeElements>
    <a:clrScheme name="MPG WEB">
      <a:dk1>
        <a:srgbClr val="386097"/>
      </a:dk1>
      <a:lt1>
        <a:srgbClr val="FFFFFF"/>
      </a:lt1>
      <a:dk2>
        <a:srgbClr val="4C79AF"/>
      </a:dk2>
      <a:lt2>
        <a:srgbClr val="FFFFFF"/>
      </a:lt2>
      <a:accent1>
        <a:srgbClr val="5C7D70"/>
      </a:accent1>
      <a:accent2>
        <a:srgbClr val="9D323D"/>
      </a:accent2>
      <a:accent3>
        <a:srgbClr val="C25700"/>
      </a:accent3>
      <a:accent4>
        <a:srgbClr val="67696F"/>
      </a:accent4>
      <a:accent5>
        <a:srgbClr val="282A32"/>
      </a:accent5>
      <a:accent6>
        <a:srgbClr val="000000"/>
      </a:accent6>
      <a:hlink>
        <a:srgbClr val="386097"/>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7ca6c73-e479-4d75-a80c-0e4cb0588ee9">
      <UserInfo>
        <DisplayName>Boulier, Kevin</DisplayName>
        <AccountId>27</AccountId>
        <AccountType/>
      </UserInfo>
      <UserInfo>
        <DisplayName>SharingLinks.fd7ddc61-0bb4-486b-ae47-2d69c1cb0697.OrganizationEdit.32f4957d-bf11-4328-a7fc-dddb01f91cc1</DisplayName>
        <AccountId>1791</AccountId>
        <AccountType/>
      </UserInfo>
      <UserInfo>
        <DisplayName>SharingLinks.881b1ba2-f507-4300-ae03-1fe71850b3e5.Flexible.223f58c2-7cf4-4c22-8742-2580f88d9602</DisplayName>
        <AccountId>1456</AccountId>
        <AccountType/>
      </UserInfo>
      <UserInfo>
        <DisplayName>Blaszczynski, Eva</DisplayName>
        <AccountId>3123</AccountId>
        <AccountType/>
      </UserInfo>
      <UserInfo>
        <DisplayName>Almond, Emma</DisplayName>
        <AccountId>16</AccountId>
        <AccountType/>
      </UserInfo>
      <UserInfo>
        <DisplayName>Grunewald, Lisa</DisplayName>
        <AccountId>1208</AccountId>
        <AccountType/>
      </UserInfo>
      <UserInfo>
        <DisplayName>Roth, Christina</DisplayName>
        <AccountId>455</AccountId>
        <AccountType/>
      </UserInfo>
      <UserInfo>
        <DisplayName>Throckmorton, Samantha</DisplayName>
        <AccountId>22</AccountId>
        <AccountType/>
      </UserInfo>
      <UserInfo>
        <DisplayName>Keller, Brenda</DisplayName>
        <AccountId>53</AccountId>
        <AccountType/>
      </UserInfo>
      <UserInfo>
        <DisplayName>Spude, Lauren</DisplayName>
        <AccountId>52</AccountId>
        <AccountType/>
      </UserInfo>
      <UserInfo>
        <DisplayName>McGinn, Maureen</DisplayName>
        <AccountId>166</AccountId>
        <AccountType/>
      </UserInfo>
    </SharedWithUsers>
    <Reviewed xmlns="569c5b08-cb81-4195-8691-dad82de53183">false</Review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BE854413348B469EAD5AB8949E36BD" ma:contentTypeVersion="13" ma:contentTypeDescription="Create a new document." ma:contentTypeScope="" ma:versionID="c8c8a2f3501314b42f539e37e60ea139">
  <xsd:schema xmlns:xsd="http://www.w3.org/2001/XMLSchema" xmlns:xs="http://www.w3.org/2001/XMLSchema" xmlns:p="http://schemas.microsoft.com/office/2006/metadata/properties" xmlns:ns2="569c5b08-cb81-4195-8691-dad82de53183" xmlns:ns3="77ca6c73-e479-4d75-a80c-0e4cb0588ee9" targetNamespace="http://schemas.microsoft.com/office/2006/metadata/properties" ma:root="true" ma:fieldsID="4cfbbfd0dfaec5b7565c41a428dc2bcb" ns2:_="" ns3:_="">
    <xsd:import namespace="569c5b08-cb81-4195-8691-dad82de53183"/>
    <xsd:import namespace="77ca6c73-e479-4d75-a80c-0e4cb0588e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Review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c5b08-cb81-4195-8691-dad82de53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Reviewed" ma:index="19" nillable="true" ma:displayName="Reviewed" ma:default="0" ma:format="Dropdown" ma:internalName="Reviewed">
      <xsd:simpleType>
        <xsd:restriction base="dms:Boolea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ca6c73-e479-4d75-a80c-0e4cb0588e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99398-3C06-4D94-8B3D-9B24CA56CA05}">
  <ds:schemaRefs>
    <ds:schemaRef ds:uri="http://schemas.microsoft.com/sharepoint/v3/contenttype/forms"/>
  </ds:schemaRefs>
</ds:datastoreItem>
</file>

<file path=customXml/itemProps2.xml><?xml version="1.0" encoding="utf-8"?>
<ds:datastoreItem xmlns:ds="http://schemas.openxmlformats.org/officeDocument/2006/customXml" ds:itemID="{B5856F05-52A0-4E16-A62D-DBF8DC71D5FE}">
  <ds:schemaRefs>
    <ds:schemaRef ds:uri="53bee22d-e9f5-4e5d-8c3d-646e95926b3b"/>
    <ds:schemaRef ds:uri="61b4e583-f6a1-4520-bcd3-778104bf86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7ca6c73-e479-4d75-a80c-0e4cb0588ee9"/>
    <ds:schemaRef ds:uri="569c5b08-cb81-4195-8691-dad82de53183"/>
  </ds:schemaRefs>
</ds:datastoreItem>
</file>

<file path=customXml/itemProps3.xml><?xml version="1.0" encoding="utf-8"?>
<ds:datastoreItem xmlns:ds="http://schemas.openxmlformats.org/officeDocument/2006/customXml" ds:itemID="{0E0B2410-02B2-4CC7-BDD8-2D14F2F15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c5b08-cb81-4195-8691-dad82de53183"/>
    <ds:schemaRef ds:uri="77ca6c73-e479-4d75-a80c-0e4cb0588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2248</TotalTime>
  <Words>3601</Words>
  <Application>Microsoft Macintosh PowerPoint</Application>
  <PresentationFormat>On-screen Show (16:9)</PresentationFormat>
  <Paragraphs>470</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Source Sans Pro</vt:lpstr>
      <vt:lpstr>STIXGeneral-Regular</vt:lpstr>
      <vt:lpstr>System Font Regular</vt:lpstr>
      <vt:lpstr>Wingdings</vt:lpstr>
      <vt:lpstr>MPG Wide Ribbon Template</vt:lpstr>
      <vt:lpstr>PowerPoint Presentation</vt:lpstr>
      <vt:lpstr>TABLE DES MATIÈRES</vt:lpstr>
      <vt:lpstr>PowerPoint Presentation</vt:lpstr>
      <vt:lpstr>Tendances sur le marché de l’emploi </vt:lpstr>
      <vt:lpstr>   OPTIMISME RETROUVÉ SUR LE MARCHÉ DE L’EMPLOI EN BELGIQUE  </vt:lpstr>
      <vt:lpstr>Un employeur belge sur deux prévoit de renforcer ses effectifs d’ici  la fin de l’année </vt:lpstr>
      <vt:lpstr>Optimisme dans les trois régions</vt:lpstr>
      <vt:lpstr>Des créations d’emplois attendues dans tous les secteurs sondés  </vt:lpstr>
      <vt:lpstr>La confiance des employeurs s’accroît avec la taille des entreprises </vt:lpstr>
      <vt:lpstr>Perspectives d’emploi au plus haut au niveau mondial depuis le début de la pandémie de COVID-19</vt:lpstr>
      <vt:lpstr>Les employeurs de la région EMEA (Europe, Moyen-Orient, Afrique) rapportent leurs prévisions les plus fortes depuis le début de la pandémie, avec des intentions de recrutement positives dans 25 des 26 pays sondés</vt:lpstr>
      <vt:lpstr>LES PÉNURIES DE TALENTS SE MAINTIENNENT À DES NIVEAUX RECORD</vt:lpstr>
      <vt:lpstr>Le COVID-19 redéfinit la demande de compétences</vt:lpstr>
      <vt:lpstr>Les employeurs des trois régions continuent d’éprouver des difficultés à remplir leurs postes vacants </vt:lpstr>
      <vt:lpstr>La pénurie mondiale de talent reste élevée, et les employeurs doivent relever de nombreux défis dans le domaine du recrutement</vt:lpstr>
      <vt:lpstr>Le succès de la campagne de vaccination et les assouplissements des mesures sanitaires ont renforcé la confiance des employeurs en Belgique et dans le monde. La Prévision Nette d’Emploi affiche un niveau jamais atteint en Belgique, comme dans onze autres pays sondés.  Dans le même temps, les employeurs ne parviennent pas à remplir suffisamment rapidement leurs postes vacants en raison des pénuries de talents, qui atteignent des niveaux record depuis quinze ans pour le deuxième trimestre consécutif, tant au niveau national (77%) que dans les trois régions du pays.  Les résultats de notre enquête indiquent clairement que nous sommes plongés dans un ‘marché de candidats’, ce qui signifie que les entreprises se disputent les meilleurs talents en mettant en place des stratégies concrètes d’attraction et de rétention. Un nouvel ‘ordre du travail’ est en train d’émerger, axé sur les choix individuels des travailleurs qui ont repris la main et qui s’attendent à ce que l’on s’adapte à leurs attentes, surtout les plus qualifiés. »  Philippe Lacroix  Managing Director ManpowerGroup BeLux</vt:lpstr>
      <vt:lpstr>PLUS DE FLEXIBILITÉ DÉVELOPPEMENT  DES COMPÉTENCES  ET AUGMENTATION  DE SALAIRES</vt:lpstr>
      <vt:lpstr>Les entreprises belges offrent de nombreux avantages pour attirer et retenir les talents fortement recherchés</vt:lpstr>
      <vt:lpstr>LES AVANTAGES OFFERTS POUR SURMONTER LES PÉNURIES DE TALENTS DIFFÈRENT PEU ENTRE LES RÉGIONS DU MONDE  </vt:lpstr>
      <vt:lpstr>Les avantages offerts par les employeurs pour surmonter les pénuries de talents diffèrent peu entre les régions du monde</vt:lpstr>
      <vt:lpstr>TOUTES LES  CATÉGORIES DE TALENTS  SONT CIBLÉES  LORS DE PROGRAMMES DE RECYCLAGE OU D’AMÉLIORATION DES COMPÉTENCES  (RESKILLING - UPSKILLING)</vt:lpstr>
      <vt:lpstr>Toutes les catégories de talents sont ciblées lors de programmes de recyclage ou de formation continue (Reskilling et Upskilling)</vt:lpstr>
      <vt:lpstr> POUR LA FORMATION CONTINUE,  LES EMPLOYEURS BELGES METTENT LA PRIORITÉ SUR  LE LEADERSHIP ET LES PROGRAMMES COURTS POUR AMÉLIORER LES COMPÉTENCES TECHNIQUES ET PERSONNELLES (HARD SKILLS ET SOFT SKILLS)</vt:lpstr>
      <vt:lpstr>Au plus, au mieux – Les formations courtes de six semaines ou moins ont la préférence</vt:lpstr>
      <vt:lpstr>FACE AUX DÉFIS DE LA FORMATION CONTINUE, SEULEMENT 22% DES EMPLOYEURS CITENT LE COÛT FINANCIER COMME L’OBSTACLE  LE PLUS IMPORTANT</vt:lpstr>
      <vt:lpstr>Il faut de nombreuses parties prenantes internes et externes pour améliorer l'accès aux programmes de formation continue – Obstacles à surmonter</vt:lpstr>
      <vt:lpstr> LES EMPLOYEURS BELGES ONT DES SENTIMENTS PARTAGÉS FACE À LA POURSUITE DU TRAVAIL A DISTANCE</vt:lpstr>
      <vt:lpstr>Les employeurs belges ont des sentiments partagés face à la poursuite du travail à distance</vt:lpstr>
      <vt:lpstr>PowerPoint Presentation</vt:lpstr>
      <vt:lpstr>PowerPoint Presentation</vt:lpstr>
      <vt:lpstr>À propos du Baromètre ManpowerGroup des perspectives d’emploi</vt:lpstr>
      <vt:lpstr>Build, Buy, Borrow and Bridge : Une approche holistique de la gestion des ressources humaines</vt:lpstr>
      <vt:lpstr>ManpowerGroup apporte des solutions innovantes tout au long du cycle de vie des RH</vt:lpstr>
      <vt:lpstr>  CONSULTEZ LES DONNÉES   manpowergroup.be  manpowergroup.com/meos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Pink</dc:creator>
  <cp:lastModifiedBy>Bart Beeckmans</cp:lastModifiedBy>
  <cp:revision>254</cp:revision>
  <cp:lastPrinted>2021-09-09T10:42:06Z</cp:lastPrinted>
  <dcterms:created xsi:type="dcterms:W3CDTF">2021-07-08T10:48:12Z</dcterms:created>
  <dcterms:modified xsi:type="dcterms:W3CDTF">2021-09-10T12:56:56Z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0x010100A6BE854413348B469EAD5AB8949E36BD</vt:lpwstr>
  </property>
</Properties>
</file>