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3.xml" ContentType="application/vnd.openxmlformats-officedocument.presentationml.notesSlide+xml"/>
  <Override PartName="/ppt/tags/tag2.xml" ContentType="application/vnd.openxmlformats-officedocument.presentationml.tags+xml"/>
  <Override PartName="/ppt/notesSlides/notesSlide24.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tags/tag4.xml" ContentType="application/vnd.openxmlformats-officedocument.presentationml.tags+xml"/>
  <Override PartName="/ppt/notesSlides/notesSlide28.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1" r:id="rId4"/>
  </p:sldMasterIdLst>
  <p:notesMasterIdLst>
    <p:notesMasterId r:id="rId39"/>
  </p:notesMasterIdLst>
  <p:handoutMasterIdLst>
    <p:handoutMasterId r:id="rId40"/>
  </p:handoutMasterIdLst>
  <p:sldIdLst>
    <p:sldId id="2141412381" r:id="rId5"/>
    <p:sldId id="3937" r:id="rId6"/>
    <p:sldId id="2141412457" r:id="rId7"/>
    <p:sldId id="2141412458" r:id="rId8"/>
    <p:sldId id="3941" r:id="rId9"/>
    <p:sldId id="3902" r:id="rId10"/>
    <p:sldId id="3951" r:id="rId11"/>
    <p:sldId id="2141412461" r:id="rId12"/>
    <p:sldId id="2141412451" r:id="rId13"/>
    <p:sldId id="2141412405" r:id="rId14"/>
    <p:sldId id="2141412439" r:id="rId15"/>
    <p:sldId id="2141412438" r:id="rId16"/>
    <p:sldId id="3908" r:id="rId17"/>
    <p:sldId id="2141412452" r:id="rId18"/>
    <p:sldId id="2141412441" r:id="rId19"/>
    <p:sldId id="2141412459" r:id="rId20"/>
    <p:sldId id="2141412398" r:id="rId21"/>
    <p:sldId id="3944" r:id="rId22"/>
    <p:sldId id="2141412434" r:id="rId23"/>
    <p:sldId id="2141412402" r:id="rId24"/>
    <p:sldId id="2141412435" r:id="rId25"/>
    <p:sldId id="2141412453" r:id="rId26"/>
    <p:sldId id="2141412456" r:id="rId27"/>
    <p:sldId id="2141412444" r:id="rId28"/>
    <p:sldId id="2141412437" r:id="rId29"/>
    <p:sldId id="2141412446" r:id="rId30"/>
    <p:sldId id="2141412436" r:id="rId31"/>
    <p:sldId id="2141412447" r:id="rId32"/>
    <p:sldId id="2141412411" r:id="rId33"/>
    <p:sldId id="2141412460" r:id="rId34"/>
    <p:sldId id="27597" r:id="rId35"/>
    <p:sldId id="2141412448" r:id="rId36"/>
    <p:sldId id="289" r:id="rId37"/>
    <p:sldId id="328" r:id="rId38"/>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unewald, Lisa" initials="GL" lastIdx="6" clrIdx="6">
    <p:extLst>
      <p:ext uri="{19B8F6BF-5375-455C-9EA6-DF929625EA0E}">
        <p15:presenceInfo xmlns:p15="http://schemas.microsoft.com/office/powerpoint/2012/main" userId="S::lisa.grunewald@manpowergroup.com::0f0b2432-5189-4b22-846f-7301330c2829" providerId="AD"/>
      </p:ext>
    </p:extLst>
  </p:cmAuthor>
  <p:cmAuthor id="1" name="Almond, Emma" initials="AE" lastIdx="27" clrIdx="0"/>
  <p:cmAuthor id="8" name="Marc Vandeleene" initials="MV" lastIdx="1" clrIdx="7">
    <p:extLst>
      <p:ext uri="{19B8F6BF-5375-455C-9EA6-DF929625EA0E}">
        <p15:presenceInfo xmlns:p15="http://schemas.microsoft.com/office/powerpoint/2012/main" userId="S::Marc.Vandeleene@manpowergroup.be::5c331b7e-3c7c-4df5-b9f6-22d29e295ba7" providerId="AD"/>
      </p:ext>
    </p:extLst>
  </p:cmAuthor>
  <p:cmAuthor id="2" name="Barry, Michael" initials="BM" lastIdx="19" clrIdx="1"/>
  <p:cmAuthor id="3" name="Noreau, Kathleen" initials="NK" lastIdx="1" clrIdx="2"/>
  <p:cmAuthor id="4" name="Barry, Michael" initials="BM [2]" lastIdx="1" clrIdx="3"/>
  <p:cmAuthor id="5" name="Blaszczynski, Eva" initials="BE" lastIdx="34" clrIdx="4">
    <p:extLst>
      <p:ext uri="{19B8F6BF-5375-455C-9EA6-DF929625EA0E}">
        <p15:presenceInfo xmlns:p15="http://schemas.microsoft.com/office/powerpoint/2012/main" userId="S::eva.blaszczynski@manpowergroup.com::bdeb9605-db50-4e6c-bcde-dc15b7c6a0ae" providerId="AD"/>
      </p:ext>
    </p:extLst>
  </p:cmAuthor>
  <p:cmAuthor id="6" name="Stanley, Brittany" initials="SB" lastIdx="39" clrIdx="5">
    <p:extLst>
      <p:ext uri="{19B8F6BF-5375-455C-9EA6-DF929625EA0E}">
        <p15:presenceInfo xmlns:p15="http://schemas.microsoft.com/office/powerpoint/2012/main" userId="S::brittany.stanley@manpowergroup.com::e31d83bd-3aac-4a9c-8461-d6ae86e449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3741"/>
    <a:srgbClr val="386097"/>
    <a:srgbClr val="ECEEEE"/>
    <a:srgbClr val="4C79AF"/>
    <a:srgbClr val="DCDCDB"/>
    <a:srgbClr val="466EA5"/>
    <a:srgbClr val="A3A5AA"/>
    <a:srgbClr val="67696F"/>
    <a:srgbClr val="494C5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827"/>
    <p:restoredTop sz="78914" autoAdjust="0"/>
  </p:normalViewPr>
  <p:slideViewPr>
    <p:cSldViewPr snapToGrid="0">
      <p:cViewPr varScale="1">
        <p:scale>
          <a:sx n="228" d="100"/>
          <a:sy n="228" d="100"/>
        </p:scale>
        <p:origin x="3088" y="168"/>
      </p:cViewPr>
      <p:guideLst>
        <p:guide orient="horz" pos="162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8.xml"/><Relationship Id="rId1" Type="http://schemas.microsoft.com/office/2011/relationships/chartStyle" Target="styl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9.xml"/><Relationship Id="rId1" Type="http://schemas.microsoft.com/office/2011/relationships/chartStyle" Target="style9.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4-8B17-A64B-B97C-AD111AF392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5-8B17-A64B-B97C-AD111AF3923F}"/>
              </c:ext>
            </c:extLst>
          </c:dPt>
          <c:dPt>
            <c:idx val="2"/>
            <c:bubble3D val="0"/>
            <c:spPr>
              <a:solidFill>
                <a:schemeClr val="tx1"/>
              </a:solidFill>
              <a:ln w="19050">
                <a:solidFill>
                  <a:schemeClr val="lt1"/>
                </a:solidFill>
              </a:ln>
              <a:effectLst/>
            </c:spPr>
            <c:extLst>
              <c:ext xmlns:c16="http://schemas.microsoft.com/office/drawing/2014/chart" uri="{C3380CC4-5D6E-409C-BE32-E72D297353CC}">
                <c16:uniqueId val="{00000002-8B17-A64B-B97C-AD111AF3923F}"/>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3-8B17-A64B-B97C-AD111AF3923F}"/>
              </c:ext>
            </c:extLst>
          </c:dPt>
          <c:cat>
            <c:numRef>
              <c:f>Sheet1!$A$2:$A$5</c:f>
              <c:numCache>
                <c:formatCode>General</c:formatCode>
                <c:ptCount val="4"/>
              </c:numCache>
            </c:numRef>
          </c:cat>
          <c:val>
            <c:numRef>
              <c:f>Sheet1!$B$2:$B$5</c:f>
              <c:numCache>
                <c:formatCode>General</c:formatCode>
                <c:ptCount val="4"/>
                <c:pt idx="0">
                  <c:v>50</c:v>
                </c:pt>
                <c:pt idx="1">
                  <c:v>20</c:v>
                </c:pt>
                <c:pt idx="2">
                  <c:v>28</c:v>
                </c:pt>
                <c:pt idx="3">
                  <c:v>2</c:v>
                </c:pt>
              </c:numCache>
            </c:numRef>
          </c:val>
          <c:extLst>
            <c:ext xmlns:c16="http://schemas.microsoft.com/office/drawing/2014/chart" uri="{C3380CC4-5D6E-409C-BE32-E72D297353CC}">
              <c16:uniqueId val="{00000000-8B17-A64B-B97C-AD111AF392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accent4"/>
              </a:solidFill>
              <a:ln w="19050">
                <a:noFill/>
              </a:ln>
              <a:effectLst/>
            </c:spPr>
            <c:extLst>
              <c:ext xmlns:c16="http://schemas.microsoft.com/office/drawing/2014/chart" uri="{C3380CC4-5D6E-409C-BE32-E72D297353CC}">
                <c16:uniqueId val="{00000001-1098-C542-AC13-FFA5D6DD999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098-C542-AC13-FFA5D6DD9997}"/>
              </c:ext>
            </c:extLst>
          </c:dPt>
          <c:cat>
            <c:numRef>
              <c:f>Sheet1!$A$2:$A$3</c:f>
              <c:numCache>
                <c:formatCode>General</c:formatCode>
                <c:ptCount val="2"/>
              </c:numCache>
            </c:numRef>
          </c:cat>
          <c:val>
            <c:numRef>
              <c:f>Sheet1!$B$2:$B$3</c:f>
              <c:numCache>
                <c:formatCode>General</c:formatCode>
                <c:ptCount val="2"/>
                <c:pt idx="0">
                  <c:v>69</c:v>
                </c:pt>
                <c:pt idx="1">
                  <c:v>31</c:v>
                </c:pt>
              </c:numCache>
            </c:numRef>
          </c:val>
          <c:extLst>
            <c:ext xmlns:c16="http://schemas.microsoft.com/office/drawing/2014/chart" uri="{C3380CC4-5D6E-409C-BE32-E72D297353CC}">
              <c16:uniqueId val="{00000004-1098-C542-AC13-FFA5D6DD999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37</c:v>
                </c:pt>
                <c:pt idx="1">
                  <c:v>63</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31</c:v>
                </c:pt>
                <c:pt idx="1">
                  <c:v>69</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41</c:v>
                </c:pt>
                <c:pt idx="1">
                  <c:v>59</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tx2"/>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105-4136-81B5-133653162F7B}"/>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E105-4136-81B5-133653162F7B}"/>
              </c:ext>
            </c:extLst>
          </c:dPt>
          <c:cat>
            <c:strRef>
              <c:f>Sheet1!$A$2:$A$3</c:f>
              <c:strCache>
                <c:ptCount val="2"/>
                <c:pt idx="0">
                  <c:v>1st Qtr</c:v>
                </c:pt>
                <c:pt idx="1">
                  <c:v>2nd Qtr</c:v>
                </c:pt>
              </c:strCache>
            </c:strRef>
          </c:cat>
          <c:val>
            <c:numRef>
              <c:f>Sheet1!$B$2:$B$3</c:f>
              <c:numCache>
                <c:formatCode>General</c:formatCode>
                <c:ptCount val="2"/>
                <c:pt idx="0">
                  <c:v>15</c:v>
                </c:pt>
                <c:pt idx="1">
                  <c:v>85</c:v>
                </c:pt>
              </c:numCache>
            </c:numRef>
          </c:val>
          <c:extLst>
            <c:ext xmlns:c16="http://schemas.microsoft.com/office/drawing/2014/chart" uri="{C3380CC4-5D6E-409C-BE32-E72D297353CC}">
              <c16:uniqueId val="{00000004-E105-4136-81B5-133653162F7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lumMod val="20000"/>
                <a:lumOff val="80000"/>
              </a:schemeClr>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19</c:v>
                </c:pt>
                <c:pt idx="1">
                  <c:v>81</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5">
                <a:lumMod val="10000"/>
                <a:lumOff val="90000"/>
              </a:schemeClr>
            </a:solidFill>
          </c:spPr>
          <c:dPt>
            <c:idx val="0"/>
            <c:bubble3D val="0"/>
            <c:spPr>
              <a:solidFill>
                <a:schemeClr val="accent1"/>
              </a:solidFill>
              <a:ln w="19050">
                <a:solidFill>
                  <a:schemeClr val="lt1"/>
                </a:solidFill>
              </a:ln>
              <a:effectLst/>
            </c:spPr>
            <c:extLst>
              <c:ext xmlns:c16="http://schemas.microsoft.com/office/drawing/2014/chart" uri="{C3380CC4-5D6E-409C-BE32-E72D297353CC}">
                <c16:uniqueId val="{00000002-7841-DA4B-94E7-42AD2DD708A9}"/>
              </c:ext>
            </c:extLst>
          </c:dPt>
          <c:dPt>
            <c:idx val="1"/>
            <c:bubble3D val="0"/>
            <c:spPr>
              <a:solidFill>
                <a:schemeClr val="accent1">
                  <a:lumMod val="20000"/>
                  <a:lumOff val="80000"/>
                </a:schemeClr>
              </a:solidFill>
              <a:ln w="19050">
                <a:solidFill>
                  <a:schemeClr val="lt1"/>
                </a:solidFill>
              </a:ln>
              <a:effectLst/>
            </c:spPr>
            <c:extLst>
              <c:ext xmlns:c16="http://schemas.microsoft.com/office/drawing/2014/chart" uri="{C3380CC4-5D6E-409C-BE32-E72D297353CC}">
                <c16:uniqueId val="{00000003-7841-DA4B-94E7-42AD2DD708A9}"/>
              </c:ext>
            </c:extLst>
          </c:dPt>
          <c:cat>
            <c:strRef>
              <c:f>Sheet1!$A$2:$A$3</c:f>
              <c:strCache>
                <c:ptCount val="2"/>
                <c:pt idx="0">
                  <c:v>1st Qtr</c:v>
                </c:pt>
                <c:pt idx="1">
                  <c:v>2nd Qtr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0-7841-DA4B-94E7-42AD2DD708A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B02E-E249-AA91-CBBACAD241A7}"/>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B02E-E249-AA91-CBBACAD241A7}"/>
              </c:ext>
            </c:extLst>
          </c:dPt>
          <c:dPt>
            <c:idx val="2"/>
            <c:bubble3D val="0"/>
            <c:spPr>
              <a:solidFill>
                <a:schemeClr val="accent3"/>
              </a:solidFill>
              <a:ln w="19050">
                <a:noFill/>
              </a:ln>
              <a:effectLst/>
            </c:spPr>
            <c:extLst>
              <c:ext xmlns:c16="http://schemas.microsoft.com/office/drawing/2014/chart" uri="{C3380CC4-5D6E-409C-BE32-E72D297353CC}">
                <c16:uniqueId val="{00000005-D63A-40B5-9311-58979B384B07}"/>
              </c:ext>
            </c:extLst>
          </c:dPt>
          <c:cat>
            <c:numRef>
              <c:f>Sheet1!$A$2:$A$4</c:f>
              <c:numCache>
                <c:formatCode>General</c:formatCode>
                <c:ptCount val="3"/>
              </c:numCache>
            </c:numRef>
          </c:cat>
          <c:val>
            <c:numRef>
              <c:f>Sheet1!$B$2:$B$4</c:f>
              <c:numCache>
                <c:formatCode>General</c:formatCode>
                <c:ptCount val="3"/>
                <c:pt idx="0">
                  <c:v>41</c:v>
                </c:pt>
                <c:pt idx="1">
                  <c:v>59</c:v>
                </c:pt>
              </c:numCache>
            </c:numRef>
          </c:val>
          <c:extLst>
            <c:ext xmlns:c16="http://schemas.microsoft.com/office/drawing/2014/chart" uri="{C3380CC4-5D6E-409C-BE32-E72D297353CC}">
              <c16:uniqueId val="{00000004-B02E-E249-AA91-CBBACAD241A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F28-0C4D-B56D-630678078267}"/>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F28-0C4D-B56D-630678078267}"/>
              </c:ext>
            </c:extLst>
          </c:dPt>
          <c:dPt>
            <c:idx val="4"/>
            <c:invertIfNegative val="0"/>
            <c:bubble3D val="0"/>
            <c:spPr>
              <a:solidFill>
                <a:schemeClr val="tx1"/>
              </a:solidFill>
              <a:ln>
                <a:noFill/>
              </a:ln>
              <a:effectLst/>
            </c:spPr>
            <c:extLst>
              <c:ext xmlns:c16="http://schemas.microsoft.com/office/drawing/2014/chart" uri="{C3380CC4-5D6E-409C-BE32-E72D297353CC}">
                <c16:uniqueId val="{00000007-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9F28-0C4D-B56D-630678078267}"/>
              </c:ext>
            </c:extLst>
          </c:dPt>
          <c:dLbls>
            <c:dLbl>
              <c:idx val="0"/>
              <c:layout>
                <c:manualLayout>
                  <c:x val="-6.7007030913766285E-18"/>
                  <c:y val="3.6372349758806453E-2"/>
                </c:manualLayout>
              </c:layout>
              <c:tx>
                <c:rich>
                  <a:bodyPr/>
                  <a:lstStyle/>
                  <a:p>
                    <a:fld id="{A01856C3-5887-C14C-B562-39E31050EF92}" type="VALUE">
                      <a:rPr lang="en-US" sz="1300" smtClean="0"/>
                      <a:pPr/>
                      <a:t>[VALUE]</a:t>
                    </a:fld>
                    <a:r>
                      <a:rPr lang="en-US" sz="13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8-0C4D-B56D-630678078267}"/>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8-0C4D-B56D-630678078267}"/>
                </c:ext>
              </c:extLst>
            </c:dLbl>
            <c:dLbl>
              <c:idx val="2"/>
              <c:layout>
                <c:manualLayout>
                  <c:x val="0"/>
                  <c:y val="3.6372349758806453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F28-0C4D-B56D-630678078267}"/>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28-0C4D-B56D-630678078267}"/>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28-0C4D-B56D-630678078267}"/>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28-0C4D-B56D-630678078267}"/>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Flanders</c:v>
                </c:pt>
                <c:pt idx="1">
                  <c:v>Flanders</c:v>
                </c:pt>
                <c:pt idx="2">
                  <c:v>Brussels</c:v>
                </c:pt>
                <c:pt idx="3">
                  <c:v>Wallonia</c:v>
                </c:pt>
              </c:strCache>
            </c:strRef>
          </c:cat>
          <c:val>
            <c:numRef>
              <c:f>Sheet1!$B$2:$B$7</c:f>
              <c:numCache>
                <c:formatCode>General</c:formatCode>
                <c:ptCount val="6"/>
                <c:pt idx="0">
                  <c:v>30</c:v>
                </c:pt>
                <c:pt idx="1">
                  <c:v>32</c:v>
                </c:pt>
                <c:pt idx="2">
                  <c:v>27</c:v>
                </c:pt>
                <c:pt idx="3">
                  <c:v>33</c:v>
                </c:pt>
              </c:numCache>
            </c:numRef>
          </c:val>
          <c:extLst>
            <c:ext xmlns:c16="http://schemas.microsoft.com/office/drawing/2014/chart" uri="{C3380CC4-5D6E-409C-BE32-E72D297353CC}">
              <c16:uniqueId val="{0000000B-9F28-0C4D-B56D-630678078267}"/>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9F28-0C4D-B56D-63067807826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13-9F28-0C4D-B56D-630678078267}"/>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F28-0C4D-B56D-630678078267}"/>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9F28-0C4D-B56D-630678078267}"/>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9F28-0C4D-B56D-630678078267}"/>
                </c:ext>
              </c:extLst>
            </c:dLbl>
            <c:dLbl>
              <c:idx val="3"/>
              <c:layout>
                <c:manualLayout>
                  <c:x val="0"/>
                  <c:y val="2.4248233172537523E-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9F28-0C4D-B56D-630678078267}"/>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28-0C4D-B56D-630678078267}"/>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F28-0C4D-B56D-6306780782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Flanders</c:v>
                </c:pt>
                <c:pt idx="1">
                  <c:v>Flanders</c:v>
                </c:pt>
                <c:pt idx="2">
                  <c:v>Brussels</c:v>
                </c:pt>
                <c:pt idx="3">
                  <c:v>Wallonia</c:v>
                </c:pt>
              </c:strCache>
            </c:strRef>
          </c:cat>
          <c:val>
            <c:numRef>
              <c:f>Sheet1!$C$2:$C$7</c:f>
              <c:numCache>
                <c:formatCode>General</c:formatCode>
                <c:ptCount val="6"/>
                <c:pt idx="0">
                  <c:v>14</c:v>
                </c:pt>
                <c:pt idx="1">
                  <c:v>11</c:v>
                </c:pt>
                <c:pt idx="2">
                  <c:v>17</c:v>
                </c:pt>
                <c:pt idx="3">
                  <c:v>17</c:v>
                </c:pt>
              </c:numCache>
            </c:numRef>
          </c:val>
          <c:extLst>
            <c:ext xmlns:c16="http://schemas.microsoft.com/office/drawing/2014/chart" uri="{C3380CC4-5D6E-409C-BE32-E72D297353CC}">
              <c16:uniqueId val="{00000016-9F28-0C4D-B56D-630678078267}"/>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South/Central America</c:v>
                </c:pt>
              </c:strCache>
            </c:strRef>
          </c:tx>
          <c:spPr>
            <a:solidFill>
              <a:schemeClr val="accent1"/>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Sheet1!$B$2:$B$5</c:f>
              <c:numCache>
                <c:formatCode>General</c:formatCode>
                <c:ptCount val="4"/>
                <c:pt idx="0">
                  <c:v>30</c:v>
                </c:pt>
                <c:pt idx="1">
                  <c:v>19</c:v>
                </c:pt>
                <c:pt idx="2">
                  <c:v>18</c:v>
                </c:pt>
                <c:pt idx="3">
                  <c:v>13</c:v>
                </c:pt>
              </c:numCache>
            </c:numRef>
          </c:val>
          <c:extLst>
            <c:ext xmlns:c16="http://schemas.microsoft.com/office/drawing/2014/chart" uri="{C3380CC4-5D6E-409C-BE32-E72D297353CC}">
              <c16:uniqueId val="{00000000-B56A-8846-B0E4-960A1A97E5C1}"/>
            </c:ext>
          </c:extLst>
        </c:ser>
        <c:ser>
          <c:idx val="1"/>
          <c:order val="1"/>
          <c:tx>
            <c:strRef>
              <c:f>Sheet1!$C$1</c:f>
              <c:strCache>
                <c:ptCount val="1"/>
                <c:pt idx="0">
                  <c:v>EMEA</c:v>
                </c:pt>
              </c:strCache>
            </c:strRef>
          </c:tx>
          <c:spPr>
            <a:solidFill>
              <a:schemeClr val="accent2"/>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Sheet1!$C$2:$C$5</c:f>
              <c:numCache>
                <c:formatCode>General</c:formatCode>
                <c:ptCount val="4"/>
                <c:pt idx="0">
                  <c:v>43</c:v>
                </c:pt>
                <c:pt idx="1">
                  <c:v>32</c:v>
                </c:pt>
                <c:pt idx="2">
                  <c:v>30</c:v>
                </c:pt>
                <c:pt idx="3">
                  <c:v>21</c:v>
                </c:pt>
              </c:numCache>
            </c:numRef>
          </c:val>
          <c:extLst>
            <c:ext xmlns:c16="http://schemas.microsoft.com/office/drawing/2014/chart" uri="{C3380CC4-5D6E-409C-BE32-E72D297353CC}">
              <c16:uniqueId val="{00000001-B56A-8846-B0E4-960A1A97E5C1}"/>
            </c:ext>
          </c:extLst>
        </c:ser>
        <c:ser>
          <c:idx val="2"/>
          <c:order val="2"/>
          <c:tx>
            <c:strRef>
              <c:f>Sheet1!$D$1</c:f>
              <c:strCache>
                <c:ptCount val="1"/>
                <c:pt idx="0">
                  <c:v>North America</c:v>
                </c:pt>
              </c:strCache>
            </c:strRef>
          </c:tx>
          <c:spPr>
            <a:solidFill>
              <a:schemeClr val="accent3"/>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Sheet1!$D$2:$D$5</c:f>
              <c:numCache>
                <c:formatCode>General</c:formatCode>
                <c:ptCount val="4"/>
                <c:pt idx="0">
                  <c:v>39</c:v>
                </c:pt>
                <c:pt idx="1">
                  <c:v>38</c:v>
                </c:pt>
                <c:pt idx="2">
                  <c:v>31</c:v>
                </c:pt>
                <c:pt idx="3">
                  <c:v>19</c:v>
                </c:pt>
              </c:numCache>
            </c:numRef>
          </c:val>
          <c:extLst>
            <c:ext xmlns:c16="http://schemas.microsoft.com/office/drawing/2014/chart" uri="{C3380CC4-5D6E-409C-BE32-E72D297353CC}">
              <c16:uniqueId val="{00000002-B56A-8846-B0E4-960A1A97E5C1}"/>
            </c:ext>
          </c:extLst>
        </c:ser>
        <c:ser>
          <c:idx val="3"/>
          <c:order val="3"/>
          <c:tx>
            <c:strRef>
              <c:f>Sheet1!$E$1</c:f>
              <c:strCache>
                <c:ptCount val="1"/>
                <c:pt idx="0">
                  <c:v>APAC</c:v>
                </c:pt>
              </c:strCache>
            </c:strRef>
          </c:tx>
          <c:spPr>
            <a:solidFill>
              <a:schemeClr val="tx2"/>
            </a:solidFill>
            <a:ln>
              <a:noFill/>
            </a:ln>
            <a:effectLst/>
          </c:spPr>
          <c:invertIfNegative val="0"/>
          <c:cat>
            <c:strRef>
              <c:f>Sheet1!$A$2:$A$5</c:f>
              <c:strCache>
                <c:ptCount val="4"/>
                <c:pt idx="0">
                  <c:v>Offer Training, Skills Dvelopment or Mentoring</c:v>
                </c:pt>
                <c:pt idx="1">
                  <c:v>Increased Wages</c:v>
                </c:pt>
                <c:pt idx="2">
                  <c:v>Offer More Flexible Working Locations</c:v>
                </c:pt>
                <c:pt idx="3">
                  <c:v>Lower Job Skills or Experience Requirements</c:v>
                </c:pt>
              </c:strCache>
            </c:strRef>
          </c:cat>
          <c:val>
            <c:numRef>
              <c:f>Sheet1!$E$2:$E$5</c:f>
              <c:numCache>
                <c:formatCode>General</c:formatCode>
                <c:ptCount val="4"/>
                <c:pt idx="0">
                  <c:v>44</c:v>
                </c:pt>
                <c:pt idx="1">
                  <c:v>33</c:v>
                </c:pt>
                <c:pt idx="2">
                  <c:v>28</c:v>
                </c:pt>
                <c:pt idx="3">
                  <c:v>22</c:v>
                </c:pt>
              </c:numCache>
            </c:numRef>
          </c:val>
          <c:extLst>
            <c:ext xmlns:c16="http://schemas.microsoft.com/office/drawing/2014/chart" uri="{C3380CC4-5D6E-409C-BE32-E72D297353CC}">
              <c16:uniqueId val="{00000004-B56A-8846-B0E4-960A1A97E5C1}"/>
            </c:ext>
          </c:extLst>
        </c:ser>
        <c:dLbls>
          <c:showLegendKey val="0"/>
          <c:showVal val="0"/>
          <c:showCatName val="0"/>
          <c:showSerName val="0"/>
          <c:showPercent val="0"/>
          <c:showBubbleSize val="0"/>
        </c:dLbls>
        <c:gapWidth val="219"/>
        <c:overlap val="-27"/>
        <c:axId val="494589439"/>
        <c:axId val="494353903"/>
      </c:barChart>
      <c:catAx>
        <c:axId val="494589439"/>
        <c:scaling>
          <c:orientation val="minMax"/>
        </c:scaling>
        <c:delete val="1"/>
        <c:axPos val="b"/>
        <c:numFmt formatCode="General" sourceLinked="1"/>
        <c:majorTickMark val="none"/>
        <c:minorTickMark val="none"/>
        <c:tickLblPos val="nextTo"/>
        <c:crossAx val="494353903"/>
        <c:crosses val="autoZero"/>
        <c:auto val="1"/>
        <c:lblAlgn val="ctr"/>
        <c:lblOffset val="100"/>
        <c:noMultiLvlLbl val="0"/>
      </c:catAx>
      <c:valAx>
        <c:axId val="494353903"/>
        <c:scaling>
          <c:orientation val="minMax"/>
        </c:scaling>
        <c:delete val="1"/>
        <c:axPos val="l"/>
        <c:numFmt formatCode="General" sourceLinked="1"/>
        <c:majorTickMark val="none"/>
        <c:minorTickMark val="none"/>
        <c:tickLblPos val="nextTo"/>
        <c:crossAx val="4945894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65877900154455"/>
          <c:y val="5.5990566340533413E-2"/>
          <c:w val="0.63263699180239519"/>
          <c:h val="0.80937037518499255"/>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10-20FE-524D-B54D-7BE7BAA2044A}"/>
              </c:ext>
            </c:extLst>
          </c:dPt>
          <c:dPt>
            <c:idx val="1"/>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20FE-524D-B54D-7BE7BAA2044A}"/>
              </c:ext>
            </c:extLst>
          </c:dPt>
          <c:dPt>
            <c:idx val="2"/>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20FE-524D-B54D-7BE7BAA2044A}"/>
              </c:ext>
            </c:extLst>
          </c:dPt>
          <c:dPt>
            <c:idx val="3"/>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20FE-524D-B54D-7BE7BAA2044A}"/>
              </c:ext>
            </c:extLst>
          </c:dPt>
          <c:dPt>
            <c:idx val="4"/>
            <c:invertIfNegative val="0"/>
            <c:bubble3D val="0"/>
            <c:spPr>
              <a:solidFill>
                <a:schemeClr val="accent1"/>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20FE-524D-B54D-7BE7BAA2044A}"/>
              </c:ext>
            </c:extLst>
          </c:dPt>
          <c:dPt>
            <c:idx val="5"/>
            <c:invertIfNegative val="0"/>
            <c:bubble3D val="0"/>
            <c:spPr>
              <a:solidFill>
                <a:schemeClr val="accent1">
                  <a:lumMod val="20000"/>
                  <a:lumOff val="80000"/>
                </a:schemeClr>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9-20FE-524D-B54D-7BE7BAA2044A}"/>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1"/>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Students or recent graduates 38%</c:v>
                </c:pt>
                <c:pt idx="1">
                  <c:v>Existing employees in low skilled roles 38%</c:v>
                </c:pt>
                <c:pt idx="2">
                  <c:v>Existing employees in higher skilled roles 37%</c:v>
                </c:pt>
                <c:pt idx="3">
                  <c:v>Workers over 50 years old  22%</c:v>
                </c:pt>
                <c:pt idx="4">
                  <c:v>Under-represented groups (E.G minorities) 16%</c:v>
                </c:pt>
                <c:pt idx="5">
                  <c:v>None of these groups / Don’t know   7%</c:v>
                </c:pt>
              </c:strCache>
            </c:strRef>
          </c:cat>
          <c:val>
            <c:numRef>
              <c:f>Sheet1!$B$2:$B$7</c:f>
              <c:numCache>
                <c:formatCode>0%</c:formatCode>
                <c:ptCount val="6"/>
                <c:pt idx="0">
                  <c:v>0.38</c:v>
                </c:pt>
                <c:pt idx="1">
                  <c:v>0.38</c:v>
                </c:pt>
                <c:pt idx="2">
                  <c:v>0.37</c:v>
                </c:pt>
                <c:pt idx="3">
                  <c:v>0.22</c:v>
                </c:pt>
                <c:pt idx="4">
                  <c:v>0.16</c:v>
                </c:pt>
                <c:pt idx="5">
                  <c:v>7.0000000000000007E-2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20FE-524D-B54D-7BE7BAA2044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w="9525" cap="flat" cmpd="sng" algn="ctr">
      <a:noFill/>
      <a:prstDash val="solid"/>
    </a:ln>
    <a:effectLst/>
  </c:spPr>
  <c:txPr>
    <a:bodyPr/>
    <a:lstStyle/>
    <a:p>
      <a:pPr>
        <a:defRPr/>
      </a:pPr>
      <a:endParaRPr lang="en-B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solidFill>
                <a:schemeClr val="tx2"/>
              </a:solidFill>
              <a:ln w="19050">
                <a:noFill/>
              </a:ln>
              <a:effectLst/>
            </c:spPr>
            <c:extLst>
              <c:ext xmlns:c16="http://schemas.microsoft.com/office/drawing/2014/chart" uri="{C3380CC4-5D6E-409C-BE32-E72D297353CC}">
                <c16:uniqueId val="{00000001-B2F3-414A-A2FC-51FF23DA0823}"/>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B2F3-414A-A2FC-51FF23DA0823}"/>
              </c:ext>
            </c:extLst>
          </c:dPt>
          <c:dPt>
            <c:idx val="2"/>
            <c:bubble3D val="0"/>
            <c:spPr>
              <a:solidFill>
                <a:schemeClr val="accent3"/>
              </a:solidFill>
              <a:ln w="19050">
                <a:noFill/>
              </a:ln>
              <a:effectLst/>
            </c:spPr>
            <c:extLst>
              <c:ext xmlns:c16="http://schemas.microsoft.com/office/drawing/2014/chart" uri="{C3380CC4-5D6E-409C-BE32-E72D297353CC}">
                <c16:uniqueId val="{00000005-6145-CA46-AB79-58BA66A9394B}"/>
              </c:ext>
            </c:extLst>
          </c:dPt>
          <c:cat>
            <c:numRef>
              <c:f>Sheet1!$A$2:$A$4</c:f>
              <c:numCache>
                <c:formatCode>General</c:formatCode>
                <c:ptCount val="3"/>
                <c:pt idx="1">
                  <c:v>50</c:v>
                </c:pt>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4-B2F3-414A-A2FC-51FF23DA082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3.7850548582009667E-2"/>
          <c:y val="6.855449028894102E-2"/>
          <c:w val="0.93095818025607802"/>
          <c:h val="0.87346247827196388"/>
        </c:manualLayout>
      </c:layout>
      <c:barChart>
        <c:barDir val="bar"/>
        <c:grouping val="clustered"/>
        <c:varyColors val="0"/>
        <c:ser>
          <c:idx val="0"/>
          <c:order val="0"/>
          <c:tx>
            <c:strRef>
              <c:f>Sheet1!$B$1</c:f>
              <c:strCache>
                <c:ptCount val="1"/>
                <c:pt idx="0">
                  <c:v>Already employ + Plan to employ within 6 months</c:v>
                </c:pt>
              </c:strCache>
            </c:strRef>
          </c:tx>
          <c:spPr>
            <a:solidFill>
              <a:schemeClr val="dk1">
                <a:tint val="88500"/>
              </a:schemeClr>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4CC6-F348-B15D-38ED97EFA088}"/>
              </c:ext>
            </c:extLst>
          </c:dPt>
          <c:dPt>
            <c:idx val="1"/>
            <c:invertIfNegative val="0"/>
            <c:bubble3D val="0"/>
            <c:spPr>
              <a:solidFill>
                <a:schemeClr val="tx2">
                  <a:alpha val="9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CC6-F348-B15D-38ED97EFA088}"/>
              </c:ext>
            </c:extLst>
          </c:dPt>
          <c:dPt>
            <c:idx val="2"/>
            <c:invertIfNegative val="0"/>
            <c:bubble3D val="0"/>
            <c:spPr>
              <a:solidFill>
                <a:schemeClr val="tx2">
                  <a:alpha val="8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CC6-F348-B15D-38ED97EFA088}"/>
              </c:ext>
            </c:extLst>
          </c:dPt>
          <c:dPt>
            <c:idx val="3"/>
            <c:invertIfNegative val="0"/>
            <c:bubble3D val="0"/>
            <c:spPr>
              <a:solidFill>
                <a:schemeClr val="tx2">
                  <a:alpha val="7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CC6-F348-B15D-38ED97EFA088}"/>
              </c:ext>
            </c:extLst>
          </c:dPt>
          <c:dPt>
            <c:idx val="4"/>
            <c:invertIfNegative val="0"/>
            <c:bubble3D val="0"/>
            <c:spPr>
              <a:solidFill>
                <a:schemeClr val="tx2">
                  <a:alpha val="6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CC6-F348-B15D-38ED97EFA088}"/>
              </c:ext>
            </c:extLst>
          </c:dPt>
          <c:dPt>
            <c:idx val="5"/>
            <c:invertIfNegative val="0"/>
            <c:bubble3D val="0"/>
            <c:spPr>
              <a:solidFill>
                <a:schemeClr val="tx2">
                  <a:alpha val="5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4CC6-F348-B15D-38ED97EFA088}"/>
              </c:ext>
            </c:extLst>
          </c:dPt>
          <c:dPt>
            <c:idx val="6"/>
            <c:invertIfNegative val="0"/>
            <c:bubble3D val="0"/>
            <c:spPr>
              <a:solidFill>
                <a:schemeClr val="tx2">
                  <a:alpha val="4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4CC6-F348-B15D-38ED97EFA088}"/>
              </c:ext>
            </c:extLst>
          </c:dPt>
          <c:dPt>
            <c:idx val="7"/>
            <c:invertIfNegative val="0"/>
            <c:bubble3D val="0"/>
            <c:spPr>
              <a:solidFill>
                <a:schemeClr val="tx2">
                  <a:alpha val="3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4CC6-F348-B15D-38ED97EFA088}"/>
              </c:ext>
            </c:extLst>
          </c:dPt>
          <c:dLbls>
            <c:dLbl>
              <c:idx val="0"/>
              <c:dLblPos val="outEnd"/>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CC6-F348-B15D-38ED97EFA088}"/>
                </c:ext>
              </c:extLst>
            </c:dLbl>
            <c:dLbl>
              <c:idx val="1"/>
              <c:tx>
                <c:rich>
                  <a:bodyPr/>
                  <a:lstStyle/>
                  <a:p>
                    <a:fld id="{7C7D586A-832D-4741-A8B4-E691E48353AC}" type="VALUE">
                      <a:rPr lang="en-US">
                        <a:solidFill>
                          <a:schemeClr val="tx2"/>
                        </a:solidFill>
                      </a:rPr>
                      <a:pPr/>
                      <a:t>[VALUE]</a:t>
                    </a:fld>
                    <a:endParaRPr lang="en-B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CC6-F348-B15D-38ED97EFA088}"/>
                </c:ext>
              </c:extLst>
            </c:dLbl>
            <c:dLbl>
              <c:idx val="2"/>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extLst>
                <c:ext xmlns:c16="http://schemas.microsoft.com/office/drawing/2014/chart" uri="{C3380CC4-5D6E-409C-BE32-E72D297353CC}">
                  <c16:uniqueId val="{00000005-4CC6-F348-B15D-38ED97EFA08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Sheet1!$A$2:$A$9</c:f>
              <c:strCache>
                <c:ptCount val="8"/>
                <c:pt idx="0">
                  <c:v>Compulsory training including compliance</c:v>
                </c:pt>
                <c:pt idx="1">
                  <c:v>Manager and leader development training</c:v>
                </c:pt>
                <c:pt idx="2">
                  <c:v>Accelerated upskilling programs in technical skills (6 weeks or less duration)</c:v>
                </c:pt>
                <c:pt idx="3">
                  <c:v>Upskilling programs in soft skills (e.g. time management, communication), 6 weeks or less duration</c:v>
                </c:pt>
                <c:pt idx="4">
                  <c:v>Career coaching</c:v>
                </c:pt>
                <c:pt idx="5">
                  <c:v>Upskilling programs in technical skills (more than 6 weeks duration)</c:v>
                </c:pt>
                <c:pt idx="6">
                  <c:v>Upskilling programs in soft skills (e.g. time management, communication) more than 6 weeks duration</c:v>
                </c:pt>
                <c:pt idx="7">
                  <c:v>Diversity and inclusion training</c:v>
                </c:pt>
              </c:strCache>
            </c:strRef>
          </c:cat>
          <c:val>
            <c:numRef>
              <c:f>Sheet1!$B$2:$B$9</c:f>
              <c:numCache>
                <c:formatCode>0%</c:formatCode>
                <c:ptCount val="8"/>
                <c:pt idx="0">
                  <c:v>0.62</c:v>
                </c:pt>
                <c:pt idx="1">
                  <c:v>0.59</c:v>
                </c:pt>
                <c:pt idx="2">
                  <c:v>0.57999999999999996</c:v>
                </c:pt>
                <c:pt idx="3">
                  <c:v>0.57999999999999996</c:v>
                </c:pt>
                <c:pt idx="4">
                  <c:v>0.55000000000000004</c:v>
                </c:pt>
                <c:pt idx="5">
                  <c:v>0.54</c:v>
                </c:pt>
                <c:pt idx="6">
                  <c:v>0.54</c:v>
                </c:pt>
                <c:pt idx="7">
                  <c:v>0.53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4CC6-F348-B15D-38ED97EFA088}"/>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min val="0.4"/>
        </c:scaling>
        <c:delete val="1"/>
        <c:axPos val="t"/>
        <c:numFmt formatCode="0%" sourceLinked="0"/>
        <c:majorTickMark val="out"/>
        <c:minorTickMark val="none"/>
        <c:tickLblPos val="nextTo"/>
        <c:crossAx val="471041352"/>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w="9525" cap="flat" cmpd="sng" algn="ctr">
      <a:noFill/>
      <a:prstDash val="solid"/>
    </a:ln>
    <a:effectLst/>
  </c:spPr>
  <c:txPr>
    <a:bodyPr/>
    <a:lstStyle/>
    <a:p>
      <a:pPr>
        <a:defRPr/>
      </a:pPr>
      <a:endParaRPr lang="en-BE"/>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365877900154455"/>
          <c:y val="5.5990566340533413E-2"/>
          <c:w val="0.63263699180239519"/>
          <c:h val="0.80937037518499255"/>
        </c:manualLayout>
      </c:layout>
      <c:barChart>
        <c:barDir val="bar"/>
        <c:grouping val="clustered"/>
        <c:varyColors val="0"/>
        <c:ser>
          <c:idx val="0"/>
          <c:order val="0"/>
          <c:tx>
            <c:strRef>
              <c:f>Sheet1!$B$1</c:f>
              <c:strCache>
                <c:ptCount val="1"/>
                <c:pt idx="0">
                  <c:v>%</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10-20FE-524D-B54D-7BE7BAA2044A}"/>
              </c:ext>
            </c:extLst>
          </c:dPt>
          <c:dPt>
            <c:idx val="1"/>
            <c:invertIfNegative val="0"/>
            <c:bubble3D val="0"/>
            <c:spPr>
              <a:solidFill>
                <a:schemeClr val="tx2">
                  <a:alpha val="9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0FE-524D-B54D-7BE7BAA2044A}"/>
              </c:ext>
            </c:extLst>
          </c:dPt>
          <c:dPt>
            <c:idx val="2"/>
            <c:invertIfNegative val="0"/>
            <c:bubble3D val="0"/>
            <c:spPr>
              <a:solidFill>
                <a:schemeClr val="tx2">
                  <a:alpha val="8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0FE-524D-B54D-7BE7BAA2044A}"/>
              </c:ext>
            </c:extLst>
          </c:dPt>
          <c:dPt>
            <c:idx val="3"/>
            <c:invertIfNegative val="0"/>
            <c:bubble3D val="0"/>
            <c:spPr>
              <a:solidFill>
                <a:schemeClr val="tx2">
                  <a:alpha val="7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0FE-524D-B54D-7BE7BAA2044A}"/>
              </c:ext>
            </c:extLst>
          </c:dPt>
          <c:dPt>
            <c:idx val="4"/>
            <c:invertIfNegative val="0"/>
            <c:bubble3D val="0"/>
            <c:spPr>
              <a:solidFill>
                <a:schemeClr val="tx2">
                  <a:alpha val="6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0FE-524D-B54D-7BE7BAA2044A}"/>
              </c:ext>
            </c:extLst>
          </c:dPt>
          <c:dPt>
            <c:idx val="5"/>
            <c:invertIfNegative val="0"/>
            <c:bubble3D val="0"/>
            <c:spPr>
              <a:solidFill>
                <a:schemeClr val="tx2">
                  <a:alpha val="5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0FE-524D-B54D-7BE7BAA2044A}"/>
              </c:ext>
            </c:extLst>
          </c:dPt>
          <c:dPt>
            <c:idx val="6"/>
            <c:invertIfNegative val="0"/>
            <c:bubble3D val="0"/>
            <c:spPr>
              <a:solidFill>
                <a:schemeClr val="tx2">
                  <a:alpha val="4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0FE-524D-B54D-7BE7BAA2044A}"/>
              </c:ext>
            </c:extLst>
          </c:dPt>
          <c:dPt>
            <c:idx val="7"/>
            <c:invertIfNegative val="0"/>
            <c:bubble3D val="0"/>
            <c:spPr>
              <a:solidFill>
                <a:schemeClr val="tx2">
                  <a:alpha val="30000"/>
                </a:schemeClr>
              </a:solidFill>
              <a:ln>
                <a:noFill/>
              </a:ln>
              <a:effectLst/>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0FE-524D-B54D-7BE7BAA2044A}"/>
              </c:ext>
            </c:extLst>
          </c:dPt>
          <c:dLbls>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2"/>
                    </a:solidFill>
                    <a:latin typeface="Arial" panose="020B0604020202020204" pitchFamily="34" charset="0"/>
                    <a:ea typeface="+mn-ea"/>
                    <a:cs typeface="Arial" panose="020B0604020202020204" pitchFamily="34" charset="0"/>
                  </a:defRPr>
                </a:pPr>
                <a:endParaRPr lang="en-BE"/>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Sheet1!$A$2:$A$9</c:f>
              <c:strCache>
                <c:ptCount val="8"/>
                <c:pt idx="0">
                  <c:v>Money</c:v>
                </c:pt>
                <c:pt idx="1">
                  <c:v>Time</c:v>
                </c:pt>
                <c:pt idx="2">
                  <c:v>Knowledge or strategy on what areas to skill workforce</c:v>
                </c:pt>
                <c:pt idx="3">
                  <c:v>A lack of desire to increase upskilling programs</c:v>
                </c:pt>
                <c:pt idx="4">
                  <c:v>Access to the right upskilling/training partners</c:v>
                </c:pt>
                <c:pt idx="5">
                  <c:v>Lack of understanding of upskilling needs within our HR team</c:v>
                </c:pt>
                <c:pt idx="6">
                  <c:v>Leadership commitment</c:v>
                </c:pt>
                <c:pt idx="7">
                  <c:v>Other barriers / Don’t know</c:v>
                </c:pt>
              </c:strCache>
            </c:strRef>
          </c:cat>
          <c:val>
            <c:numRef>
              <c:f>Sheet1!$B$2:$B$9</c:f>
              <c:numCache>
                <c:formatCode>0%</c:formatCode>
                <c:ptCount val="8"/>
                <c:pt idx="0">
                  <c:v>0.22</c:v>
                </c:pt>
                <c:pt idx="1">
                  <c:v>0.22</c:v>
                </c:pt>
                <c:pt idx="2">
                  <c:v>0.1261005820019</c:v>
                </c:pt>
                <c:pt idx="3">
                  <c:v>0.12</c:v>
                </c:pt>
                <c:pt idx="4">
                  <c:v>0.11</c:v>
                </c:pt>
                <c:pt idx="5">
                  <c:v>0.11</c:v>
                </c:pt>
                <c:pt idx="6">
                  <c:v>0.06</c:v>
                </c:pt>
                <c:pt idx="7">
                  <c:v>0.03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0FE-524D-B54D-7BE7BAA2044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mc="http://schemas.openxmlformats.org/markup-compatibility/2006" xmlns:c14="http://schemas.microsoft.com/office/drawing/2007/8/2/chart" xmlns:c16="http://schemas.microsoft.com/office/drawing/2014/chart" xmlns:c15="http://schemas.microsoft.com/office/drawing/2012/chart"/>
  </c:chart>
  <c:spPr>
    <a:noFill/>
    <a:ln w="9525" cap="flat" cmpd="sng" algn="ctr">
      <a:noFill/>
      <a:prstDash val="solid"/>
    </a:ln>
    <a:effectLst/>
  </c:spPr>
  <c:txPr>
    <a:bodyPr/>
    <a:lstStyle/>
    <a:p>
      <a:pPr>
        <a:defRPr/>
      </a:pPr>
      <a:endParaRPr lang="en-BE"/>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DFBF-DD4E-A105-D934ED881942}"/>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DFBF-DD4E-A105-D934ED881942}"/>
              </c:ext>
            </c:extLst>
          </c:dPt>
          <c:dPt>
            <c:idx val="2"/>
            <c:bubble3D val="0"/>
            <c:spPr>
              <a:solidFill>
                <a:schemeClr val="accent3"/>
              </a:solidFill>
              <a:ln w="19050">
                <a:noFill/>
              </a:ln>
              <a:effectLst/>
            </c:spPr>
            <c:extLst>
              <c:ext xmlns:c16="http://schemas.microsoft.com/office/drawing/2014/chart" uri="{C3380CC4-5D6E-409C-BE32-E72D297353CC}">
                <c16:uniqueId val="{00000005-DFBF-DD4E-A105-D934ED881942}"/>
              </c:ext>
            </c:extLst>
          </c:dPt>
          <c:cat>
            <c:numRef>
              <c:f>Sheet1!$A$2:$A$4</c:f>
              <c:numCache>
                <c:formatCode>General</c:formatCode>
                <c:ptCount val="3"/>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6-DFBF-DD4E-A105-D934ED88194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tx2"/>
              </a:solidFill>
              <a:ln w="19050">
                <a:noFill/>
              </a:ln>
              <a:effectLst/>
            </c:spPr>
            <c:extLst>
              <c:ext xmlns:c16="http://schemas.microsoft.com/office/drawing/2014/chart" uri="{C3380CC4-5D6E-409C-BE32-E72D297353CC}">
                <c16:uniqueId val="{00000001-8C33-A642-949E-C2C653368089}"/>
              </c:ext>
            </c:extLst>
          </c:dPt>
          <c:dPt>
            <c:idx val="1"/>
            <c:bubble3D val="0"/>
            <c:spPr>
              <a:solidFill>
                <a:schemeClr val="tx2">
                  <a:lumMod val="20000"/>
                  <a:lumOff val="80000"/>
                </a:schemeClr>
              </a:solidFill>
              <a:ln w="19050">
                <a:noFill/>
              </a:ln>
              <a:effectLst/>
            </c:spPr>
            <c:extLst>
              <c:ext xmlns:c16="http://schemas.microsoft.com/office/drawing/2014/chart" uri="{C3380CC4-5D6E-409C-BE32-E72D297353CC}">
                <c16:uniqueId val="{00000003-8C33-A642-949E-C2C653368089}"/>
              </c:ext>
            </c:extLst>
          </c:dPt>
          <c:dPt>
            <c:idx val="2"/>
            <c:bubble3D val="0"/>
            <c:spPr>
              <a:solidFill>
                <a:schemeClr val="accent4"/>
              </a:solidFill>
              <a:ln w="19050">
                <a:noFill/>
              </a:ln>
              <a:effectLst/>
            </c:spPr>
            <c:extLst>
              <c:ext xmlns:c16="http://schemas.microsoft.com/office/drawing/2014/chart" uri="{C3380CC4-5D6E-409C-BE32-E72D297353CC}">
                <c16:uniqueId val="{00000005-8C33-A642-949E-C2C653368089}"/>
              </c:ext>
            </c:extLst>
          </c:dPt>
          <c:cat>
            <c:numRef>
              <c:f>Sheet1!$A$2:$A$4</c:f>
              <c:numCache>
                <c:formatCode>General</c:formatCode>
                <c:ptCount val="3"/>
              </c:numCache>
            </c:numRef>
          </c:cat>
          <c:val>
            <c:numRef>
              <c:f>Sheet1!$B$2:$B$4</c:f>
              <c:numCache>
                <c:formatCode>General</c:formatCode>
                <c:ptCount val="3"/>
                <c:pt idx="0">
                  <c:v>50</c:v>
                </c:pt>
                <c:pt idx="1">
                  <c:v>50</c:v>
                </c:pt>
              </c:numCache>
            </c:numRef>
          </c:val>
          <c:extLst>
            <c:ext xmlns:c16="http://schemas.microsoft.com/office/drawing/2014/chart" uri="{C3380CC4-5D6E-409C-BE32-E72D297353CC}">
              <c16:uniqueId val="{00000006-8C33-A642-949E-C2C6533680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4"/>
            </a:solidFill>
            <a:ln>
              <a:noFill/>
            </a:ln>
          </c:spPr>
          <c:dPt>
            <c:idx val="0"/>
            <c:bubble3D val="0"/>
            <c:spPr>
              <a:solidFill>
                <a:schemeClr val="accent3"/>
              </a:solidFill>
              <a:ln w="19050">
                <a:noFill/>
              </a:ln>
              <a:effectLst/>
            </c:spPr>
            <c:extLst>
              <c:ext xmlns:c16="http://schemas.microsoft.com/office/drawing/2014/chart" uri="{C3380CC4-5D6E-409C-BE32-E72D297353CC}">
                <c16:uniqueId val="{00000001-8C33-A642-949E-C2C653368089}"/>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8C33-A642-949E-C2C653368089}"/>
              </c:ext>
            </c:extLst>
          </c:dPt>
          <c:dPt>
            <c:idx val="2"/>
            <c:bubble3D val="0"/>
            <c:spPr>
              <a:solidFill>
                <a:schemeClr val="accent4"/>
              </a:solidFill>
              <a:ln w="19050">
                <a:noFill/>
              </a:ln>
              <a:effectLst/>
            </c:spPr>
            <c:extLst>
              <c:ext xmlns:c16="http://schemas.microsoft.com/office/drawing/2014/chart" uri="{C3380CC4-5D6E-409C-BE32-E72D297353CC}">
                <c16:uniqueId val="{00000005-8C33-A642-949E-C2C653368089}"/>
              </c:ext>
            </c:extLst>
          </c:dPt>
          <c:cat>
            <c:numRef>
              <c:f>Sheet1!$A$2:$A$4</c:f>
              <c:numCache>
                <c:formatCode>General</c:formatCode>
                <c:ptCount val="3"/>
              </c:numCache>
            </c:numRef>
          </c:cat>
          <c:val>
            <c:numRef>
              <c:f>Sheet1!$B$2:$B$4</c:f>
              <c:numCache>
                <c:formatCode>General</c:formatCode>
                <c:ptCount val="3"/>
                <c:pt idx="0">
                  <c:v>48</c:v>
                </c:pt>
                <c:pt idx="1">
                  <c:v>52</c:v>
                </c:pt>
              </c:numCache>
            </c:numRef>
          </c:val>
          <c:extLst>
            <c:ext xmlns:c16="http://schemas.microsoft.com/office/drawing/2014/chart" uri="{C3380CC4-5D6E-409C-BE32-E72D297353CC}">
              <c16:uniqueId val="{00000006-8C33-A642-949E-C2C65336808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97438555965331E-3"/>
          <c:y val="5.5990566340533413E-2"/>
          <c:w val="0.9943082801980363"/>
          <c:h val="0.84837418646718921"/>
        </c:manualLayout>
      </c:layout>
      <c:barChart>
        <c:barDir val="bar"/>
        <c:grouping val="clustered"/>
        <c:varyColors val="0"/>
        <c:ser>
          <c:idx val="0"/>
          <c:order val="0"/>
          <c:tx>
            <c:strRef>
              <c:f>Sheet1!$B$1</c:f>
              <c:strCache>
                <c:ptCount val="1"/>
                <c:pt idx="0">
                  <c:v>%</c:v>
                </c:pt>
              </c:strCache>
            </c:strRef>
          </c:tx>
          <c:spPr>
            <a:solidFill>
              <a:schemeClr val="tx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1-EAFE-A542-B543-8AAD0295D7DA}"/>
              </c:ext>
            </c:extLst>
          </c:dPt>
          <c:dPt>
            <c:idx val="1"/>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EAFE-A542-B543-8AAD0295D7DA}"/>
              </c:ext>
            </c:extLst>
          </c:dPt>
          <c:dPt>
            <c:idx val="2"/>
            <c:invertIfNegative val="0"/>
            <c:bubble3D val="0"/>
            <c:spPr>
              <a:solidFill>
                <a:schemeClr val="tx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EAFE-A542-B543-8AAD0295D7DA}"/>
              </c:ext>
            </c:extLst>
          </c:dPt>
          <c:dPt>
            <c:idx val="3"/>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EAFE-A542-B543-8AAD0295D7DA}"/>
              </c:ext>
            </c:extLst>
          </c:dPt>
          <c:dPt>
            <c:idx val="4"/>
            <c:invertIfNegative val="0"/>
            <c:bubble3D val="0"/>
            <c:spPr>
              <a:solidFill>
                <a:schemeClr val="accent3"/>
              </a:solidFill>
              <a:ln>
                <a:noFill/>
              </a:ln>
              <a:effectLst/>
            </c:spPr>
            <c:extLst>
              <c:ext xmlns:c16="http://schemas.microsoft.com/office/drawing/2014/chart" uri="{C3380CC4-5D6E-409C-BE32-E72D297353CC}">
                <c16:uniqueId val="{00000015-EAFE-A542-B543-8AAD0295D7DA}"/>
              </c:ext>
            </c:extLst>
          </c:dPt>
          <c:dPt>
            <c:idx val="5"/>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EAFE-A542-B543-8AAD0295D7DA}"/>
              </c:ext>
            </c:extLst>
          </c:dPt>
          <c:dPt>
            <c:idx val="6"/>
            <c:invertIfNegative val="0"/>
            <c:bubble3D val="0"/>
            <c:spPr>
              <a:solidFill>
                <a:schemeClr val="tx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EAFE-A542-B543-8AAD0295D7DA}"/>
              </c:ext>
            </c:extLst>
          </c:dPt>
          <c:dPt>
            <c:idx val="7"/>
            <c:invertIfNegative val="0"/>
            <c:bubble3D val="0"/>
            <c:spPr>
              <a:solidFill>
                <a:schemeClr val="tx2"/>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EAFE-A542-B543-8AAD0295D7DA}"/>
              </c:ext>
            </c:extLst>
          </c:dPt>
          <c:dPt>
            <c:idx val="8"/>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E-EAFE-A542-B543-8AAD0295D7DA}"/>
              </c:ext>
            </c:extLst>
          </c:dPt>
          <c:dPt>
            <c:idx val="9"/>
            <c:invertIfNegative val="0"/>
            <c:bubble3D val="0"/>
            <c:spPr>
              <a:solidFill>
                <a:schemeClr val="accent3"/>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0-EAFE-A542-B543-8AAD0295D7DA}"/>
              </c:ext>
            </c:extLst>
          </c:dPt>
          <c:dPt>
            <c:idx val="10"/>
            <c:invertIfNegative val="0"/>
            <c:bubble3D val="0"/>
            <c:spPr>
              <a:solidFill>
                <a:schemeClr val="accent4"/>
              </a:solidFill>
              <a:ln>
                <a:noFill/>
              </a:ln>
              <a:effectLst/>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2-EAFE-A542-B543-8AAD0295D7DA}"/>
              </c:ext>
            </c:extLst>
          </c:dPt>
          <c:dLbls>
            <c:dLbl>
              <c:idx val="0"/>
              <c:layout>
                <c:manualLayout>
                  <c:x val="0"/>
                  <c:y val="1.0229755186613751E-6"/>
                </c:manualLayout>
              </c:layout>
              <c:tx>
                <c:rich>
                  <a:bodyPr rot="0" spcFirstLastPara="1" vertOverflow="overflow" horzOverflow="overflow" vert="horz" wrap="square" lIns="38100" tIns="18000" rIns="0" bIns="19050" anchor="ctr" anchorCtr="0">
                    <a:spAutoFit/>
                  </a:bodyPr>
                  <a:lstStyle/>
                  <a:p>
                    <a:pPr algn="ctr">
                      <a:defRPr sz="1300" b="1" i="0" u="none" strike="noStrike" kern="1200" baseline="0">
                        <a:solidFill>
                          <a:schemeClr val="tx2"/>
                        </a:solidFill>
                        <a:latin typeface="+mn-lt"/>
                        <a:ea typeface="+mn-ea"/>
                        <a:cs typeface="+mn-cs"/>
                      </a:defRPr>
                    </a:pPr>
                    <a:fld id="{0C0E8BAE-B8E3-42FC-958D-318F7A9521C7}" type="VALUE">
                      <a:rPr lang="en-US">
                        <a:solidFill>
                          <a:schemeClr val="tx2"/>
                        </a:solidFill>
                      </a:rPr>
                      <a:pPr algn="ctr">
                        <a:defRPr sz="1300" b="1">
                          <a:solidFill>
                            <a:schemeClr val="tx2"/>
                          </a:solidFill>
                        </a:defRPr>
                      </a:pPr>
                      <a:t>[VALUE]</a:t>
                    </a:fld>
                    <a:endParaRPr lang="en-BE"/>
                  </a:p>
                </c:rich>
              </c:tx>
              <c:spPr>
                <a:noFill/>
                <a:ln>
                  <a:noFill/>
                </a:ln>
                <a:effectLst/>
              </c:spPr>
              <c:txPr>
                <a:bodyPr rot="0" spcFirstLastPara="1" vertOverflow="overflow" horzOverflow="overflow" vert="horz" wrap="square" lIns="38100" tIns="18000" rIns="0" bIns="19050" anchor="ctr" anchorCtr="0">
                  <a:spAutoFit/>
                </a:bodyPr>
                <a:lstStyle/>
                <a:p>
                  <a:pPr algn="ct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1-EAFE-A542-B543-8AAD0295D7DA}"/>
                </c:ext>
              </c:extLst>
            </c:dLbl>
            <c:dLbl>
              <c:idx val="1"/>
              <c:layout>
                <c:manualLayout>
                  <c:x val="-1.5729631984410835E-2"/>
                  <c:y val="0"/>
                </c:manualLayout>
              </c:layout>
              <c:tx>
                <c:rich>
                  <a:bodyPr/>
                  <a:lstStyle/>
                  <a:p>
                    <a:fld id="{2C468910-C66F-7B42-8831-B811E5342176}" type="VALUE">
                      <a:rPr lang="en-US">
                        <a:solidFill>
                          <a:schemeClr val="accent3"/>
                        </a:solidFill>
                      </a:rPr>
                      <a:pPr/>
                      <a:t>[VALUE]</a:t>
                    </a:fld>
                    <a:endParaRPr lang="en-BE"/>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AFE-A542-B543-8AAD0295D7DA}"/>
                </c:ext>
              </c:extLst>
            </c:dLbl>
            <c:dLbl>
              <c:idx val="2"/>
              <c:layout>
                <c:manualLayout>
                  <c:x val="-1.5729631984410786E-2"/>
                  <c:y val="2.7502322111138419E-17"/>
                </c:manualLayout>
              </c:layout>
              <c:tx>
                <c:rich>
                  <a:bodyPr/>
                  <a:lstStyle/>
                  <a:p>
                    <a:fld id="{181E8B5C-6A13-42D7-A64C-7339A87084C5}" type="VALUE">
                      <a:rPr lang="en-US">
                        <a:solidFill>
                          <a:schemeClr val="tx2"/>
                        </a:solidFill>
                      </a:rPr>
                      <a:pPr/>
                      <a:t>[VALUE]</a:t>
                    </a:fld>
                    <a:endParaRPr lang="en-BE"/>
                  </a:p>
                </c:rich>
              </c:tx>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5-EAFE-A542-B543-8AAD0295D7DA}"/>
                </c:ext>
              </c:extLst>
            </c:dLbl>
            <c:dLbl>
              <c:idx val="3"/>
              <c:layout>
                <c:manualLayout>
                  <c:x val="-1.5729631984410786E-2"/>
                  <c:y val="-3.0002879803974884E-3"/>
                </c:manualLayout>
              </c:layout>
              <c:tx>
                <c:rich>
                  <a:bodyPr/>
                  <a:lstStyle/>
                  <a:p>
                    <a:fld id="{360ECD76-5A58-42A7-9C68-83739753E608}" type="VALUE">
                      <a:rPr lang="en-US">
                        <a:solidFill>
                          <a:schemeClr val="accent3"/>
                        </a:solidFill>
                      </a:rPr>
                      <a:pPr/>
                      <a:t>[VALUE]</a:t>
                    </a:fld>
                    <a:endParaRPr lang="en-BE"/>
                  </a:p>
                </c:rich>
              </c:tx>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0"/>
                </c:ext>
                <c:ext xmlns:c16="http://schemas.microsoft.com/office/drawing/2014/chart" uri="{C3380CC4-5D6E-409C-BE32-E72D297353CC}">
                  <c16:uniqueId val="{00000007-EAFE-A542-B543-8AAD0295D7DA}"/>
                </c:ext>
              </c:extLst>
            </c:dLbl>
            <c:dLbl>
              <c:idx val="4"/>
              <c:layout>
                <c:manualLayout>
                  <c:x val="-2.07212065493768E-2"/>
                  <c:y val="1.1812157403785252E-7"/>
                </c:manualLayout>
              </c:layout>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5-EAFE-A542-B543-8AAD0295D7DA}"/>
                </c:ext>
              </c:extLst>
            </c:dLbl>
            <c:dLbl>
              <c:idx val="5"/>
              <c:layout>
                <c:manualLayout>
                  <c:x val="-1.5729631984410762E-2"/>
                  <c:y val="0"/>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BAF646FD-CC1E-4EE3-BF2D-1C2F5D3A348D}" type="VALUE">
                      <a:rPr lang="en-US">
                        <a:solidFill>
                          <a:schemeClr val="accent3"/>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8-EAFE-A542-B543-8AAD0295D7DA}"/>
                </c:ext>
              </c:extLst>
            </c:dLbl>
            <c:dLbl>
              <c:idx val="6"/>
              <c:layout>
                <c:manualLayout>
                  <c:x val="-5.2432106614702456E-3"/>
                  <c:y val="0"/>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AC63B929-633B-2049-AFA1-0A1574038BD3}" type="VALUE">
                      <a:rPr lang="en-US">
                        <a:solidFill>
                          <a:schemeClr val="tx2"/>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A-EAFE-A542-B543-8AAD0295D7DA}"/>
                </c:ext>
              </c:extLst>
            </c:dLbl>
            <c:dLbl>
              <c:idx val="7"/>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BD962092-A4F7-4926-AD92-D084759A5DD6}" type="VALUE">
                      <a:rPr lang="en-US">
                        <a:solidFill>
                          <a:schemeClr val="tx2"/>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C-EAFE-A542-B543-8AAD0295D7DA}"/>
                </c:ext>
              </c:extLst>
            </c:dLbl>
            <c:dLbl>
              <c:idx val="8"/>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fld id="{DD31B690-D98F-49EC-9702-7B5DF69746A0}" type="VALUE">
                      <a:rPr lang="en-US">
                        <a:solidFill>
                          <a:schemeClr val="accent3"/>
                        </a:solidFill>
                      </a:rPr>
                      <a:pPr>
                        <a:defRPr sz="1300" b="1">
                          <a:solidFill>
                            <a:schemeClr val="accent3"/>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0E-EAFE-A542-B543-8AAD0295D7DA}"/>
                </c:ext>
              </c:extLst>
            </c:dLbl>
            <c:dLbl>
              <c:idx val="9"/>
              <c:layout>
                <c:manualLayout>
                  <c:x val="-1.5729631984410762E-2"/>
                  <c:y val="4.7248629612558876E-7"/>
                </c:manualLayout>
              </c:layout>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3"/>
                      </a:solidFill>
                      <a:latin typeface="+mn-lt"/>
                      <a:ea typeface="+mn-ea"/>
                      <a:cs typeface="+mn-cs"/>
                    </a:defRPr>
                  </a:pPr>
                  <a:endParaRPr lang="en-BE"/>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10-EAFE-A542-B543-8AAD0295D7DA}"/>
                </c:ext>
              </c:extLst>
            </c:dLbl>
            <c:dLbl>
              <c:idx val="10"/>
              <c:layout>
                <c:manualLayout>
                  <c:x val="-1.0486421322940491E-2"/>
                  <c:y val="1.1000928844455368E-16"/>
                </c:manualLayout>
              </c:layout>
              <c:tx>
                <c:rich>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4"/>
                        </a:solidFill>
                        <a:latin typeface="+mn-lt"/>
                        <a:ea typeface="+mn-ea"/>
                        <a:cs typeface="+mn-cs"/>
                      </a:defRPr>
                    </a:pPr>
                    <a:fld id="{B927E565-7840-4A08-A767-9823D6818C57}" type="VALUE">
                      <a:rPr lang="en-US">
                        <a:solidFill>
                          <a:schemeClr val="accent4"/>
                        </a:solidFill>
                      </a:rPr>
                      <a:pPr>
                        <a:defRPr sz="1300" b="1">
                          <a:solidFill>
                            <a:schemeClr val="accent4"/>
                          </a:solidFill>
                        </a:defRPr>
                      </a:pPr>
                      <a:t>[VALUE]</a:t>
                    </a:fld>
                    <a:endParaRPr lang="en-BE"/>
                  </a:p>
                </c:rich>
              </c:tx>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accent4"/>
                      </a:solidFill>
                      <a:latin typeface="+mn-lt"/>
                      <a:ea typeface="+mn-ea"/>
                      <a:cs typeface="+mn-cs"/>
                    </a:defRPr>
                  </a:pPr>
                  <a:endParaRPr lang="en-BE"/>
                </a:p>
              </c:txPr>
              <c:showLegendKey val="0"/>
              <c:showVal val="1"/>
              <c:showCatName val="0"/>
              <c:showSerName val="0"/>
              <c:showPercent val="0"/>
              <c:showBubbleSize val="0"/>
              <c:separator>, </c:separator>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dlblFieldTable/>
                  <c15:showDataLabelsRange val="0"/>
                </c:ext>
                <c:ext xmlns:c16="http://schemas.microsoft.com/office/drawing/2014/chart" uri="{C3380CC4-5D6E-409C-BE32-E72D297353CC}">
                  <c16:uniqueId val="{00000012-EAFE-A542-B543-8AAD0295D7DA}"/>
                </c:ext>
              </c:extLst>
            </c:dLbl>
            <c:spPr>
              <a:noFill/>
              <a:ln>
                <a:noFill/>
              </a:ln>
              <a:effectLst/>
            </c:spPr>
            <c:txPr>
              <a:bodyPr rot="0" spcFirstLastPara="1" vertOverflow="overflow" horzOverflow="overflow" vert="horz" wrap="square" lIns="38100" tIns="18000" rIns="0" bIns="19050" anchor="ctr" anchorCtr="1">
                <a:spAutoFit/>
              </a:bodyPr>
              <a:lstStyle/>
              <a:p>
                <a:pPr>
                  <a:defRPr sz="1300" b="1" i="0" u="none" strike="noStrike" kern="1200" baseline="0">
                    <a:solidFill>
                      <a:schemeClr val="tx2"/>
                    </a:solidFill>
                    <a:latin typeface="+mn-lt"/>
                    <a:ea typeface="+mn-ea"/>
                    <a:cs typeface="+mn-cs"/>
                  </a:defRPr>
                </a:pPr>
                <a:endParaRPr lang="en-BE"/>
              </a:p>
            </c:txPr>
            <c:showLegendKey val="0"/>
            <c:showVal val="1"/>
            <c:showCatName val="0"/>
            <c:showSerName val="0"/>
            <c:showPercent val="0"/>
            <c:showBubbleSize val="0"/>
            <c:separator>, </c:separator>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prstDash val="solid"/>
                      <a:round/>
                    </a:ln>
                    <a:effectLst/>
                  </c:spPr>
                </c15:leaderLines>
              </c:ext>
            </c:extLst>
          </c:dLbls>
          <c:cat>
            <c:strRef>
              <c:f>Sheet1!$A$4:$A$14</c:f>
              <c:strCache>
                <c:ptCount val="11"/>
                <c:pt idx="0">
                  <c:v>Positive</c:v>
                </c:pt>
                <c:pt idx="1">
                  <c:v>Stressed</c:v>
                </c:pt>
                <c:pt idx="2">
                  <c:v>Resilient</c:v>
                </c:pt>
                <c:pt idx="3">
                  <c:v>Isolated</c:v>
                </c:pt>
                <c:pt idx="4">
                  <c:v>Burned out</c:v>
                </c:pt>
                <c:pt idx="5">
                  <c:v>Anxious</c:v>
                </c:pt>
                <c:pt idx="6">
                  <c:v>Energized</c:v>
                </c:pt>
                <c:pt idx="7">
                  <c:v>Unconcerned</c:v>
                </c:pt>
                <c:pt idx="8">
                  <c:v>Depressed</c:v>
                </c:pt>
                <c:pt idx="9">
                  <c:v>Fearful</c:v>
                </c:pt>
                <c:pt idx="10">
                  <c:v>Something else / Don’t know </c:v>
                </c:pt>
              </c:strCache>
            </c:strRef>
          </c:cat>
          <c:val>
            <c:numRef>
              <c:f>Sheet1!$B$4:$B$14</c:f>
              <c:numCache>
                <c:formatCode>0%</c:formatCode>
                <c:ptCount val="11"/>
                <c:pt idx="0">
                  <c:v>0.26</c:v>
                </c:pt>
                <c:pt idx="1">
                  <c:v>0.14000000000000001</c:v>
                </c:pt>
                <c:pt idx="2">
                  <c:v>0.1</c:v>
                </c:pt>
                <c:pt idx="3">
                  <c:v>0.09</c:v>
                </c:pt>
                <c:pt idx="4">
                  <c:v>0.08</c:v>
                </c:pt>
                <c:pt idx="5">
                  <c:v>7.0000000000000007E-2</c:v>
                </c:pt>
                <c:pt idx="6">
                  <c:v>7.0000000000000007E-2</c:v>
                </c:pt>
                <c:pt idx="7">
                  <c:v>7.0000000000000007E-2</c:v>
                </c:pt>
                <c:pt idx="8">
                  <c:v>0.05</c:v>
                </c:pt>
                <c:pt idx="9">
                  <c:v>0.05</c:v>
                </c:pt>
                <c:pt idx="10">
                  <c:v>0.02</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13-EAFE-A542-B543-8AAD0295D7DA}"/>
            </c:ext>
          </c:extLst>
        </c:ser>
        <c:dLbls>
          <c:showLegendKey val="0"/>
          <c:showVal val="0"/>
          <c:showCatName val="0"/>
          <c:showSerName val="0"/>
          <c:showPercent val="0"/>
          <c:showBubbleSize val="0"/>
        </c:dLbls>
        <c:gapWidth val="50"/>
        <c:axId val="471041352"/>
        <c:axId val="471041024"/>
      </c:barChart>
      <c:catAx>
        <c:axId val="471041352"/>
        <c:scaling>
          <c:orientation val="maxMin"/>
        </c:scaling>
        <c:delete val="1"/>
        <c:axPos val="l"/>
        <c:numFmt formatCode="General" sourceLinked="0"/>
        <c:majorTickMark val="none"/>
        <c:minorTickMark val="none"/>
        <c:tickLblPos val="nextTo"/>
        <c:crossAx val="471041024"/>
        <c:crosses val="autoZero"/>
        <c:auto val="1"/>
        <c:lblAlgn val="ctr"/>
        <c:lblOffset val="100"/>
        <c:noMultiLvlLbl val="0"/>
      </c:catAx>
      <c:valAx>
        <c:axId val="471041024"/>
        <c:scaling>
          <c:orientation val="minMax"/>
        </c:scaling>
        <c:delete val="1"/>
        <c:axPos val="t"/>
        <c:numFmt formatCode="0%" sourceLinked="0"/>
        <c:majorTickMark val="none"/>
        <c:minorTickMark val="none"/>
        <c:tickLblPos val="nextTo"/>
        <c:crossAx val="471041352"/>
        <c:crosses val="autoZero"/>
        <c:crossBetween val="between"/>
      </c:valAx>
      <c:spPr>
        <a:noFill/>
        <a:ln>
          <a:noFill/>
        </a:ln>
        <a:effectLst/>
      </c:spPr>
    </c:plotArea>
    <c:plotVisOnly val="1"/>
    <c:dispBlanksAs val="gap"/>
    <c:showDLblsOverMax val="0"/>
    <c:extLst xmlns:c15="http://schemas.microsoft.com/office/drawing/2012/chart" xmlns:c16="http://schemas.microsoft.com/office/drawing/2014/chart" xmlns:c14="http://schemas.microsoft.com/office/drawing/2007/8/2/chart" xmlns:mc="http://schemas.openxmlformats.org/markup-compatibility/2006"/>
  </c:chart>
  <c:spPr>
    <a:noFill/>
    <a:ln w="9525" cap="flat" cmpd="sng" algn="ctr">
      <a:noFill/>
      <a:prstDash val="solid"/>
    </a:ln>
    <a:effectLst/>
  </c:spPr>
  <c:txPr>
    <a:bodyPr/>
    <a:lstStyle/>
    <a:p>
      <a:pPr>
        <a:defRPr/>
      </a:pPr>
      <a:endParaRPr lang="en-B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81873196329279E-2"/>
          <c:y val="1.010980640771536E-2"/>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4-4874-A443-A5FD-5DFE58A76D3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5-4874-A443-A5FD-5DFE58A76D3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7-4874-A443-A5FD-5DFE58A76D39}"/>
              </c:ext>
            </c:extLst>
          </c:dPt>
          <c:dPt>
            <c:idx val="4"/>
            <c:invertIfNegative val="0"/>
            <c:bubble3D val="0"/>
            <c:spPr>
              <a:solidFill>
                <a:schemeClr val="tx1"/>
              </a:solidFill>
              <a:ln>
                <a:noFill/>
              </a:ln>
              <a:effectLst/>
            </c:spPr>
            <c:extLst>
              <c:ext xmlns:c16="http://schemas.microsoft.com/office/drawing/2014/chart" uri="{C3380CC4-5D6E-409C-BE32-E72D297353CC}">
                <c16:uniqueId val="{0000000C-4874-A443-A5FD-5DFE58A76D3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B-4874-A443-A5FD-5DFE58A76D39}"/>
              </c:ext>
            </c:extLst>
          </c:dPt>
          <c:dLbls>
            <c:dLbl>
              <c:idx val="0"/>
              <c:layout>
                <c:manualLayout>
                  <c:x val="-6.7007030913766285E-18"/>
                  <c:y val="3.6372349758806453E-2"/>
                </c:manualLayout>
              </c:layout>
              <c:tx>
                <c:rich>
                  <a:bodyPr/>
                  <a:lstStyle/>
                  <a:p>
                    <a:fld id="{A01856C3-5887-C14C-B562-39E31050EF92}" type="VALUE">
                      <a:rPr lang="en-US" sz="1300" smtClean="0"/>
                      <a:pPr/>
                      <a:t>[VALUE]</a:t>
                    </a:fld>
                    <a:r>
                      <a:rPr lang="en-US" sz="13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874-A443-A5FD-5DFE58A76D39}"/>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874-A443-A5FD-5DFE58A76D39}"/>
                </c:ext>
              </c:extLst>
            </c:dLbl>
            <c:dLbl>
              <c:idx val="2"/>
              <c:layout>
                <c:manualLayout>
                  <c:x val="0"/>
                  <c:y val="3.6372349758806453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874-A443-A5FD-5DFE58A76D39}"/>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4874-A443-A5FD-5DFE58A76D39}"/>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4874-A443-A5FD-5DFE58A76D39}"/>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4874-A443-A5FD-5DFE58A76D39}"/>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Finance &amp; business services</c:v>
                </c:pt>
                <c:pt idx="1">
                  <c:v>Wholesale &amp; Retail Trade</c:v>
                </c:pt>
                <c:pt idx="2">
                  <c:v>Manufacturing</c:v>
                </c:pt>
                <c:pt idx="3">
                  <c:v>Other services</c:v>
                </c:pt>
              </c:strCache>
            </c:strRef>
          </c:cat>
          <c:val>
            <c:numRef>
              <c:f>Sheet1!$B$2:$B$7</c:f>
              <c:numCache>
                <c:formatCode>General</c:formatCode>
                <c:ptCount val="6"/>
                <c:pt idx="0">
                  <c:v>38</c:v>
                </c:pt>
                <c:pt idx="1">
                  <c:v>36</c:v>
                </c:pt>
                <c:pt idx="2">
                  <c:v>35</c:v>
                </c:pt>
                <c:pt idx="3">
                  <c:v>31</c:v>
                </c:pt>
              </c:numCache>
            </c:numRef>
          </c:val>
          <c:extLst>
            <c:ext xmlns:c16="http://schemas.microsoft.com/office/drawing/2014/chart" uri="{C3380CC4-5D6E-409C-BE32-E72D297353CC}">
              <c16:uniqueId val="{00000000-4874-A443-A5FD-5DFE58A76D39}"/>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6-4874-A443-A5FD-5DFE58A76D39}"/>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8-4874-A443-A5FD-5DFE58A76D3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9-4874-A443-A5FD-5DFE58A76D39}"/>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A-4874-A443-A5FD-5DFE58A76D39}"/>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4874-A443-A5FD-5DFE58A76D39}"/>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4874-A443-A5FD-5DFE58A76D39}"/>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4874-A443-A5FD-5DFE58A76D39}"/>
                </c:ext>
              </c:extLst>
            </c:dLbl>
            <c:dLbl>
              <c:idx val="3"/>
              <c:layout>
                <c:manualLayout>
                  <c:x val="0"/>
                  <c:y val="2.4248233172537523E-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4874-A443-A5FD-5DFE58A76D39}"/>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4874-A443-A5FD-5DFE58A76D39}"/>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4874-A443-A5FD-5DFE58A76D3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Finance &amp; business services</c:v>
                </c:pt>
                <c:pt idx="1">
                  <c:v>Wholesale &amp; Retail Trade</c:v>
                </c:pt>
                <c:pt idx="2">
                  <c:v>Manufacturing</c:v>
                </c:pt>
                <c:pt idx="3">
                  <c:v>Other services</c:v>
                </c:pt>
              </c:strCache>
            </c:strRef>
          </c:cat>
          <c:val>
            <c:numRef>
              <c:f>Sheet1!$C$2:$C$7</c:f>
              <c:numCache>
                <c:formatCode>General</c:formatCode>
                <c:ptCount val="6"/>
                <c:pt idx="0">
                  <c:v>14</c:v>
                </c:pt>
                <c:pt idx="1">
                  <c:v>8</c:v>
                </c:pt>
                <c:pt idx="2">
                  <c:v>20</c:v>
                </c:pt>
                <c:pt idx="3">
                  <c:v>20</c:v>
                </c:pt>
              </c:numCache>
            </c:numRef>
          </c:val>
          <c:extLst>
            <c:ext xmlns:c16="http://schemas.microsoft.com/office/drawing/2014/chart" uri="{C3380CC4-5D6E-409C-BE32-E72D297353CC}">
              <c16:uniqueId val="{00000001-4874-A443-A5FD-5DFE58A76D39}"/>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81873196329279E-2"/>
          <c:y val="0"/>
          <c:w val="0.97807017291409648"/>
          <c:h val="1"/>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5166-3F46-98AF-A9DDA3E542F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5166-3F46-98AF-A9DDA3E542F0}"/>
              </c:ext>
            </c:extLst>
          </c:dPt>
          <c:dPt>
            <c:idx val="2"/>
            <c:invertIfNegative val="0"/>
            <c:bubble3D val="0"/>
            <c:spPr>
              <a:solidFill>
                <a:schemeClr val="tx1"/>
              </a:solidFill>
              <a:ln>
                <a:noFill/>
              </a:ln>
              <a:effectLst/>
            </c:spPr>
            <c:extLst>
              <c:ext xmlns:c16="http://schemas.microsoft.com/office/drawing/2014/chart" uri="{C3380CC4-5D6E-409C-BE32-E72D297353CC}">
                <c16:uniqueId val="{00000005-5166-3F46-98AF-A9DDA3E542F0}"/>
              </c:ext>
            </c:extLst>
          </c:dPt>
          <c:dPt>
            <c:idx val="3"/>
            <c:invertIfNegative val="0"/>
            <c:bubble3D val="0"/>
            <c:spPr>
              <a:solidFill>
                <a:schemeClr val="accent3"/>
              </a:solidFill>
              <a:ln>
                <a:noFill/>
              </a:ln>
              <a:effectLst/>
            </c:spPr>
            <c:extLst>
              <c:ext xmlns:c16="http://schemas.microsoft.com/office/drawing/2014/chart" uri="{C3380CC4-5D6E-409C-BE32-E72D297353CC}">
                <c16:uniqueId val="{00000007-5166-3F46-98AF-A9DDA3E542F0}"/>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9-5166-3F46-98AF-A9DDA3E542F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B-5166-3F46-98AF-A9DDA3E542F0}"/>
              </c:ext>
            </c:extLst>
          </c:dPt>
          <c:dLbls>
            <c:dLbl>
              <c:idx val="0"/>
              <c:layout>
                <c:manualLayout>
                  <c:x val="-6.7007030913766285E-18"/>
                  <c:y val="0"/>
                </c:manualLayout>
              </c:layout>
              <c:tx>
                <c:rich>
                  <a:bodyPr/>
                  <a:lstStyle/>
                  <a:p>
                    <a:fld id="{A01856C3-5887-C14C-B562-39E31050EF92}" type="VALUE">
                      <a:rPr lang="en-US" sz="1300" smtClean="0"/>
                      <a:pPr/>
                      <a:t>[VALUE]</a:t>
                    </a:fld>
                    <a:r>
                      <a:rPr lang="en-US" sz="130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166-3F46-98AF-A9DDA3E542F0}"/>
                </c:ext>
              </c:extLst>
            </c:dLbl>
            <c:dLbl>
              <c:idx val="1"/>
              <c:layout>
                <c:manualLayout>
                  <c:x val="-2.6802812365506514E-17"/>
                  <c:y val="2.4248233172537634E-2"/>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166-3F46-98AF-A9DDA3E542F0}"/>
                </c:ext>
              </c:extLst>
            </c:dLbl>
            <c:dLbl>
              <c:idx val="2"/>
              <c:layout>
                <c:manualLayout>
                  <c:x val="0"/>
                  <c:y val="3.6372349758806453E-2"/>
                </c:manualLayout>
              </c:layout>
              <c:tx>
                <c:rich>
                  <a:bodyPr/>
                  <a:lstStyle/>
                  <a:p>
                    <a:fld id="{AEF2AE17-E515-374B-AD3E-235BDD8CB967}"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166-3F46-98AF-A9DDA3E542F0}"/>
                </c:ext>
              </c:extLst>
            </c:dLbl>
            <c:dLbl>
              <c:idx val="3"/>
              <c:layout>
                <c:manualLayout>
                  <c:x val="0"/>
                  <c:y val="3.6372349758806453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166-3F46-98AF-A9DDA3E542F0}"/>
                </c:ext>
              </c:extLst>
            </c:dLbl>
            <c:dLbl>
              <c:idx val="4"/>
              <c:layout>
                <c:manualLayout>
                  <c:x val="0"/>
                  <c:y val="3.6372349758806426E-2"/>
                </c:manualLayout>
              </c:layout>
              <c:tx>
                <c:rich>
                  <a:bodyPr/>
                  <a:lstStyle/>
                  <a:p>
                    <a:fld id="{53F4535F-4A3B-604D-8F8C-9E7389648A1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5166-3F46-98AF-A9DDA3E542F0}"/>
                </c:ext>
              </c:extLst>
            </c:dLbl>
            <c:dLbl>
              <c:idx val="5"/>
              <c:tx>
                <c:rich>
                  <a:bodyPr/>
                  <a:lstStyle/>
                  <a:p>
                    <a:fld id="{D9884626-FF9A-3542-889A-6C50651FDE8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5166-3F46-98AF-A9DDA3E542F0}"/>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Construction</c:v>
                </c:pt>
                <c:pt idx="1">
                  <c:v>Transport &amp; logistic</c:v>
                </c:pt>
                <c:pt idx="2">
                  <c:v>Other production</c:v>
                </c:pt>
                <c:pt idx="3">
                  <c:v>Restaurant &amp; hotels</c:v>
                </c:pt>
              </c:strCache>
            </c:strRef>
          </c:cat>
          <c:val>
            <c:numRef>
              <c:f>Sheet1!$B$2:$B$7</c:f>
              <c:numCache>
                <c:formatCode>General</c:formatCode>
                <c:ptCount val="6"/>
                <c:pt idx="0">
                  <c:v>28</c:v>
                </c:pt>
                <c:pt idx="1">
                  <c:v>23</c:v>
                </c:pt>
                <c:pt idx="2">
                  <c:v>12</c:v>
                </c:pt>
              </c:numCache>
            </c:numRef>
          </c:val>
          <c:extLst>
            <c:ext xmlns:c16="http://schemas.microsoft.com/office/drawing/2014/chart" uri="{C3380CC4-5D6E-409C-BE32-E72D297353CC}">
              <c16:uniqueId val="{0000000C-5166-3F46-98AF-A9DDA3E542F0}"/>
            </c:ext>
          </c:extLst>
        </c:ser>
        <c:ser>
          <c:idx val="1"/>
          <c:order val="1"/>
          <c:tx>
            <c:strRef>
              <c:f>Sheet1!$C$1</c:f>
              <c:strCache>
                <c:ptCount val="1"/>
                <c:pt idx="0">
                  <c:v>Q3</c:v>
                </c:pt>
              </c:strCache>
            </c:strRef>
          </c:tx>
          <c:spPr>
            <a:solidFill>
              <a:schemeClr val="tx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E-5166-3F46-98AF-A9DDA3E542F0}"/>
              </c:ext>
            </c:extLst>
          </c:dPt>
          <c:dPt>
            <c:idx val="1"/>
            <c:invertIfNegative val="0"/>
            <c:bubble3D val="0"/>
            <c:spPr>
              <a:solidFill>
                <a:schemeClr val="accent1"/>
              </a:solidFill>
              <a:ln>
                <a:noFill/>
              </a:ln>
              <a:effectLst/>
            </c:spPr>
            <c:extLst>
              <c:ext xmlns:c16="http://schemas.microsoft.com/office/drawing/2014/chart" uri="{C3380CC4-5D6E-409C-BE32-E72D297353CC}">
                <c16:uniqueId val="{00000010-5166-3F46-98AF-A9DDA3E542F0}"/>
              </c:ext>
            </c:extLst>
          </c:dPt>
          <c:dPt>
            <c:idx val="2"/>
            <c:invertIfNegative val="0"/>
            <c:bubble3D val="0"/>
            <c:spPr>
              <a:solidFill>
                <a:schemeClr val="tx1"/>
              </a:solidFill>
              <a:ln>
                <a:noFill/>
              </a:ln>
              <a:effectLst/>
            </c:spPr>
            <c:extLst>
              <c:ext xmlns:c16="http://schemas.microsoft.com/office/drawing/2014/chart" uri="{C3380CC4-5D6E-409C-BE32-E72D297353CC}">
                <c16:uniqueId val="{00000012-5166-3F46-98AF-A9DDA3E542F0}"/>
              </c:ext>
            </c:extLst>
          </c:dPt>
          <c:dPt>
            <c:idx val="3"/>
            <c:invertIfNegative val="0"/>
            <c:bubble3D val="0"/>
            <c:spPr>
              <a:solidFill>
                <a:schemeClr val="accent3"/>
              </a:solidFill>
              <a:ln>
                <a:noFill/>
              </a:ln>
              <a:effectLst/>
            </c:spPr>
            <c:extLst>
              <c:ext xmlns:c16="http://schemas.microsoft.com/office/drawing/2014/chart" uri="{C3380CC4-5D6E-409C-BE32-E72D297353CC}">
                <c16:uniqueId val="{00000014-5166-3F46-98AF-A9DDA3E542F0}"/>
              </c:ext>
            </c:extLst>
          </c:dPt>
          <c:dPt>
            <c:idx val="4"/>
            <c:invertIfNegative val="0"/>
            <c:bubble3D val="0"/>
            <c:spPr>
              <a:solidFill>
                <a:schemeClr val="accent2"/>
              </a:solidFill>
              <a:ln>
                <a:noFill/>
              </a:ln>
              <a:effectLst/>
            </c:spPr>
            <c:extLst>
              <c:ext xmlns:c16="http://schemas.microsoft.com/office/drawing/2014/chart" uri="{C3380CC4-5D6E-409C-BE32-E72D297353CC}">
                <c16:uniqueId val="{00000016-5166-3F46-98AF-A9DDA3E542F0}"/>
              </c:ext>
            </c:extLst>
          </c:dPt>
          <c:dPt>
            <c:idx val="5"/>
            <c:invertIfNegative val="0"/>
            <c:bubble3D val="0"/>
            <c:spPr>
              <a:solidFill>
                <a:schemeClr val="accent1"/>
              </a:solidFill>
              <a:ln>
                <a:noFill/>
              </a:ln>
              <a:effectLst/>
            </c:spPr>
            <c:extLst>
              <c:ext xmlns:c16="http://schemas.microsoft.com/office/drawing/2014/chart" uri="{C3380CC4-5D6E-409C-BE32-E72D297353CC}">
                <c16:uniqueId val="{00000018-5166-3F46-98AF-A9DDA3E542F0}"/>
              </c:ext>
            </c:extLst>
          </c:dPt>
          <c:dLbls>
            <c:dLbl>
              <c:idx val="0"/>
              <c:layout>
                <c:manualLayout>
                  <c:x val="-1.3401406182753257E-17"/>
                  <c:y val="3.6372349758806398E-2"/>
                </c:manualLayout>
              </c:layout>
              <c:tx>
                <c:rich>
                  <a:bodyPr/>
                  <a:lstStyle/>
                  <a:p>
                    <a:fld id="{2227BB37-D493-5B45-BBD3-660D25794B66}"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5166-3F46-98AF-A9DDA3E542F0}"/>
                </c:ext>
              </c:extLst>
            </c:dLbl>
            <c:dLbl>
              <c:idx val="1"/>
              <c:layout>
                <c:manualLayout>
                  <c:x val="0"/>
                  <c:y val="3.6372349758806453E-2"/>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5166-3F46-98AF-A9DDA3E542F0}"/>
                </c:ext>
              </c:extLst>
            </c:dLbl>
            <c:dLbl>
              <c:idx val="2"/>
              <c:layout>
                <c:manualLayout>
                  <c:x val="-5.3605624731013028E-17"/>
                  <c:y val="2.4248233172537634E-2"/>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5166-3F46-98AF-A9DDA3E542F0}"/>
                </c:ext>
              </c:extLst>
            </c:dLbl>
            <c:dLbl>
              <c:idx val="3"/>
              <c:layout>
                <c:manualLayout>
                  <c:x val="0"/>
                  <c:y val="0.37584856882918272"/>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5166-3F46-98AF-A9DDA3E542F0}"/>
                </c:ext>
              </c:extLst>
            </c:dLbl>
            <c:dLbl>
              <c:idx val="4"/>
              <c:layout>
                <c:manualLayout>
                  <c:x val="0"/>
                  <c:y val="4.8496466345075269E-2"/>
                </c:manualLayout>
              </c:layout>
              <c:tx>
                <c:rich>
                  <a:bodyPr/>
                  <a:lstStyle/>
                  <a:p>
                    <a:fld id="{1FA2AAFC-6197-8C43-ACFD-979F0333709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5166-3F46-98AF-A9DDA3E542F0}"/>
                </c:ext>
              </c:extLst>
            </c:dLbl>
            <c:dLbl>
              <c:idx val="5"/>
              <c:tx>
                <c:rich>
                  <a:bodyPr/>
                  <a:lstStyle/>
                  <a:p>
                    <a:fld id="{2623E554-5D12-714E-AACA-E8109E3586B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5166-3F46-98AF-A9DDA3E542F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Construction</c:v>
                </c:pt>
                <c:pt idx="1">
                  <c:v>Transport &amp; logistic</c:v>
                </c:pt>
                <c:pt idx="2">
                  <c:v>Other production</c:v>
                </c:pt>
                <c:pt idx="3">
                  <c:v>Restaurant &amp; hotels</c:v>
                </c:pt>
              </c:strCache>
            </c:strRef>
          </c:cat>
          <c:val>
            <c:numRef>
              <c:f>Sheet1!$C$2:$C$7</c:f>
              <c:numCache>
                <c:formatCode>General</c:formatCode>
                <c:ptCount val="6"/>
                <c:pt idx="0">
                  <c:v>26</c:v>
                </c:pt>
                <c:pt idx="1">
                  <c:v>10</c:v>
                </c:pt>
                <c:pt idx="2">
                  <c:v>16</c:v>
                </c:pt>
                <c:pt idx="3">
                  <c:v>-1</c:v>
                </c:pt>
              </c:numCache>
            </c:numRef>
          </c:val>
          <c:extLst>
            <c:ext xmlns:c16="http://schemas.microsoft.com/office/drawing/2014/chart" uri="{C3380CC4-5D6E-409C-BE32-E72D297353CC}">
              <c16:uniqueId val="{00000019-5166-3F46-98AF-A9DDA3E542F0}"/>
            </c:ext>
          </c:extLst>
        </c:ser>
        <c:dLbls>
          <c:dLblPos val="inEnd"/>
          <c:showLegendKey val="0"/>
          <c:showVal val="1"/>
          <c:showCatName val="0"/>
          <c:showSerName val="0"/>
          <c:showPercent val="0"/>
          <c:showBubbleSize val="0"/>
        </c:dLbls>
        <c:gapWidth val="200"/>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BB23-0840-B24E-F063B71D8DCD}"/>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BB23-0840-B24E-F063B71D8DC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BB23-0840-B24E-F063B71D8DCD}"/>
              </c:ext>
            </c:extLst>
          </c:dPt>
          <c:dLbls>
            <c:dLbl>
              <c:idx val="0"/>
              <c:layout>
                <c:manualLayout>
                  <c:x val="0"/>
                  <c:y val="7.7439550601140859E-3"/>
                </c:manualLayout>
              </c:layout>
              <c:tx>
                <c:rich>
                  <a:bodyPr/>
                  <a:lstStyle/>
                  <a:p>
                    <a:fld id="{A01856C3-5887-C14C-B562-39E31050EF92}" type="VALUE">
                      <a:rPr lang="en-US" sz="1300" smtClean="0"/>
                      <a:pPr/>
                      <a:t>[VALUE]</a:t>
                    </a:fld>
                    <a:r>
                      <a:rPr lang="en-US" sz="1300"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23-0840-B24E-F063B71D8DCD}"/>
                </c:ext>
              </c:extLst>
            </c:dLbl>
            <c:dLbl>
              <c:idx val="1"/>
              <c:layout>
                <c:manualLayout>
                  <c:x val="0"/>
                  <c:y val="9.933917899499066E-3"/>
                </c:manualLayout>
              </c:layout>
              <c:tx>
                <c:rich>
                  <a:bodyPr/>
                  <a:lstStyle/>
                  <a:p>
                    <a:fld id="{DF2FE247-2457-3042-BB19-3FFF3A582EF1}"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23-0840-B24E-F063B71D8DCD}"/>
                </c:ext>
              </c:extLst>
            </c:dLbl>
            <c:dLbl>
              <c:idx val="2"/>
              <c:layout>
                <c:manualLayout>
                  <c:x val="0"/>
                  <c:y val="1.7286767913155896E-2"/>
                </c:manualLayout>
              </c:layout>
              <c:tx>
                <c:rich>
                  <a:bodyPr/>
                  <a:lstStyle/>
                  <a:p>
                    <a:fld id="{AEF2AE17-E515-374B-AD3E-235BDD8CB967}"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B23-0840-B24E-F063B71D8DCD}"/>
                </c:ext>
              </c:extLst>
            </c:dLbl>
            <c:dLbl>
              <c:idx val="3"/>
              <c:layout>
                <c:manualLayout>
                  <c:x val="-1.0553371417492931E-16"/>
                  <c:y val="1.7286767913155896E-2"/>
                </c:manualLayout>
              </c:layout>
              <c:tx>
                <c:rich>
                  <a:bodyPr/>
                  <a:lstStyle/>
                  <a:p>
                    <a:fld id="{EF879CD8-905F-D74C-803F-3C3BD0C107FD}"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BB23-0840-B24E-F063B71D8DCD}"/>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c:v>
                </c:pt>
                <c:pt idx="1">
                  <c:v>Small</c:v>
                </c:pt>
                <c:pt idx="2">
                  <c:v>Medium</c:v>
                </c:pt>
                <c:pt idx="3">
                  <c:v>Large</c:v>
                </c:pt>
              </c:strCache>
            </c:strRef>
          </c:cat>
          <c:val>
            <c:numRef>
              <c:f>Sheet1!$B$2:$B$5</c:f>
              <c:numCache>
                <c:formatCode>General</c:formatCode>
                <c:ptCount val="4"/>
                <c:pt idx="0">
                  <c:v>8</c:v>
                </c:pt>
                <c:pt idx="1">
                  <c:v>22</c:v>
                </c:pt>
                <c:pt idx="2">
                  <c:v>28</c:v>
                </c:pt>
                <c:pt idx="3">
                  <c:v>39</c:v>
                </c:pt>
              </c:numCache>
            </c:numRef>
          </c:val>
          <c:extLst>
            <c:ext xmlns:c16="http://schemas.microsoft.com/office/drawing/2014/chart" uri="{C3380CC4-5D6E-409C-BE32-E72D297353CC}">
              <c16:uniqueId val="{0000000B-BB23-0840-B24E-F063B71D8DCD}"/>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BB23-0840-B24E-F063B71D8DCD}"/>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BB23-0840-B24E-F063B71D8DCD}"/>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BB23-0840-B24E-F063B71D8DCD}"/>
              </c:ext>
            </c:extLst>
          </c:dPt>
          <c:dLbls>
            <c:dLbl>
              <c:idx val="0"/>
              <c:layout>
                <c:manualLayout>
                  <c:x val="0"/>
                  <c:y val="1.251536148663499E-2"/>
                </c:manualLayout>
              </c:layout>
              <c:tx>
                <c:rich>
                  <a:bodyPr/>
                  <a:lstStyle/>
                  <a:p>
                    <a:fld id="{2227BB37-D493-5B45-BBD3-660D25794B66}"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BB23-0840-B24E-F063B71D8DCD}"/>
                </c:ext>
              </c:extLst>
            </c:dLbl>
            <c:dLbl>
              <c:idx val="1"/>
              <c:layout>
                <c:manualLayout>
                  <c:x val="0"/>
                  <c:y val="2.9725486335931807E-3"/>
                </c:manualLayout>
              </c:layout>
              <c:tx>
                <c:rich>
                  <a:bodyPr/>
                  <a:lstStyle/>
                  <a:p>
                    <a:fld id="{603D6CE8-62A1-4E4A-8B9A-62C82DBA1339}"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B23-0840-B24E-F063B71D8DCD}"/>
                </c:ext>
              </c:extLst>
            </c:dLbl>
            <c:dLbl>
              <c:idx val="2"/>
              <c:layout>
                <c:manualLayout>
                  <c:x val="-1.0553371417492931E-16"/>
                  <c:y val="5.1625114729781608E-3"/>
                </c:manualLayout>
              </c:layout>
              <c:tx>
                <c:rich>
                  <a:bodyPr/>
                  <a:lstStyle/>
                  <a:p>
                    <a:fld id="{6B09A944-4F37-9345-984C-6AF041249E48}"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BB23-0840-B24E-F063B71D8DCD}"/>
                </c:ext>
              </c:extLst>
            </c:dLbl>
            <c:dLbl>
              <c:idx val="3"/>
              <c:layout>
                <c:manualLayout>
                  <c:x val="-1.0553371417492931E-16"/>
                  <c:y val="5.1625114729782042E-3"/>
                </c:manualLayout>
              </c:layout>
              <c:tx>
                <c:rich>
                  <a:bodyPr/>
                  <a:lstStyle/>
                  <a:p>
                    <a:fld id="{529411AE-F184-1949-8DF3-6E1125515460}" type="VALUE">
                      <a:rPr lang="en-US" smtClean="0"/>
                      <a:pPr/>
                      <a:t>[VALUE]</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BB23-0840-B24E-F063B71D8DCD}"/>
                </c:ext>
              </c:extLst>
            </c:dLbl>
            <c:spPr>
              <a:noFill/>
              <a:ln>
                <a:noFill/>
              </a:ln>
              <a:effectLst/>
            </c:spPr>
            <c:txPr>
              <a:bodyPr rot="0" spcFirstLastPara="1" vertOverflow="ellipsis" vert="horz" wrap="square" lIns="38100" tIns="19050" rIns="38100" bIns="18000" anchor="ctr" anchorCtr="1">
                <a:spAutoFit/>
              </a:bodyPr>
              <a:lstStyle/>
              <a:p>
                <a:pPr>
                  <a:defRPr sz="900" b="1" i="0" u="none" strike="noStrike" kern="1200" baseline="0">
                    <a:solidFill>
                      <a:schemeClr val="accent4"/>
                    </a:solidFill>
                    <a:latin typeface="+mn-lt"/>
                    <a:ea typeface="+mn-ea"/>
                    <a:cs typeface="+mn-cs"/>
                  </a:defRPr>
                </a:pPr>
                <a:endParaRPr lang="en-BE"/>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Micro</c:v>
                </c:pt>
                <c:pt idx="1">
                  <c:v>Small</c:v>
                </c:pt>
                <c:pt idx="2">
                  <c:v>Medium</c:v>
                </c:pt>
                <c:pt idx="3">
                  <c:v>Large</c:v>
                </c:pt>
              </c:strCache>
            </c:strRef>
          </c:cat>
          <c:val>
            <c:numRef>
              <c:f>Sheet1!$C$2:$C$5</c:f>
              <c:numCache>
                <c:formatCode>General</c:formatCode>
                <c:ptCount val="4"/>
                <c:pt idx="0">
                  <c:v>6</c:v>
                </c:pt>
                <c:pt idx="1">
                  <c:v>14</c:v>
                </c:pt>
                <c:pt idx="2">
                  <c:v>16</c:v>
                </c:pt>
                <c:pt idx="3">
                  <c:v>27</c:v>
                </c:pt>
              </c:numCache>
            </c:numRef>
          </c:val>
          <c:extLst>
            <c:ext xmlns:c16="http://schemas.microsoft.com/office/drawing/2014/chart" uri="{C3380CC4-5D6E-409C-BE32-E72D297353CC}">
              <c16:uniqueId val="{00000016-BB23-0840-B24E-F063B71D8DCD}"/>
            </c:ext>
          </c:extLst>
        </c:ser>
        <c:dLbls>
          <c:dLblPos val="inEnd"/>
          <c:showLegendKey val="0"/>
          <c:showVal val="1"/>
          <c:showCatName val="0"/>
          <c:showSerName val="0"/>
          <c:showPercent val="0"/>
          <c:showBubbleSize val="0"/>
        </c:dLbls>
        <c:gapWidth val="14"/>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chemeClr val="accent3"/>
            </a:solidFill>
            <a:ln>
              <a:noFill/>
            </a:ln>
          </c:spPr>
          <c:dPt>
            <c:idx val="0"/>
            <c:bubble3D val="0"/>
            <c:spPr>
              <a:gradFill>
                <a:gsLst>
                  <a:gs pos="75000">
                    <a:schemeClr val="accent3"/>
                  </a:gs>
                  <a:gs pos="50000">
                    <a:schemeClr val="accent1"/>
                  </a:gs>
                  <a:gs pos="25000">
                    <a:schemeClr val="tx2"/>
                  </a:gs>
                  <a:gs pos="0">
                    <a:schemeClr val="tx1"/>
                  </a:gs>
                  <a:gs pos="100000">
                    <a:schemeClr val="accent2"/>
                  </a:gs>
                </a:gsLst>
                <a:lin ang="5400000" scaled="0"/>
              </a:gradFill>
              <a:ln w="19050">
                <a:noFill/>
              </a:ln>
              <a:effectLst/>
            </c:spPr>
            <c:extLst>
              <c:ext xmlns:c16="http://schemas.microsoft.com/office/drawing/2014/chart" uri="{C3380CC4-5D6E-409C-BE32-E72D297353CC}">
                <c16:uniqueId val="{00000001-1D7F-D943-B038-D1CE6DE1451E}"/>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D7F-D943-B038-D1CE6DE1451E}"/>
              </c:ext>
            </c:extLst>
          </c:dPt>
          <c:cat>
            <c:numRef>
              <c:f>Sheet1!$A$2:$A$3</c:f>
              <c:numCache>
                <c:formatCode>General</c:formatCode>
                <c:ptCount val="2"/>
              </c:numCache>
            </c:num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1D7F-D943-B038-D1CE6DE1451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l-BE" sz="1600" b="1">
                <a:solidFill>
                  <a:schemeClr val="accent4"/>
                </a:solidFill>
              </a:rPr>
              <a:t>Tekort aan talent in België</a:t>
            </a:r>
          </a:p>
        </c:rich>
      </c:tx>
      <c:layout>
        <c:manualLayout>
          <c:xMode val="edge"/>
          <c:yMode val="edge"/>
          <c:x val="0.26188651476214092"/>
          <c:y val="0.23840477827095771"/>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BE"/>
        </a:p>
      </c:txPr>
    </c:title>
    <c:autoTitleDeleted val="0"/>
    <c:plotArea>
      <c:layout>
        <c:manualLayout>
          <c:layoutTarget val="inner"/>
          <c:xMode val="edge"/>
          <c:yMode val="edge"/>
          <c:x val="2.0033326531617109E-2"/>
          <c:y val="0.12901598044526083"/>
          <c:w val="0.96851905830745888"/>
          <c:h val="0.7387955150001686"/>
        </c:manualLayout>
      </c:layout>
      <c:barChart>
        <c:barDir val="col"/>
        <c:grouping val="clustered"/>
        <c:varyColors val="0"/>
        <c:ser>
          <c:idx val="0"/>
          <c:order val="0"/>
          <c:tx>
            <c:strRef>
              <c:f>Sheet1!$B$1</c:f>
              <c:strCache>
                <c:ptCount val="1"/>
                <c:pt idx="0">
                  <c:v>2010</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Sheet1!$B$2</c:f>
              <c:numCache>
                <c:formatCode>General</c:formatCode>
                <c:ptCount val="1"/>
                <c:pt idx="0">
                  <c:v>27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84E-47D4-ABAF-6C05D91A840B}"/>
            </c:ext>
          </c:extLst>
        </c:ser>
        <c:ser>
          <c:idx val="1"/>
          <c:order val="1"/>
          <c:tx>
            <c:strRef>
              <c:f>Sheet1!$C$1</c:f>
              <c:strCache>
                <c:ptCount val="1"/>
                <c:pt idx="0">
                  <c:v>2011</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Sheet1!$C$2</c:f>
              <c:numCache>
                <c:formatCode>General</c:formatCode>
                <c:ptCount val="1"/>
                <c:pt idx="0">
                  <c:v>36</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884E-47D4-ABAF-6C05D91A840B}"/>
            </c:ext>
          </c:extLst>
        </c:ser>
        <c:ser>
          <c:idx val="2"/>
          <c:order val="2"/>
          <c:tx>
            <c:strRef>
              <c:f>Sheet1!$D$1</c:f>
              <c:strCache>
                <c:ptCount val="1"/>
                <c:pt idx="0">
                  <c:v>2012</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Sheet1!$D$2</c:f>
              <c:numCache>
                <c:formatCode>General</c:formatCode>
                <c:ptCount val="1"/>
                <c:pt idx="0">
                  <c:v>27</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884E-47D4-ABAF-6C05D91A840B}"/>
            </c:ext>
          </c:extLst>
        </c:ser>
        <c:ser>
          <c:idx val="3"/>
          <c:order val="3"/>
          <c:tx>
            <c:strRef>
              <c:f>Sheet1!$E$1</c:f>
              <c:strCache>
                <c:ptCount val="1"/>
                <c:pt idx="0">
                  <c:v>2013</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Sheet1!$E$2</c:f>
              <c:numCache>
                <c:formatCode>General</c:formatCode>
                <c:ptCount val="1"/>
                <c:pt idx="0">
                  <c:v>22</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884E-47D4-ABAF-6C05D91A840B}"/>
            </c:ext>
          </c:extLst>
        </c:ser>
        <c:ser>
          <c:idx val="4"/>
          <c:order val="4"/>
          <c:tx>
            <c:strRef>
              <c:f>Sheet1!$F$1</c:f>
              <c:strCache>
                <c:ptCount val="1"/>
                <c:pt idx="0">
                  <c:v>2014</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Sheet1!$F$2</c:f>
              <c:numCache>
                <c:formatCode>General</c:formatCode>
                <c:ptCount val="1"/>
                <c:pt idx="0">
                  <c:v>13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884E-47D4-ABAF-6C05D91A840B}"/>
            </c:ext>
          </c:extLst>
        </c:ser>
        <c:ser>
          <c:idx val="5"/>
          <c:order val="5"/>
          <c:tx>
            <c:strRef>
              <c:f>Sheet1!$G$1</c:f>
              <c:strCache>
                <c:ptCount val="1"/>
                <c:pt idx="0">
                  <c:v>2015</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Sheet1!$G$2</c:f>
              <c:numCache>
                <c:formatCode>General</c:formatCode>
                <c:ptCount val="1"/>
                <c:pt idx="0">
                  <c:v>24</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884E-47D4-ABAF-6C05D91A840B}"/>
            </c:ext>
          </c:extLst>
        </c:ser>
        <c:ser>
          <c:idx val="6"/>
          <c:order val="6"/>
          <c:tx>
            <c:strRef>
              <c:f>Sheet1!$H$1</c:f>
              <c:strCache>
                <c:ptCount val="1"/>
                <c:pt idx="0">
                  <c:v>2016</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Sheet1!$H$2</c:f>
              <c:numCache>
                <c:formatCode>General</c:formatCode>
                <c:ptCount val="1"/>
                <c:pt idx="0">
                  <c:v>24</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6-884E-47D4-ABAF-6C05D91A840B}"/>
            </c:ext>
          </c:extLst>
        </c:ser>
        <c:ser>
          <c:idx val="7"/>
          <c:order val="7"/>
          <c:tx>
            <c:strRef>
              <c:f>Sheet1!$I$1</c:f>
              <c:strCache>
                <c:ptCount val="1"/>
                <c:pt idx="0">
                  <c:v>2018</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Sheet1!$I$2</c:f>
              <c:numCache>
                <c:formatCode>General</c:formatCode>
                <c:ptCount val="1"/>
                <c:pt idx="0">
                  <c:v>48</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884E-47D4-ABAF-6C05D91A840B}"/>
            </c:ext>
          </c:extLst>
        </c:ser>
        <c:ser>
          <c:idx val="8"/>
          <c:order val="8"/>
          <c:tx>
            <c:strRef>
              <c:f>Sheet1!$J$1</c:f>
              <c:strCache>
                <c:ptCount val="1"/>
                <c:pt idx="0">
                  <c:v>2019</c:v>
                </c:pt>
              </c:strCache>
            </c:strRef>
          </c:tx>
          <c:spPr>
            <a:solidFill>
              <a:schemeClr val="tx2">
                <a:lumMod val="40000"/>
                <a:lumOff val="60000"/>
              </a:schemeClr>
            </a:solidFill>
            <a:ln>
              <a:noFill/>
            </a:ln>
            <a:effectLst/>
          </c:spPr>
          <c:invertIfNegative val="0"/>
          <c:cat>
            <c:strRef>
              <c:f>Sheet1!$A$2</c:f>
              <c:strCache>
                <c:ptCount val="1"/>
                <c:pt idx="0">
                  <c:v>Finding Jobs</c:v>
                </c:pt>
              </c:strCache>
            </c:strRef>
          </c:cat>
          <c:val>
            <c:numRef>
              <c:f>Sheet1!$J$2</c:f>
              <c:numCache>
                <c:formatCode>General</c:formatCode>
                <c:ptCount val="1"/>
                <c:pt idx="0">
                  <c:v>59</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8-884E-47D4-ABAF-6C05D91A840B}"/>
            </c:ext>
          </c:extLst>
        </c:ser>
        <c:ser>
          <c:idx val="9"/>
          <c:order val="9"/>
          <c:tx>
            <c:strRef>
              <c:f>Sheet1!$K$1</c:f>
              <c:strCache>
                <c:ptCount val="1"/>
                <c:pt idx="0">
                  <c:v>2021 Q3</c:v>
                </c:pt>
              </c:strCache>
            </c:strRef>
          </c:tx>
          <c:spPr>
            <a:gradFill>
              <a:gsLst>
                <a:gs pos="0">
                  <a:schemeClr val="tx1"/>
                </a:gs>
                <a:gs pos="25000">
                  <a:schemeClr val="tx2"/>
                </a:gs>
                <a:gs pos="75000">
                  <a:schemeClr val="accent3"/>
                </a:gs>
                <a:gs pos="50000">
                  <a:schemeClr val="accent1"/>
                </a:gs>
                <a:gs pos="100000">
                  <a:schemeClr val="accent2"/>
                </a:gs>
              </a:gsLst>
              <a:lin ang="16200000" scaled="0"/>
            </a:gradFill>
            <a:ln>
              <a:noFill/>
            </a:ln>
            <a:effectLst/>
          </c:spPr>
          <c:invertIfNegative val="0"/>
          <c:dPt>
            <c:idx val="0"/>
            <c:invertIfNegative val="0"/>
            <c:bubble3D val="0"/>
            <c:spPr>
              <a:gradFill>
                <a:gsLst>
                  <a:gs pos="0">
                    <a:schemeClr val="tx1"/>
                  </a:gs>
                  <a:gs pos="25000">
                    <a:schemeClr val="tx2"/>
                  </a:gs>
                  <a:gs pos="75000">
                    <a:schemeClr val="accent3"/>
                  </a:gs>
                  <a:gs pos="50000">
                    <a:schemeClr val="accent1"/>
                  </a:gs>
                  <a:gs pos="100000">
                    <a:schemeClr val="accent2"/>
                  </a:gs>
                </a:gsLst>
                <a:lin ang="5400000" scaled="0"/>
              </a:gradFill>
              <a:ln>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A-884E-47D4-ABAF-6C05D91A840B}"/>
              </c:ext>
            </c:extLst>
          </c:dPt>
          <c:trendline>
            <c:spPr>
              <a:ln w="19050" cap="rnd">
                <a:solidFill>
                  <a:schemeClr val="accent4">
                    <a:lumMod val="60000"/>
                  </a:schemeClr>
                </a:solidFill>
                <a:prstDash val="sysDot"/>
              </a:ln>
              <a:effectLst/>
            </c:spPr>
            <c:trendlineType val="linear"/>
            <c:dispRSqr val="0"/>
            <c:dispEq val="1"/>
            <c:trendlineLbl>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BE"/>
                </a:p>
              </c:txPr>
            </c:trendlineLbl>
          </c:trendline>
          <c:cat>
            <c:strRef>
              <c:f>Sheet1!$A$2</c:f>
              <c:strCache>
                <c:ptCount val="1"/>
                <c:pt idx="0">
                  <c:v>Finding Jobs</c:v>
                </c:pt>
              </c:strCache>
            </c:strRef>
          </c:cat>
          <c:val>
            <c:numRef>
              <c:f>Sheet1!$K$2</c:f>
              <c:numCache>
                <c:formatCode>General</c:formatCode>
                <c:ptCount val="1"/>
                <c:pt idx="0">
                  <c:v>83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884E-47D4-ABAF-6C05D91A840B}"/>
            </c:ext>
          </c:extLst>
        </c:ser>
        <c:ser>
          <c:idx val="10"/>
          <c:order val="10"/>
          <c:tx>
            <c:strRef>
              <c:f>Sheet1!$L$1</c:f>
              <c:strCache>
                <c:ptCount val="1"/>
                <c:pt idx="0">
                  <c:v>2021 Q4</c:v>
                </c:pt>
              </c:strCache>
            </c:strRef>
          </c:tx>
          <c:spPr>
            <a:gradFill>
              <a:gsLst>
                <a:gs pos="0">
                  <a:schemeClr val="tx1"/>
                </a:gs>
                <a:gs pos="25000">
                  <a:schemeClr val="tx2"/>
                </a:gs>
                <a:gs pos="75000">
                  <a:schemeClr val="accent3"/>
                </a:gs>
                <a:gs pos="50000">
                  <a:schemeClr val="accent1"/>
                </a:gs>
                <a:gs pos="100000">
                  <a:schemeClr val="accent2"/>
                </a:gs>
              </a:gsLst>
              <a:lin ang="5400000" scaled="0"/>
            </a:gradFill>
            <a:ln>
              <a:noFill/>
            </a:ln>
            <a:effectLst/>
          </c:spPr>
          <c:invertIfNegative val="0"/>
          <c:cat>
            <c:strRef>
              <c:f>Sheet1!$A$2</c:f>
              <c:strCache>
                <c:ptCount val="1"/>
                <c:pt idx="0">
                  <c:v>Finding Jobs</c:v>
                </c:pt>
              </c:strCache>
            </c:strRef>
          </c:cat>
          <c:val>
            <c:numRef>
              <c:f>Sheet1!$L$2</c:f>
              <c:numCache>
                <c:formatCode>General</c:formatCode>
                <c:ptCount val="1"/>
                <c:pt idx="0">
                  <c:v>77</c:v>
                </c:pt>
              </c:numCache>
            </c:numRef>
          </c:val>
          <c:extLst>
            <c:ext xmlns:c16="http://schemas.microsoft.com/office/drawing/2014/chart" uri="{C3380CC4-5D6E-409C-BE32-E72D297353CC}">
              <c16:uniqueId val="{00000003-3CE4-EF4E-890F-336960D99741}"/>
            </c:ext>
          </c:extLst>
        </c:ser>
        <c:dLbls>
          <c:showLegendKey val="0"/>
          <c:showVal val="0"/>
          <c:showCatName val="0"/>
          <c:showSerName val="0"/>
          <c:showPercent val="0"/>
          <c:showBubbleSize val="0"/>
        </c:dLbls>
        <c:gapWidth val="219"/>
        <c:overlap val="-27"/>
        <c:axId val="493731456"/>
        <c:axId val="225837344"/>
      </c:barChart>
      <c:catAx>
        <c:axId val="493731456"/>
        <c:scaling>
          <c:orientation val="minMax"/>
        </c:scaling>
        <c:delete val="1"/>
        <c:axPos val="b"/>
        <c:numFmt formatCode="General" sourceLinked="1"/>
        <c:majorTickMark val="none"/>
        <c:minorTickMark val="none"/>
        <c:tickLblPos val="nextTo"/>
        <c:crossAx val="225837344"/>
        <c:crosses val="autoZero"/>
        <c:auto val="1"/>
        <c:lblAlgn val="ctr"/>
        <c:lblOffset val="100"/>
        <c:noMultiLvlLbl val="0"/>
      </c:catAx>
      <c:valAx>
        <c:axId val="225837344"/>
        <c:scaling>
          <c:orientation val="minMax"/>
        </c:scaling>
        <c:delete val="1"/>
        <c:axPos val="l"/>
        <c:numFmt formatCode="General" sourceLinked="1"/>
        <c:majorTickMark val="none"/>
        <c:minorTickMark val="none"/>
        <c:tickLblPos val="nextTo"/>
        <c:crossAx val="493731456"/>
        <c:crosses val="autoZero"/>
        <c:crossBetween val="between"/>
      </c:valAx>
      <c:spPr>
        <a:noFill/>
        <a:ln>
          <a:noFill/>
        </a:ln>
        <a:effectLst/>
      </c:spPr>
    </c:plotArea>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315792503084277E-2"/>
          <c:y val="0"/>
          <c:w val="0.96783625360734149"/>
          <c:h val="0.9898901593021695"/>
        </c:manualLayout>
      </c:layout>
      <c:barChart>
        <c:barDir val="col"/>
        <c:grouping val="clustered"/>
        <c:varyColors val="0"/>
        <c:ser>
          <c:idx val="0"/>
          <c:order val="0"/>
          <c:tx>
            <c:strRef>
              <c:f>Sheet1!$B$1</c:f>
              <c:strCache>
                <c:ptCount val="1"/>
                <c:pt idx="0">
                  <c:v>Q4</c:v>
                </c:pt>
              </c:strCache>
            </c:strRef>
          </c:tx>
          <c:spPr>
            <a:solidFill>
              <a:schemeClr val="accent1"/>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9F28-0C4D-B56D-630678078267}"/>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F28-0C4D-B56D-630678078267}"/>
              </c:ext>
            </c:extLst>
          </c:dPt>
          <c:dPt>
            <c:idx val="4"/>
            <c:invertIfNegative val="0"/>
            <c:bubble3D val="0"/>
            <c:spPr>
              <a:solidFill>
                <a:schemeClr val="tx1"/>
              </a:solidFill>
              <a:ln>
                <a:noFill/>
              </a:ln>
              <a:effectLst/>
            </c:spPr>
            <c:extLst>
              <c:ext xmlns:c16="http://schemas.microsoft.com/office/drawing/2014/chart" uri="{C3380CC4-5D6E-409C-BE32-E72D297353CC}">
                <c16:uniqueId val="{00000007-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09-9F28-0C4D-B56D-630678078267}"/>
              </c:ext>
            </c:extLst>
          </c:dPt>
          <c:dLbls>
            <c:dLbl>
              <c:idx val="0"/>
              <c:tx>
                <c:rich>
                  <a:bodyPr/>
                  <a:lstStyle/>
                  <a:p>
                    <a:fld id="{A01856C3-5887-C14C-B562-39E31050EF92}" type="VALUE">
                      <a:rPr lang="en-US" sz="1300" smtClean="0">
                        <a:solidFill>
                          <a:schemeClr val="bg1"/>
                        </a:solidFill>
                      </a:rPr>
                      <a:pPr/>
                      <a:t>[VALUE]</a:t>
                    </a:fld>
                    <a:r>
                      <a:rPr lang="en-US" sz="1300" dirty="0">
                        <a:solidFill>
                          <a:schemeClr val="bg1"/>
                        </a:solidFill>
                      </a:rPr>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F28-0C4D-B56D-630678078267}"/>
                </c:ext>
              </c:extLst>
            </c:dLbl>
            <c:dLbl>
              <c:idx val="1"/>
              <c:tx>
                <c:rich>
                  <a:bodyPr/>
                  <a:lstStyle/>
                  <a:p>
                    <a:fld id="{DF2FE247-2457-3042-BB19-3FFF3A582EF1}"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F28-0C4D-B56D-630678078267}"/>
                </c:ext>
              </c:extLst>
            </c:dLbl>
            <c:dLbl>
              <c:idx val="2"/>
              <c:tx>
                <c:rich>
                  <a:bodyPr rot="0" spcFirstLastPara="1" vertOverflow="ellipsis" vert="horz" wrap="none" lIns="38100" tIns="0" rIns="38100" bIns="18000" anchor="ctr" anchorCtr="1">
                    <a:noAutofit/>
                  </a:bodyPr>
                  <a:lstStyle/>
                  <a:p>
                    <a:pPr>
                      <a:defRPr sz="1300" b="1" i="0" u="none" strike="noStrike" kern="1200" baseline="0">
                        <a:solidFill>
                          <a:schemeClr val="bg1"/>
                        </a:solidFill>
                        <a:latin typeface="+mn-lt"/>
                        <a:ea typeface="+mn-ea"/>
                        <a:cs typeface="+mn-cs"/>
                      </a:defRPr>
                    </a:pPr>
                    <a:fld id="{AEF2AE17-E515-374B-AD3E-235BDD8CB967}" type="VALUE">
                      <a:rPr lang="en-US" smtClean="0">
                        <a:solidFill>
                          <a:schemeClr val="bg1"/>
                        </a:solidFill>
                      </a:rPr>
                      <a:pPr>
                        <a:defRPr sz="1300" b="1" i="0" u="none" strike="noStrike" kern="1200" baseline="0">
                          <a:solidFill>
                            <a:schemeClr val="bg1"/>
                          </a:solidFill>
                          <a:latin typeface="+mn-lt"/>
                          <a:ea typeface="+mn-ea"/>
                          <a:cs typeface="+mn-cs"/>
                        </a:defRPr>
                      </a:pPr>
                      <a:t>[VALUE]</a:t>
                    </a:fld>
                    <a:r>
                      <a:rPr lang="en-US" dirty="0">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4.7270001297370863E-2"/>
                      <c:h val="0.17522453570100532"/>
                    </c:manualLayout>
                  </c15:layout>
                  <c15:dlblFieldTable/>
                  <c15:showDataLabelsRange val="0"/>
                </c:ext>
                <c:ext xmlns:c16="http://schemas.microsoft.com/office/drawing/2014/chart" uri="{C3380CC4-5D6E-409C-BE32-E72D297353CC}">
                  <c16:uniqueId val="{00000005-9F28-0C4D-B56D-630678078267}"/>
                </c:ext>
              </c:extLst>
            </c:dLbl>
            <c:dLbl>
              <c:idx val="3"/>
              <c:tx>
                <c:rich>
                  <a:bodyPr/>
                  <a:lstStyle/>
                  <a:p>
                    <a:fld id="{EF879CD8-905F-D74C-803F-3C3BD0C107FD}"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9F28-0C4D-B56D-630678078267}"/>
                </c:ext>
              </c:extLst>
            </c:dLbl>
            <c:dLbl>
              <c:idx val="4"/>
              <c:tx>
                <c:rich>
                  <a:bodyPr/>
                  <a:lstStyle/>
                  <a:p>
                    <a:fld id="{53F4535F-4A3B-604D-8F8C-9E7389648A18}"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9F28-0C4D-B56D-630678078267}"/>
                </c:ext>
              </c:extLst>
            </c:dLbl>
            <c:dLbl>
              <c:idx val="5"/>
              <c:tx>
                <c:rich>
                  <a:bodyPr/>
                  <a:lstStyle/>
                  <a:p>
                    <a:fld id="{D9884626-FF9A-3542-889A-6C50651FDE80}"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9F28-0C4D-B56D-630678078267}"/>
                </c:ext>
              </c:extLst>
            </c:dLbl>
            <c:spPr>
              <a:noFill/>
              <a:ln>
                <a:noFill/>
              </a:ln>
              <a:effectLst/>
            </c:spPr>
            <c:txPr>
              <a:bodyPr rot="0" spcFirstLastPara="1" vertOverflow="ellipsis" vert="horz" wrap="none" lIns="38100" tIns="0" rIns="38100" bIns="18000" anchor="ctr" anchorCtr="1">
                <a:spAutoFit/>
              </a:bodyPr>
              <a:lstStyle/>
              <a:p>
                <a:pPr>
                  <a:defRPr sz="13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Belgium</c:v>
                </c:pt>
                <c:pt idx="1">
                  <c:v>Flanders</c:v>
                </c:pt>
                <c:pt idx="2">
                  <c:v>Brussels</c:v>
                </c:pt>
                <c:pt idx="3">
                  <c:v>Wallonia</c:v>
                </c:pt>
              </c:strCache>
            </c:strRef>
          </c:cat>
          <c:val>
            <c:numRef>
              <c:f>Sheet1!$B$2:$B$7</c:f>
              <c:numCache>
                <c:formatCode>General</c:formatCode>
                <c:ptCount val="6"/>
                <c:pt idx="0">
                  <c:v>77</c:v>
                </c:pt>
                <c:pt idx="1">
                  <c:v>75</c:v>
                </c:pt>
                <c:pt idx="2">
                  <c:v>83</c:v>
                </c:pt>
                <c:pt idx="3">
                  <c:v>75</c:v>
                </c:pt>
              </c:numCache>
            </c:numRef>
          </c:val>
          <c:extLst>
            <c:ext xmlns:c16="http://schemas.microsoft.com/office/drawing/2014/chart" uri="{C3380CC4-5D6E-409C-BE32-E72D297353CC}">
              <c16:uniqueId val="{0000000B-9F28-0C4D-B56D-630678078267}"/>
            </c:ext>
          </c:extLst>
        </c:ser>
        <c:ser>
          <c:idx val="1"/>
          <c:order val="1"/>
          <c:tx>
            <c:strRef>
              <c:f>Sheet1!$C$1</c:f>
              <c:strCache>
                <c:ptCount val="1"/>
                <c:pt idx="0">
                  <c:v>Q3</c:v>
                </c:pt>
              </c:strCache>
            </c:strRef>
          </c:tx>
          <c:spPr>
            <a:solidFill>
              <a:schemeClr val="tx1"/>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D-9F28-0C4D-B56D-630678078267}"/>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F-9F28-0C4D-B56D-630678078267}"/>
              </c:ext>
            </c:extLst>
          </c:dPt>
          <c:dPt>
            <c:idx val="3"/>
            <c:invertIfNegative val="0"/>
            <c:bubble3D val="0"/>
            <c:spPr>
              <a:solidFill>
                <a:schemeClr val="accent1"/>
              </a:solidFill>
              <a:ln>
                <a:noFill/>
              </a:ln>
              <a:effectLst/>
            </c:spPr>
            <c:extLst>
              <c:ext xmlns:c16="http://schemas.microsoft.com/office/drawing/2014/chart" uri="{C3380CC4-5D6E-409C-BE32-E72D297353CC}">
                <c16:uniqueId val="{00000011-9F28-0C4D-B56D-630678078267}"/>
              </c:ext>
            </c:extLst>
          </c:dPt>
          <c:dPt>
            <c:idx val="5"/>
            <c:invertIfNegative val="0"/>
            <c:bubble3D val="0"/>
            <c:spPr>
              <a:solidFill>
                <a:schemeClr val="accent3"/>
              </a:solidFill>
              <a:ln>
                <a:noFill/>
              </a:ln>
              <a:effectLst/>
            </c:spPr>
            <c:extLst>
              <c:ext xmlns:c16="http://schemas.microsoft.com/office/drawing/2014/chart" uri="{C3380CC4-5D6E-409C-BE32-E72D297353CC}">
                <c16:uniqueId val="{00000013-9F28-0C4D-B56D-630678078267}"/>
              </c:ext>
            </c:extLst>
          </c:dPt>
          <c:dLbls>
            <c:dLbl>
              <c:idx val="0"/>
              <c:tx>
                <c:rich>
                  <a:bodyPr/>
                  <a:lstStyle/>
                  <a:p>
                    <a:fld id="{2227BB37-D493-5B45-BBD3-660D25794B66}"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9F28-0C4D-B56D-630678078267}"/>
                </c:ext>
              </c:extLst>
            </c:dLbl>
            <c:dLbl>
              <c:idx val="1"/>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603D6CE8-62A1-4E4A-8B9A-62C82DBA1339}"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9331856580030976"/>
                    </c:manualLayout>
                  </c15:layout>
                  <c15:dlblFieldTable/>
                  <c15:showDataLabelsRange val="0"/>
                </c:ext>
                <c:ext xmlns:c16="http://schemas.microsoft.com/office/drawing/2014/chart" uri="{C3380CC4-5D6E-409C-BE32-E72D297353CC}">
                  <c16:uniqueId val="{0000000D-9F28-0C4D-B56D-630678078267}"/>
                </c:ext>
              </c:extLst>
            </c:dLbl>
            <c:dLbl>
              <c:idx val="2"/>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6B09A944-4F37-9345-984C-6AF041249E48}"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7883239154189923"/>
                    </c:manualLayout>
                  </c15:layout>
                  <c15:dlblFieldTable/>
                  <c15:showDataLabelsRange val="0"/>
                </c:ext>
                <c:ext xmlns:c16="http://schemas.microsoft.com/office/drawing/2014/chart" uri="{C3380CC4-5D6E-409C-BE32-E72D297353CC}">
                  <c16:uniqueId val="{0000000F-9F28-0C4D-B56D-630678078267}"/>
                </c:ext>
              </c:extLst>
            </c:dLbl>
            <c:dLbl>
              <c:idx val="3"/>
              <c:tx>
                <c:rich>
                  <a:bodyPr rot="0" spcFirstLastPara="1" vertOverflow="ellipsis" vert="horz" wrap="square" lIns="38100" tIns="19050" rIns="38100" bIns="19050" anchor="ctr" anchorCtr="1">
                    <a:noAutofit/>
                  </a:bodyPr>
                  <a:lstStyle/>
                  <a:p>
                    <a:pPr>
                      <a:defRPr sz="900" b="1" i="0" u="none" strike="noStrike" kern="1200" baseline="0">
                        <a:solidFill>
                          <a:schemeClr val="bg1"/>
                        </a:solidFill>
                        <a:latin typeface="+mn-lt"/>
                        <a:ea typeface="+mn-ea"/>
                        <a:cs typeface="+mn-cs"/>
                      </a:defRPr>
                    </a:pPr>
                    <a:fld id="{529411AE-F184-1949-8DF3-6E1125515460}" type="VALUE">
                      <a:rPr lang="en-US" smtClean="0">
                        <a:solidFill>
                          <a:schemeClr val="bg1"/>
                        </a:solidFill>
                      </a:rPr>
                      <a:pPr>
                        <a:defRPr sz="900" b="1" i="0" u="none" strike="noStrike" kern="1200" baseline="0">
                          <a:solidFill>
                            <a:schemeClr val="bg1"/>
                          </a:solidFill>
                          <a:latin typeface="+mn-lt"/>
                          <a:ea typeface="+mn-ea"/>
                          <a:cs typeface="+mn-cs"/>
                        </a:defRPr>
                      </a:pPr>
                      <a:t>[VALUE]</a:t>
                    </a:fld>
                    <a:r>
                      <a:rPr lang="en-US">
                        <a:solidFill>
                          <a:schemeClr val="bg1"/>
                        </a:solidFill>
                      </a:rPr>
                      <a:t>%</a:t>
                    </a:r>
                  </a:p>
                </c:rich>
              </c:tx>
              <c:spPr>
                <a:noFill/>
                <a:ln>
                  <a:noFill/>
                </a:ln>
                <a:effectLst/>
              </c:spPr>
              <c:dLblPos val="inEnd"/>
              <c:showLegendKey val="0"/>
              <c:showVal val="1"/>
              <c:showCatName val="0"/>
              <c:showSerName val="0"/>
              <c:showPercent val="0"/>
              <c:showBubbleSize val="0"/>
              <c:extLst>
                <c:ext xmlns:c15="http://schemas.microsoft.com/office/drawing/2012/chart" uri="{CE6537A1-D6FC-4f65-9D91-7224C49458BB}">
                  <c15:layout>
                    <c:manualLayout>
                      <c:w val="3.5102343222169631E-2"/>
                      <c:h val="0.17883239154189923"/>
                    </c:manualLayout>
                  </c15:layout>
                  <c15:dlblFieldTable/>
                  <c15:showDataLabelsRange val="0"/>
                </c:ext>
                <c:ext xmlns:c16="http://schemas.microsoft.com/office/drawing/2014/chart" uri="{C3380CC4-5D6E-409C-BE32-E72D297353CC}">
                  <c16:uniqueId val="{00000011-9F28-0C4D-B56D-630678078267}"/>
                </c:ext>
              </c:extLst>
            </c:dLbl>
            <c:dLbl>
              <c:idx val="4"/>
              <c:tx>
                <c:rich>
                  <a:bodyPr/>
                  <a:lstStyle/>
                  <a:p>
                    <a:fld id="{1FA2AAFC-6197-8C43-ACFD-979F0333709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9F28-0C4D-B56D-630678078267}"/>
                </c:ext>
              </c:extLst>
            </c:dLbl>
            <c:dLbl>
              <c:idx val="5"/>
              <c:tx>
                <c:rich>
                  <a:bodyPr/>
                  <a:lstStyle/>
                  <a:p>
                    <a:fld id="{2623E554-5D12-714E-AACA-E8109E3586B9}" type="VALUE">
                      <a:rPr lang="en-US" smtClean="0"/>
                      <a:pPr/>
                      <a:t>[VALUE]</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9F28-0C4D-B56D-63067807826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B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4"/>
                <c:pt idx="0">
                  <c:v>Belgium</c:v>
                </c:pt>
                <c:pt idx="1">
                  <c:v>Flanders</c:v>
                </c:pt>
                <c:pt idx="2">
                  <c:v>Brussels</c:v>
                </c:pt>
                <c:pt idx="3">
                  <c:v>Wallonia</c:v>
                </c:pt>
              </c:strCache>
            </c:strRef>
          </c:cat>
          <c:val>
            <c:numRef>
              <c:f>Sheet1!$C$2:$C$7</c:f>
              <c:numCache>
                <c:formatCode>General</c:formatCode>
                <c:ptCount val="6"/>
                <c:pt idx="0">
                  <c:v>83</c:v>
                </c:pt>
                <c:pt idx="1">
                  <c:v>75</c:v>
                </c:pt>
                <c:pt idx="2">
                  <c:v>84</c:v>
                </c:pt>
                <c:pt idx="3">
                  <c:v>91</c:v>
                </c:pt>
              </c:numCache>
            </c:numRef>
          </c:val>
          <c:extLst>
            <c:ext xmlns:c16="http://schemas.microsoft.com/office/drawing/2014/chart" uri="{C3380CC4-5D6E-409C-BE32-E72D297353CC}">
              <c16:uniqueId val="{00000016-9F28-0C4D-B56D-630678078267}"/>
            </c:ext>
          </c:extLst>
        </c:ser>
        <c:dLbls>
          <c:dLblPos val="inEnd"/>
          <c:showLegendKey val="0"/>
          <c:showVal val="1"/>
          <c:showCatName val="0"/>
          <c:showSerName val="0"/>
          <c:showPercent val="0"/>
          <c:showBubbleSize val="0"/>
        </c:dLbls>
        <c:gapWidth val="101"/>
        <c:overlap val="-9"/>
        <c:axId val="102493199"/>
        <c:axId val="102508159"/>
      </c:barChart>
      <c:catAx>
        <c:axId val="102493199"/>
        <c:scaling>
          <c:orientation val="minMax"/>
        </c:scaling>
        <c:delete val="1"/>
        <c:axPos val="b"/>
        <c:numFmt formatCode="General" sourceLinked="1"/>
        <c:majorTickMark val="none"/>
        <c:minorTickMark val="none"/>
        <c:tickLblPos val="nextTo"/>
        <c:crossAx val="102508159"/>
        <c:crosses val="autoZero"/>
        <c:auto val="1"/>
        <c:lblAlgn val="ctr"/>
        <c:lblOffset val="100"/>
        <c:noMultiLvlLbl val="0"/>
      </c:catAx>
      <c:valAx>
        <c:axId val="102508159"/>
        <c:scaling>
          <c:orientation val="minMax"/>
        </c:scaling>
        <c:delete val="1"/>
        <c:axPos val="l"/>
        <c:numFmt formatCode="General" sourceLinked="1"/>
        <c:majorTickMark val="none"/>
        <c:minorTickMark val="none"/>
        <c:tickLblPos val="nextTo"/>
        <c:crossAx val="10249319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4-BFE3-3E49-BEDF-09D2FED4E76F}"/>
              </c:ext>
            </c:extLst>
          </c:dPt>
          <c:dPt>
            <c:idx val="2"/>
            <c:invertIfNegative val="0"/>
            <c:bubble3D val="0"/>
            <c:spPr>
              <a:solidFill>
                <a:schemeClr val="tx2"/>
              </a:solidFill>
              <a:ln>
                <a:noFill/>
              </a:ln>
              <a:effectLst/>
            </c:spPr>
            <c:extLst>
              <c:ext xmlns:c16="http://schemas.microsoft.com/office/drawing/2014/chart" uri="{C3380CC4-5D6E-409C-BE32-E72D297353CC}">
                <c16:uniqueId val="{00000005-BFE3-3E49-BEDF-09D2FED4E76F}"/>
              </c:ext>
            </c:extLst>
          </c:dPt>
          <c:cat>
            <c:strRef>
              <c:f>Sheet1!$A$2:$A$4</c:f>
              <c:strCache>
                <c:ptCount val="3"/>
                <c:pt idx="0">
                  <c:v>Category 1</c:v>
                </c:pt>
                <c:pt idx="1">
                  <c:v>Category 2</c:v>
                </c:pt>
                <c:pt idx="2">
                  <c:v>Category 3</c:v>
                </c:pt>
              </c:strCache>
            </c:strRef>
          </c:cat>
          <c:val>
            <c:numRef>
              <c:f>Sheet1!$B$2:$B$4</c:f>
              <c:numCache>
                <c:formatCode>General</c:formatCode>
                <c:ptCount val="3"/>
                <c:pt idx="0">
                  <c:v>79.819999999999993</c:v>
                </c:pt>
                <c:pt idx="1">
                  <c:v>70.17</c:v>
                </c:pt>
                <c:pt idx="2">
                  <c:v>44.29</c:v>
                </c:pt>
              </c:numCache>
            </c:numRef>
          </c:val>
          <c:extLst>
            <c:ext xmlns:c16="http://schemas.microsoft.com/office/drawing/2014/chart" uri="{C3380CC4-5D6E-409C-BE32-E72D297353CC}">
              <c16:uniqueId val="{00000000-BFE3-3E49-BEDF-09D2FED4E76F}"/>
            </c:ext>
          </c:extLst>
        </c:ser>
        <c:dLbls>
          <c:showLegendKey val="0"/>
          <c:showVal val="0"/>
          <c:showCatName val="0"/>
          <c:showSerName val="0"/>
          <c:showPercent val="0"/>
          <c:showBubbleSize val="0"/>
        </c:dLbls>
        <c:gapWidth val="150"/>
        <c:overlap val="100"/>
        <c:axId val="463572447"/>
        <c:axId val="462526975"/>
      </c:barChart>
      <c:catAx>
        <c:axId val="463572447"/>
        <c:scaling>
          <c:orientation val="minMax"/>
        </c:scaling>
        <c:delete val="1"/>
        <c:axPos val="b"/>
        <c:numFmt formatCode="General" sourceLinked="1"/>
        <c:majorTickMark val="none"/>
        <c:minorTickMark val="none"/>
        <c:tickLblPos val="nextTo"/>
        <c:crossAx val="462526975"/>
        <c:crosses val="autoZero"/>
        <c:auto val="1"/>
        <c:lblAlgn val="ctr"/>
        <c:lblOffset val="100"/>
        <c:noMultiLvlLbl val="0"/>
      </c:catAx>
      <c:valAx>
        <c:axId val="462526975"/>
        <c:scaling>
          <c:orientation val="minMax"/>
        </c:scaling>
        <c:delete val="1"/>
        <c:axPos val="l"/>
        <c:numFmt formatCode="General" sourceLinked="1"/>
        <c:majorTickMark val="none"/>
        <c:minorTickMark val="none"/>
        <c:tickLblPos val="nextTo"/>
        <c:crossAx val="46357244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B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09471" cy="2115254"/>
          </a:xfrm>
          <a:prstGeom prst="rect">
            <a:avLst/>
          </a:prstGeom>
        </p:spPr>
        <p:txBody>
          <a:bodyPr vert="horz" lIns="183667" tIns="91834" rIns="183667" bIns="91834" rtlCol="0"/>
          <a:lstStyle>
            <a:lvl1pPr algn="l">
              <a:defRPr sz="2300"/>
            </a:lvl1pPr>
          </a:lstStyle>
          <a:p>
            <a:endParaRPr lang="en-US"/>
          </a:p>
        </p:txBody>
      </p:sp>
      <p:sp>
        <p:nvSpPr>
          <p:cNvPr id="3" name="Date Placeholder 2"/>
          <p:cNvSpPr>
            <a:spLocks noGrp="1"/>
          </p:cNvSpPr>
          <p:nvPr>
            <p:ph type="dt" sz="quarter" idx="1"/>
          </p:nvPr>
        </p:nvSpPr>
        <p:spPr>
          <a:xfrm>
            <a:off x="5502446" y="0"/>
            <a:ext cx="4209471" cy="2115254"/>
          </a:xfrm>
          <a:prstGeom prst="rect">
            <a:avLst/>
          </a:prstGeom>
        </p:spPr>
        <p:txBody>
          <a:bodyPr vert="horz" lIns="183667" tIns="91834" rIns="183667" bIns="91834" rtlCol="0"/>
          <a:lstStyle>
            <a:lvl1pPr algn="r">
              <a:defRPr sz="2300"/>
            </a:lvl1pPr>
          </a:lstStyle>
          <a:p>
            <a:fld id="{34D26FB3-E170-2143-A8B2-5FADCAF00262}" type="datetimeFigureOut">
              <a:rPr lang="en-US" smtClean="0"/>
              <a:t>9/10/21</a:t>
            </a:fld>
            <a:endParaRPr lang="en-US"/>
          </a:p>
        </p:txBody>
      </p:sp>
      <p:sp>
        <p:nvSpPr>
          <p:cNvPr id="4" name="Footer Placeholder 3"/>
          <p:cNvSpPr>
            <a:spLocks noGrp="1"/>
          </p:cNvSpPr>
          <p:nvPr>
            <p:ph type="ftr" sz="quarter" idx="2"/>
          </p:nvPr>
        </p:nvSpPr>
        <p:spPr>
          <a:xfrm>
            <a:off x="1" y="40043456"/>
            <a:ext cx="4209471" cy="2115250"/>
          </a:xfrm>
          <a:prstGeom prst="rect">
            <a:avLst/>
          </a:prstGeom>
        </p:spPr>
        <p:txBody>
          <a:bodyPr vert="horz" lIns="183667" tIns="91834" rIns="183667" bIns="91834" rtlCol="0" anchor="b"/>
          <a:lstStyle>
            <a:lvl1pPr algn="l">
              <a:defRPr sz="2300"/>
            </a:lvl1pPr>
          </a:lstStyle>
          <a:p>
            <a:endParaRPr lang="en-US"/>
          </a:p>
        </p:txBody>
      </p:sp>
      <p:sp>
        <p:nvSpPr>
          <p:cNvPr id="5" name="Slide Number Placeholder 4"/>
          <p:cNvSpPr>
            <a:spLocks noGrp="1"/>
          </p:cNvSpPr>
          <p:nvPr>
            <p:ph type="sldNum" sz="quarter" idx="3"/>
          </p:nvPr>
        </p:nvSpPr>
        <p:spPr>
          <a:xfrm>
            <a:off x="5502446" y="40043456"/>
            <a:ext cx="4209471" cy="2115250"/>
          </a:xfrm>
          <a:prstGeom prst="rect">
            <a:avLst/>
          </a:prstGeom>
        </p:spPr>
        <p:txBody>
          <a:bodyPr vert="horz" lIns="183667" tIns="91834" rIns="183667" bIns="91834" rtlCol="0" anchor="b"/>
          <a:lstStyle>
            <a:lvl1pPr algn="r">
              <a:defRPr sz="2300"/>
            </a:lvl1pPr>
          </a:lstStyle>
          <a:p>
            <a:fld id="{86ED7686-73D2-8F4D-A5CB-2A31D0F5D29C}" type="slidenum">
              <a:rPr lang="en-US" smtClean="0"/>
              <a:t>‹#›</a:t>
            </a:fld>
            <a:endParaRPr lang="en-US"/>
          </a:p>
        </p:txBody>
      </p:sp>
    </p:spTree>
    <p:extLst>
      <p:ext uri="{BB962C8B-B14F-4D97-AF65-F5344CB8AC3E}">
        <p14:creationId xmlns:p14="http://schemas.microsoft.com/office/powerpoint/2010/main" val="17576566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09471" cy="2115254"/>
          </a:xfrm>
          <a:prstGeom prst="rect">
            <a:avLst/>
          </a:prstGeom>
        </p:spPr>
        <p:txBody>
          <a:bodyPr vert="horz" lIns="183667" tIns="91834" rIns="183667" bIns="91834" rtlCol="0"/>
          <a:lstStyle>
            <a:lvl1pPr algn="l">
              <a:defRPr sz="2300"/>
            </a:lvl1pPr>
          </a:lstStyle>
          <a:p>
            <a:endParaRPr lang="en-US"/>
          </a:p>
        </p:txBody>
      </p:sp>
      <p:sp>
        <p:nvSpPr>
          <p:cNvPr id="3" name="Date Placeholder 2"/>
          <p:cNvSpPr>
            <a:spLocks noGrp="1"/>
          </p:cNvSpPr>
          <p:nvPr>
            <p:ph type="dt" idx="1"/>
          </p:nvPr>
        </p:nvSpPr>
        <p:spPr>
          <a:xfrm>
            <a:off x="5502446" y="0"/>
            <a:ext cx="4209471" cy="2115254"/>
          </a:xfrm>
          <a:prstGeom prst="rect">
            <a:avLst/>
          </a:prstGeom>
        </p:spPr>
        <p:txBody>
          <a:bodyPr vert="horz" lIns="183667" tIns="91834" rIns="183667" bIns="91834" rtlCol="0"/>
          <a:lstStyle>
            <a:lvl1pPr algn="r">
              <a:defRPr sz="2300"/>
            </a:lvl1pPr>
          </a:lstStyle>
          <a:p>
            <a:fld id="{3DD5AEB9-0F72-5042-BF46-8581C1CADD9F}" type="datetimeFigureOut">
              <a:rPr lang="en-US" smtClean="0"/>
              <a:t>9/10/21</a:t>
            </a:fld>
            <a:endParaRPr lang="en-US"/>
          </a:p>
        </p:txBody>
      </p:sp>
      <p:sp>
        <p:nvSpPr>
          <p:cNvPr id="4" name="Slide Image Placeholder 3"/>
          <p:cNvSpPr>
            <a:spLocks noGrp="1" noRot="1" noChangeAspect="1"/>
          </p:cNvSpPr>
          <p:nvPr>
            <p:ph type="sldImg" idx="2"/>
          </p:nvPr>
        </p:nvSpPr>
        <p:spPr>
          <a:xfrm>
            <a:off x="-7788275" y="5268913"/>
            <a:ext cx="25290463" cy="14225587"/>
          </a:xfrm>
          <a:prstGeom prst="rect">
            <a:avLst/>
          </a:prstGeom>
          <a:noFill/>
          <a:ln w="12700">
            <a:solidFill>
              <a:prstClr val="black"/>
            </a:solidFill>
          </a:ln>
        </p:spPr>
        <p:txBody>
          <a:bodyPr vert="horz" lIns="183667" tIns="91834" rIns="183667" bIns="91834" rtlCol="0" anchor="ctr"/>
          <a:lstStyle/>
          <a:p>
            <a:endParaRPr lang="en-US"/>
          </a:p>
        </p:txBody>
      </p:sp>
      <p:sp>
        <p:nvSpPr>
          <p:cNvPr id="5" name="Notes Placeholder 4"/>
          <p:cNvSpPr>
            <a:spLocks noGrp="1"/>
          </p:cNvSpPr>
          <p:nvPr>
            <p:ph type="body" sz="quarter" idx="3"/>
          </p:nvPr>
        </p:nvSpPr>
        <p:spPr>
          <a:xfrm>
            <a:off x="971417" y="20288875"/>
            <a:ext cx="7771331" cy="16599992"/>
          </a:xfrm>
          <a:prstGeom prst="rect">
            <a:avLst/>
          </a:prstGeom>
        </p:spPr>
        <p:txBody>
          <a:bodyPr vert="horz" lIns="183667" tIns="91834" rIns="183667" bIns="9183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40043456"/>
            <a:ext cx="4209471" cy="2115250"/>
          </a:xfrm>
          <a:prstGeom prst="rect">
            <a:avLst/>
          </a:prstGeom>
        </p:spPr>
        <p:txBody>
          <a:bodyPr vert="horz" lIns="183667" tIns="91834" rIns="183667" bIns="91834" rtlCol="0" anchor="b"/>
          <a:lstStyle>
            <a:lvl1pPr algn="l">
              <a:defRPr sz="2300"/>
            </a:lvl1pPr>
          </a:lstStyle>
          <a:p>
            <a:endParaRPr lang="en-US"/>
          </a:p>
        </p:txBody>
      </p:sp>
      <p:sp>
        <p:nvSpPr>
          <p:cNvPr id="7" name="Slide Number Placeholder 6"/>
          <p:cNvSpPr>
            <a:spLocks noGrp="1"/>
          </p:cNvSpPr>
          <p:nvPr>
            <p:ph type="sldNum" sz="quarter" idx="5"/>
          </p:nvPr>
        </p:nvSpPr>
        <p:spPr>
          <a:xfrm>
            <a:off x="5502446" y="40043456"/>
            <a:ext cx="4209471" cy="2115250"/>
          </a:xfrm>
          <a:prstGeom prst="rect">
            <a:avLst/>
          </a:prstGeom>
        </p:spPr>
        <p:txBody>
          <a:bodyPr vert="horz" lIns="183667" tIns="91834" rIns="183667" bIns="91834" rtlCol="0" anchor="b"/>
          <a:lstStyle>
            <a:lvl1pPr algn="r">
              <a:defRPr sz="2300"/>
            </a:lvl1pPr>
          </a:lstStyle>
          <a:p>
            <a:fld id="{C7D60FAE-D218-E54F-9B7E-7301676A3AA9}" type="slidenum">
              <a:rPr lang="en-US" smtClean="0"/>
              <a:t>‹#›</a:t>
            </a:fld>
            <a:endParaRPr lang="en-US"/>
          </a:p>
        </p:txBody>
      </p:sp>
    </p:spTree>
    <p:extLst>
      <p:ext uri="{BB962C8B-B14F-4D97-AF65-F5344CB8AC3E}">
        <p14:creationId xmlns:p14="http://schemas.microsoft.com/office/powerpoint/2010/main" val="100483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a:t>
            </a:fld>
            <a:endParaRPr lang="en-US"/>
          </a:p>
        </p:txBody>
      </p:sp>
    </p:spTree>
    <p:extLst>
      <p:ext uri="{BB962C8B-B14F-4D97-AF65-F5344CB8AC3E}">
        <p14:creationId xmlns:p14="http://schemas.microsoft.com/office/powerpoint/2010/main" val="612658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10</a:t>
            </a:fld>
            <a:endParaRPr lang="en-US"/>
          </a:p>
        </p:txBody>
      </p:sp>
    </p:spTree>
    <p:extLst>
      <p:ext uri="{BB962C8B-B14F-4D97-AF65-F5344CB8AC3E}">
        <p14:creationId xmlns:p14="http://schemas.microsoft.com/office/powerpoint/2010/main" val="524370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11</a:t>
            </a:fld>
            <a:endParaRPr lang="en-US"/>
          </a:p>
        </p:txBody>
      </p:sp>
    </p:spTree>
    <p:extLst>
      <p:ext uri="{BB962C8B-B14F-4D97-AF65-F5344CB8AC3E}">
        <p14:creationId xmlns:p14="http://schemas.microsoft.com/office/powerpoint/2010/main" val="2249107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12</a:t>
            </a:fld>
            <a:endParaRPr lang="en-US"/>
          </a:p>
        </p:txBody>
      </p:sp>
    </p:spTree>
    <p:extLst>
      <p:ext uri="{BB962C8B-B14F-4D97-AF65-F5344CB8AC3E}">
        <p14:creationId xmlns:p14="http://schemas.microsoft.com/office/powerpoint/2010/main" val="840279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nl-BE" sz="1200" b="1" dirty="0">
                <a:highlight>
                  <a:srgbClr val="FFFFFF"/>
                </a:highlight>
                <a:latin typeface="Arial" panose="020B0604020202020204" pitchFamily="34" charset="0"/>
                <a:ea typeface="Times New Roman" panose="02020603050405020304" pitchFamily="18" charset="0"/>
              </a:rPr>
              <a:t>K2. </a:t>
            </a:r>
            <a:r>
              <a:rPr lang="nl-BE" sz="1200" b="1" dirty="0">
                <a:latin typeface="Arial" panose="020B0604020202020204" pitchFamily="34" charset="0"/>
                <a:ea typeface="Times New Roman" panose="02020603050405020304" pitchFamily="18" charset="0"/>
              </a:rPr>
              <a:t>Hoeveel problemen ondervindt u momenteel bij het invullen van vacatures door een gebrek aan geschoold talent?</a:t>
            </a:r>
          </a:p>
          <a:p>
            <a:pPr marL="0" marR="0">
              <a:spcBef>
                <a:spcPts val="0"/>
              </a:spcBef>
              <a:spcAft>
                <a:spcPts val="0"/>
              </a:spcAft>
            </a:pPr>
            <a:r>
              <a:rPr lang="nl-BE" sz="1200" b="1" dirty="0">
                <a:latin typeface="Arial" panose="020B0604020202020204" pitchFamily="34" charset="0"/>
                <a:ea typeface="Times New Roman" panose="02020603050405020304" pitchFamily="18" charset="0"/>
              </a:rPr>
              <a:t> </a:t>
            </a:r>
          </a:p>
          <a:p>
            <a:pPr marL="0" marR="0" lvl="0" indent="0">
              <a:lnSpc>
                <a:spcPct val="115000"/>
              </a:lnSpc>
              <a:spcBef>
                <a:spcPts val="0"/>
              </a:spcBef>
              <a:spcAft>
                <a:spcPts val="0"/>
              </a:spcAft>
              <a:buSzPts val="1000"/>
              <a:buFont typeface="Wingdings" panose="05000000000000000000" pitchFamily="2" charset="2"/>
              <a:buNone/>
            </a:pPr>
            <a:r>
              <a:rPr lang="nl-BE"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1. </a:t>
            </a:r>
            <a:r>
              <a:rPr lang="nl-BE" sz="1200" dirty="0">
                <a:latin typeface="Arial" panose="020B0604020202020204" pitchFamily="34" charset="0"/>
                <a:ea typeface="Times New Roman" panose="02020603050405020304" pitchFamily="18" charset="0"/>
                <a:cs typeface="Arial" panose="020B0604020202020204" pitchFamily="34" charset="0"/>
              </a:rPr>
              <a:t>Heel wat moeilijkheden</a:t>
            </a:r>
          </a:p>
          <a:p>
            <a:pPr marL="0" marR="0" lvl="0" indent="0">
              <a:lnSpc>
                <a:spcPct val="115000"/>
              </a:lnSpc>
              <a:spcBef>
                <a:spcPts val="0"/>
              </a:spcBef>
              <a:spcAft>
                <a:spcPts val="0"/>
              </a:spcAft>
              <a:buSzPts val="1000"/>
              <a:buFont typeface="Wingdings" panose="05000000000000000000" pitchFamily="2" charset="2"/>
              <a:buNone/>
            </a:pPr>
            <a:r>
              <a:rPr lang="nl-BE"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2. Een</a:t>
            </a:r>
            <a:r>
              <a:rPr lang="nl-BE" sz="1200" dirty="0">
                <a:latin typeface="Arial" panose="020B0604020202020204" pitchFamily="34" charset="0"/>
                <a:ea typeface="Times New Roman" panose="02020603050405020304" pitchFamily="18" charset="0"/>
                <a:cs typeface="Arial" panose="020B0604020202020204" pitchFamily="34" charset="0"/>
              </a:rPr>
              <a:t> aantal moeilijkheden</a:t>
            </a:r>
          </a:p>
          <a:p>
            <a:pPr marL="0" marR="0" lvl="0" indent="0">
              <a:lnSpc>
                <a:spcPct val="115000"/>
              </a:lnSpc>
              <a:spcBef>
                <a:spcPts val="0"/>
              </a:spcBef>
              <a:spcAft>
                <a:spcPts val="0"/>
              </a:spcAft>
              <a:buSzPts val="1000"/>
              <a:buFont typeface="Wingdings" panose="05000000000000000000" pitchFamily="2" charset="2"/>
              <a:buNone/>
            </a:pPr>
            <a:r>
              <a:rPr lang="nl-BE"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3. </a:t>
            </a:r>
            <a:r>
              <a:rPr lang="nl-BE" sz="1200" dirty="0">
                <a:latin typeface="Arial" panose="020B0604020202020204" pitchFamily="34" charset="0"/>
                <a:ea typeface="Times New Roman" panose="02020603050405020304" pitchFamily="18" charset="0"/>
                <a:cs typeface="Arial" panose="020B0604020202020204" pitchFamily="34" charset="0"/>
              </a:rPr>
              <a:t>Geen moeilijkheden</a:t>
            </a:r>
          </a:p>
          <a:p>
            <a:r>
              <a:rPr lang="nl-BE" sz="1200" dirty="0">
                <a:latin typeface="Arial" panose="020B0604020202020204" pitchFamily="34" charset="0"/>
                <a:ea typeface="Times New Roman" panose="02020603050405020304" pitchFamily="18" charset="0"/>
              </a:rPr>
              <a:t>4. Weet ik niet / Niet gemeld </a:t>
            </a:r>
          </a:p>
          <a:p>
            <a:endParaRPr lang="en-US" dirty="0"/>
          </a:p>
        </p:txBody>
      </p:sp>
      <p:sp>
        <p:nvSpPr>
          <p:cNvPr id="4" name="Slide Number Placeholder 3"/>
          <p:cNvSpPr>
            <a:spLocks noGrp="1"/>
          </p:cNvSpPr>
          <p:nvPr>
            <p:ph type="sldNum" sz="quarter" idx="5"/>
          </p:nvPr>
        </p:nvSpPr>
        <p:spPr/>
        <p:txBody>
          <a:bodyPr/>
          <a:lstStyle/>
          <a:p>
            <a:fld id="{C7D60FAE-D218-E54F-9B7E-7301676A3AA9}" type="slidenum">
              <a:rPr lang="en-US" smtClean="0"/>
              <a:t>13</a:t>
            </a:fld>
            <a:endParaRPr lang="en-US"/>
          </a:p>
        </p:txBody>
      </p:sp>
    </p:spTree>
    <p:extLst>
      <p:ext uri="{BB962C8B-B14F-4D97-AF65-F5344CB8AC3E}">
        <p14:creationId xmlns:p14="http://schemas.microsoft.com/office/powerpoint/2010/main" val="251518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14</a:t>
            </a:fld>
            <a:endParaRPr lang="en-US"/>
          </a:p>
        </p:txBody>
      </p:sp>
    </p:spTree>
    <p:extLst>
      <p:ext uri="{BB962C8B-B14F-4D97-AF65-F5344CB8AC3E}">
        <p14:creationId xmlns:p14="http://schemas.microsoft.com/office/powerpoint/2010/main" val="333931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15</a:t>
            </a:fld>
            <a:endParaRPr lang="en-US"/>
          </a:p>
        </p:txBody>
      </p:sp>
    </p:spTree>
    <p:extLst>
      <p:ext uri="{BB962C8B-B14F-4D97-AF65-F5344CB8AC3E}">
        <p14:creationId xmlns:p14="http://schemas.microsoft.com/office/powerpoint/2010/main" val="3516519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955153" y="4489984"/>
            <a:ext cx="5256144" cy="4252793"/>
          </a:xfrm>
          <a:prstGeom prst="rect">
            <a:avLst/>
          </a:prstGeom>
          <a:noFill/>
          <a:ln>
            <a:noFill/>
          </a:ln>
        </p:spPr>
        <p:txBody>
          <a:bodyPr wrap="square" lIns="94932" tIns="94932" rIns="94932" bIns="94932" anchor="ctr" anchorCtr="0">
            <a:noAutofit/>
          </a:bodyPr>
          <a:lstStyle/>
          <a:p>
            <a:endParaRPr lang="en-US">
              <a:cs typeface="Calibri"/>
            </a:endParaRPr>
          </a:p>
        </p:txBody>
      </p:sp>
      <p:sp>
        <p:nvSpPr>
          <p:cNvPr id="358" name="Shape 3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6858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17</a:t>
            </a:fld>
            <a:endParaRPr lang="en-US"/>
          </a:p>
        </p:txBody>
      </p:sp>
    </p:spTree>
    <p:extLst>
      <p:ext uri="{BB962C8B-B14F-4D97-AF65-F5344CB8AC3E}">
        <p14:creationId xmlns:p14="http://schemas.microsoft.com/office/powerpoint/2010/main" val="3685218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18</a:t>
            </a:fld>
            <a:endParaRPr lang="en-US"/>
          </a:p>
        </p:txBody>
      </p:sp>
    </p:spTree>
    <p:extLst>
      <p:ext uri="{BB962C8B-B14F-4D97-AF65-F5344CB8AC3E}">
        <p14:creationId xmlns:p14="http://schemas.microsoft.com/office/powerpoint/2010/main" val="3176054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19</a:t>
            </a:fld>
            <a:endParaRPr lang="en-US"/>
          </a:p>
        </p:txBody>
      </p:sp>
    </p:spTree>
    <p:extLst>
      <p:ext uri="{BB962C8B-B14F-4D97-AF65-F5344CB8AC3E}">
        <p14:creationId xmlns:p14="http://schemas.microsoft.com/office/powerpoint/2010/main" val="250268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a:t>De titel is dezelfde als de slides erna </a:t>
            </a:r>
            <a:r>
              <a:rPr lang="nl-BE">
                <a:sym typeface="Wingdings" panose="05000000000000000000" pitchFamily="2" charset="2"/>
              </a:rPr>
              <a:t></a:t>
            </a:r>
          </a:p>
        </p:txBody>
      </p:sp>
      <p:sp>
        <p:nvSpPr>
          <p:cNvPr id="4" name="Slide Number Placeholder 3"/>
          <p:cNvSpPr>
            <a:spLocks noGrp="1"/>
          </p:cNvSpPr>
          <p:nvPr>
            <p:ph type="sldNum" sz="quarter" idx="5"/>
          </p:nvPr>
        </p:nvSpPr>
        <p:spPr/>
        <p:txBody>
          <a:bodyPr/>
          <a:lstStyle/>
          <a:p>
            <a:fld id="{C7D60FAE-D218-E54F-9B7E-7301676A3AA9}" type="slidenum">
              <a:rPr lang="en-US" smtClean="0"/>
              <a:t>2</a:t>
            </a:fld>
            <a:endParaRPr lang="en-US"/>
          </a:p>
        </p:txBody>
      </p:sp>
    </p:spTree>
    <p:extLst>
      <p:ext uri="{BB962C8B-B14F-4D97-AF65-F5344CB8AC3E}">
        <p14:creationId xmlns:p14="http://schemas.microsoft.com/office/powerpoint/2010/main" val="2890148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20</a:t>
            </a:fld>
            <a:endParaRPr lang="en-US"/>
          </a:p>
        </p:txBody>
      </p:sp>
    </p:spTree>
    <p:extLst>
      <p:ext uri="{BB962C8B-B14F-4D97-AF65-F5344CB8AC3E}">
        <p14:creationId xmlns:p14="http://schemas.microsoft.com/office/powerpoint/2010/main" val="14052528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21</a:t>
            </a:fld>
            <a:endParaRPr lang="en-US"/>
          </a:p>
        </p:txBody>
      </p:sp>
    </p:spTree>
    <p:extLst>
      <p:ext uri="{BB962C8B-B14F-4D97-AF65-F5344CB8AC3E}">
        <p14:creationId xmlns:p14="http://schemas.microsoft.com/office/powerpoint/2010/main" val="2658332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22</a:t>
            </a:fld>
            <a:endParaRPr lang="en-US"/>
          </a:p>
        </p:txBody>
      </p:sp>
    </p:spTree>
    <p:extLst>
      <p:ext uri="{BB962C8B-B14F-4D97-AF65-F5344CB8AC3E}">
        <p14:creationId xmlns:p14="http://schemas.microsoft.com/office/powerpoint/2010/main" val="741837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23</a:t>
            </a:fld>
            <a:endParaRPr lang="en-US"/>
          </a:p>
        </p:txBody>
      </p:sp>
    </p:spTree>
    <p:extLst>
      <p:ext uri="{BB962C8B-B14F-4D97-AF65-F5344CB8AC3E}">
        <p14:creationId xmlns:p14="http://schemas.microsoft.com/office/powerpoint/2010/main" val="350650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24</a:t>
            </a:fld>
            <a:endParaRPr lang="en-US"/>
          </a:p>
        </p:txBody>
      </p:sp>
    </p:spTree>
    <p:extLst>
      <p:ext uri="{BB962C8B-B14F-4D97-AF65-F5344CB8AC3E}">
        <p14:creationId xmlns:p14="http://schemas.microsoft.com/office/powerpoint/2010/main" val="19719132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25</a:t>
            </a:fld>
            <a:endParaRPr lang="en-US"/>
          </a:p>
        </p:txBody>
      </p:sp>
    </p:spTree>
    <p:extLst>
      <p:ext uri="{BB962C8B-B14F-4D97-AF65-F5344CB8AC3E}">
        <p14:creationId xmlns:p14="http://schemas.microsoft.com/office/powerpoint/2010/main" val="4184224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7D60FAE-D218-E54F-9B7E-7301676A3AA9}" type="slidenum">
              <a:rPr lang="en-US" smtClean="0"/>
              <a:t>26</a:t>
            </a:fld>
            <a:endParaRPr lang="en-US"/>
          </a:p>
        </p:txBody>
      </p:sp>
    </p:spTree>
    <p:extLst>
      <p:ext uri="{BB962C8B-B14F-4D97-AF65-F5344CB8AC3E}">
        <p14:creationId xmlns:p14="http://schemas.microsoft.com/office/powerpoint/2010/main" val="66887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7D60FAE-D218-E54F-9B7E-7301676A3AA9}" type="slidenum">
              <a:rPr lang="en-US" smtClean="0"/>
              <a:t>27</a:t>
            </a:fld>
            <a:endParaRPr lang="en-US"/>
          </a:p>
        </p:txBody>
      </p:sp>
    </p:spTree>
    <p:extLst>
      <p:ext uri="{BB962C8B-B14F-4D97-AF65-F5344CB8AC3E}">
        <p14:creationId xmlns:p14="http://schemas.microsoft.com/office/powerpoint/2010/main" val="2739461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D60FAE-D218-E54F-9B7E-7301676A3AA9}" type="slidenum">
              <a:rPr lang="en-US" smtClean="0"/>
              <a:t>28</a:t>
            </a:fld>
            <a:endParaRPr lang="en-US"/>
          </a:p>
        </p:txBody>
      </p:sp>
    </p:spTree>
    <p:extLst>
      <p:ext uri="{BB962C8B-B14F-4D97-AF65-F5344CB8AC3E}">
        <p14:creationId xmlns:p14="http://schemas.microsoft.com/office/powerpoint/2010/main" val="39136529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29</a:t>
            </a:fld>
            <a:endParaRPr lang="en-US"/>
          </a:p>
        </p:txBody>
      </p:sp>
    </p:spTree>
    <p:extLst>
      <p:ext uri="{BB962C8B-B14F-4D97-AF65-F5344CB8AC3E}">
        <p14:creationId xmlns:p14="http://schemas.microsoft.com/office/powerpoint/2010/main" val="3857202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D60FAE-D218-E54F-9B7E-7301676A3AA9}" type="slidenum">
              <a:rPr lang="en-US" smtClean="0"/>
              <a:t>3</a:t>
            </a:fld>
            <a:endParaRPr lang="en-US"/>
          </a:p>
        </p:txBody>
      </p:sp>
    </p:spTree>
    <p:extLst>
      <p:ext uri="{BB962C8B-B14F-4D97-AF65-F5344CB8AC3E}">
        <p14:creationId xmlns:p14="http://schemas.microsoft.com/office/powerpoint/2010/main" val="35179529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Bijkomende opmerkingen met betrekking tot de analyse van K4 2021: </a:t>
            </a:r>
          </a:p>
          <a:p>
            <a:pPr marL="171450" indent="-171450">
              <a:buFont typeface="Arial"/>
              <a:buChar char="•"/>
            </a:pPr>
            <a:r>
              <a:rPr lang="nl-BE" dirty="0"/>
              <a:t>De analyse is uitgevoerd op de onbewerkte, niet voor seizoensinvloeden gecorrigeerde gegevens die </a:t>
            </a:r>
            <a:r>
              <a:rPr lang="nl-BE" dirty="0" err="1"/>
              <a:t>InfoCorp</a:t>
            </a:r>
            <a:r>
              <a:rPr lang="nl-BE" dirty="0"/>
              <a:t> in augustus 2021 aan </a:t>
            </a:r>
            <a:r>
              <a:rPr lang="nl-BE" dirty="0" err="1"/>
              <a:t>Reputation</a:t>
            </a:r>
            <a:r>
              <a:rPr lang="nl-BE" dirty="0"/>
              <a:t> Leaders heeft verstrekt. </a:t>
            </a:r>
          </a:p>
          <a:p>
            <a:pPr marL="171450" indent="-171450">
              <a:buFont typeface="Arial"/>
              <a:buChar char="•"/>
            </a:pPr>
            <a:r>
              <a:rPr lang="nl-BE" dirty="0"/>
              <a:t>De gegevens werden door </a:t>
            </a:r>
            <a:r>
              <a:rPr lang="nl-BE" dirty="0" err="1"/>
              <a:t>InfoCorp</a:t>
            </a:r>
            <a:r>
              <a:rPr lang="nl-BE" dirty="0"/>
              <a:t> zodanig gewogen dat alle landen hun oorspronkelijke grootte behielden, met uitzondering van de VS en India, die tot 2000 werden gewogen om de steekproef niet te zeer te vertekenen.</a:t>
            </a:r>
          </a:p>
          <a:p>
            <a:pPr marL="171450" indent="-171450">
              <a:buFont typeface="Arial"/>
              <a:buChar char="•"/>
            </a:pPr>
            <a:r>
              <a:rPr lang="nl-BE" dirty="0"/>
              <a:t>De sectoren en de omvang van de organisaties werden vooraf bepaald en toegepast zoals aangegeven.</a:t>
            </a:r>
          </a:p>
          <a:p>
            <a:pPr marL="171450" indent="-171450">
              <a:buFont typeface="Arial"/>
              <a:buChar char="•"/>
            </a:pPr>
            <a:r>
              <a:rPr lang="nl-BE" dirty="0"/>
              <a:t>Op het derde kwartaal hebben wij een principiële componentenanalyse uitgevoerd om na te gaan welke opties statistisch gegroepeerd konden worden. Dit resulteerde in 'de lat lager leggen', wat neerkomt op het samenvoegen van lagere functievaardigheden of ervaring en/of het elimineren van job screening of drugstests.</a:t>
            </a:r>
          </a:p>
        </p:txBody>
      </p:sp>
      <p:sp>
        <p:nvSpPr>
          <p:cNvPr id="4" name="Slide Number Placeholder 3"/>
          <p:cNvSpPr>
            <a:spLocks noGrp="1"/>
          </p:cNvSpPr>
          <p:nvPr>
            <p:ph type="sldNum" sz="quarter" idx="5"/>
          </p:nvPr>
        </p:nvSpPr>
        <p:spPr/>
        <p:txBody>
          <a:bodyPr/>
          <a:lstStyle/>
          <a:p>
            <a:fld id="{C7D60FAE-D218-E54F-9B7E-7301676A3AA9}" type="slidenum">
              <a:rPr lang="en-US" smtClean="0"/>
              <a:t>30</a:t>
            </a:fld>
            <a:endParaRPr lang="en-US"/>
          </a:p>
        </p:txBody>
      </p:sp>
    </p:spTree>
    <p:extLst>
      <p:ext uri="{BB962C8B-B14F-4D97-AF65-F5344CB8AC3E}">
        <p14:creationId xmlns:p14="http://schemas.microsoft.com/office/powerpoint/2010/main" val="4277442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Bijkomende opmerkingen met </a:t>
            </a:r>
            <a:r>
              <a:rPr lang="nl-BE" dirty="0" err="1"/>
              <a:t>btrekking</a:t>
            </a:r>
            <a:r>
              <a:rPr lang="nl-BE" dirty="0"/>
              <a:t> tot de analyse van K4 2021: </a:t>
            </a:r>
          </a:p>
          <a:p>
            <a:pPr marL="171450" indent="-171450">
              <a:buFont typeface="Arial"/>
              <a:buChar char="•"/>
            </a:pPr>
            <a:r>
              <a:rPr lang="nl-BE" dirty="0"/>
              <a:t>De analyse is uitgevoerd op de onbewerkte, niet voor seizoensinvloeden gecorrigeerde gegevens die </a:t>
            </a:r>
            <a:r>
              <a:rPr lang="nl-BE" dirty="0" err="1"/>
              <a:t>InfoCorp</a:t>
            </a:r>
            <a:r>
              <a:rPr lang="nl-BE" dirty="0"/>
              <a:t> in augustus 2021 aan </a:t>
            </a:r>
            <a:r>
              <a:rPr lang="nl-BE" dirty="0" err="1"/>
              <a:t>Reputation</a:t>
            </a:r>
            <a:r>
              <a:rPr lang="nl-BE" dirty="0"/>
              <a:t> Leaders heeft verstrekt. </a:t>
            </a:r>
          </a:p>
          <a:p>
            <a:pPr marL="171450" indent="-171450">
              <a:buFont typeface="Arial"/>
              <a:buChar char="•"/>
            </a:pPr>
            <a:r>
              <a:rPr lang="nl-BE" dirty="0"/>
              <a:t>De gegevens werden door </a:t>
            </a:r>
            <a:r>
              <a:rPr lang="nl-BE" dirty="0" err="1"/>
              <a:t>InfoCorp</a:t>
            </a:r>
            <a:r>
              <a:rPr lang="nl-BE" dirty="0"/>
              <a:t> zodanig gewogen dat alle landen hun oorspronkelijke grootte behielden, met uitzondering van de VS en India, die tot 2000 werden gewogen om de steekproef niet te zeer te vertekenen.</a:t>
            </a:r>
          </a:p>
          <a:p>
            <a:pPr marL="171450" indent="-171450">
              <a:buFont typeface="Arial"/>
              <a:buChar char="•"/>
            </a:pPr>
            <a:r>
              <a:rPr lang="nl-BE" dirty="0"/>
              <a:t>De sectoren en de omvang van de organisaties werden vooraf bepaald en toegepast zoals aangegeven.</a:t>
            </a:r>
          </a:p>
          <a:p>
            <a:pPr marL="171450" indent="-171450">
              <a:buFont typeface="Arial"/>
              <a:buChar char="•"/>
            </a:pPr>
            <a:r>
              <a:rPr lang="nl-BE" dirty="0"/>
              <a:t>Op het derde kwartaal hebben wij een principiële componentenanalyse uitgevoerd om na te gaan welke opties statistisch gegroepeerd konden worden. Dit resulteerde in "de lat lager leggen", wat neerkomt op het samenvoegen van lagere functievaardigheden of ervaring en/of het elimineren van job screening of drugstests.</a:t>
            </a:r>
          </a:p>
        </p:txBody>
      </p:sp>
      <p:sp>
        <p:nvSpPr>
          <p:cNvPr id="4" name="Slide Number Placeholder 3"/>
          <p:cNvSpPr>
            <a:spLocks noGrp="1"/>
          </p:cNvSpPr>
          <p:nvPr>
            <p:ph type="sldNum" sz="quarter" idx="5"/>
          </p:nvPr>
        </p:nvSpPr>
        <p:spPr/>
        <p:txBody>
          <a:bodyPr/>
          <a:lstStyle/>
          <a:p>
            <a:fld id="{C7D60FAE-D218-E54F-9B7E-7301676A3AA9}" type="slidenum">
              <a:rPr lang="en-US" smtClean="0"/>
              <a:t>31</a:t>
            </a:fld>
            <a:endParaRPr lang="en-US"/>
          </a:p>
        </p:txBody>
      </p:sp>
    </p:spTree>
    <p:extLst>
      <p:ext uri="{BB962C8B-B14F-4D97-AF65-F5344CB8AC3E}">
        <p14:creationId xmlns:p14="http://schemas.microsoft.com/office/powerpoint/2010/main" val="23566240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D60FAE-D218-E54F-9B7E-7301676A3AA9}" type="slidenum">
              <a:rPr lang="en-US" smtClean="0"/>
              <a:t>32</a:t>
            </a:fld>
            <a:endParaRPr lang="en-US"/>
          </a:p>
        </p:txBody>
      </p:sp>
    </p:spTree>
    <p:extLst>
      <p:ext uri="{BB962C8B-B14F-4D97-AF65-F5344CB8AC3E}">
        <p14:creationId xmlns:p14="http://schemas.microsoft.com/office/powerpoint/2010/main" val="17593432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BE" dirty="0"/>
              <a:t>DON’T TRANSLATE   </a:t>
            </a:r>
            <a:r>
              <a:rPr lang="nl-BE" dirty="0" err="1"/>
              <a:t>workfoce</a:t>
            </a:r>
            <a:r>
              <a:rPr lang="nl-BE" dirty="0"/>
              <a:t> consulting </a:t>
            </a:r>
            <a:r>
              <a:rPr lang="nl-BE" dirty="0" err="1"/>
              <a:t>etc</a:t>
            </a:r>
            <a:r>
              <a:rPr lang="nl-BE" dirty="0"/>
              <a:t> </a:t>
            </a:r>
            <a:r>
              <a:rPr lang="nl-BE" dirty="0" err="1"/>
              <a:t>remain</a:t>
            </a:r>
            <a:r>
              <a:rPr lang="nl-BE" dirty="0"/>
              <a:t> in </a:t>
            </a:r>
            <a:r>
              <a:rPr lang="nl-BE" dirty="0" err="1"/>
              <a:t>english</a:t>
            </a:r>
            <a:endParaRPr lang="nl-B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65EDDB-11A1-4C96-97C9-A3476E2D369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2568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txBox="1">
            <a:spLocks noGrp="1"/>
          </p:cNvSpPr>
          <p:nvPr>
            <p:ph type="body" idx="1"/>
          </p:nvPr>
        </p:nvSpPr>
        <p:spPr>
          <a:xfrm>
            <a:off x="955153" y="4489984"/>
            <a:ext cx="5256144" cy="4252793"/>
          </a:xfrm>
          <a:prstGeom prst="rect">
            <a:avLst/>
          </a:prstGeom>
          <a:noFill/>
          <a:ln>
            <a:noFill/>
          </a:ln>
        </p:spPr>
        <p:txBody>
          <a:bodyPr wrap="square" lIns="94932" tIns="94932" rIns="94932" bIns="94932" anchor="ctr" anchorCtr="0">
            <a:noAutofit/>
          </a:bodyPr>
          <a:lstStyle/>
          <a:p>
            <a:endParaRPr lang="en-US">
              <a:cs typeface="Calibri"/>
            </a:endParaRPr>
          </a:p>
        </p:txBody>
      </p:sp>
      <p:sp>
        <p:nvSpPr>
          <p:cNvPr id="358" name="Shape 358"/>
          <p:cNvSpPr>
            <a:spLocks noGrp="1" noRot="1" noChangeAspect="1"/>
          </p:cNvSpPr>
          <p:nvPr>
            <p:ph type="sldImg" idx="2"/>
          </p:nvPr>
        </p:nvSpPr>
        <p:spPr>
          <a:xfrm>
            <a:off x="431800" y="708025"/>
            <a:ext cx="6302375" cy="35448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4628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4</a:t>
            </a:fld>
            <a:endParaRPr lang="en-US"/>
          </a:p>
        </p:txBody>
      </p:sp>
    </p:spTree>
    <p:extLst>
      <p:ext uri="{BB962C8B-B14F-4D97-AF65-F5344CB8AC3E}">
        <p14:creationId xmlns:p14="http://schemas.microsoft.com/office/powerpoint/2010/main" val="4288011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nl-BE" sz="1200">
                <a:solidFill>
                  <a:schemeClr val="tx1"/>
                </a:solidFill>
                <a:latin typeface="+mn-lt"/>
                <a:ea typeface="+mn-ea"/>
                <a:cs typeface="+mn-cs"/>
              </a:rPr>
              <a:t>Volgens de ManpowerGroup Barometer die vandaag werd gepubliceerd, zou de arbeidsmarkt zich in de loop van de komende drie maanden sneller moeten gaan herstellen. </a:t>
            </a:r>
          </a:p>
        </p:txBody>
      </p:sp>
      <p:sp>
        <p:nvSpPr>
          <p:cNvPr id="4" name="Slide Number Placeholder 3"/>
          <p:cNvSpPr>
            <a:spLocks noGrp="1"/>
          </p:cNvSpPr>
          <p:nvPr>
            <p:ph type="sldNum" sz="quarter" idx="5"/>
          </p:nvPr>
        </p:nvSpPr>
        <p:spPr/>
        <p:txBody>
          <a:bodyPr/>
          <a:lstStyle/>
          <a:p>
            <a:fld id="{C7D60FAE-D218-E54F-9B7E-7301676A3AA9}" type="slidenum">
              <a:rPr lang="en-US" smtClean="0"/>
              <a:t>5</a:t>
            </a:fld>
            <a:endParaRPr lang="en-US"/>
          </a:p>
        </p:txBody>
      </p:sp>
    </p:spTree>
    <p:extLst>
      <p:ext uri="{BB962C8B-B14F-4D97-AF65-F5344CB8AC3E}">
        <p14:creationId xmlns:p14="http://schemas.microsoft.com/office/powerpoint/2010/main" val="3621247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6</a:t>
            </a:fld>
            <a:endParaRPr lang="en-US"/>
          </a:p>
        </p:txBody>
      </p:sp>
    </p:spTree>
    <p:extLst>
      <p:ext uri="{BB962C8B-B14F-4D97-AF65-F5344CB8AC3E}">
        <p14:creationId xmlns:p14="http://schemas.microsoft.com/office/powerpoint/2010/main" val="138929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7</a:t>
            </a:fld>
            <a:endParaRPr lang="en-US"/>
          </a:p>
        </p:txBody>
      </p:sp>
    </p:spTree>
    <p:extLst>
      <p:ext uri="{BB962C8B-B14F-4D97-AF65-F5344CB8AC3E}">
        <p14:creationId xmlns:p14="http://schemas.microsoft.com/office/powerpoint/2010/main" val="424990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a:endParaRPr>
          </a:p>
        </p:txBody>
      </p:sp>
      <p:sp>
        <p:nvSpPr>
          <p:cNvPr id="4" name="Slide Number Placeholder 3"/>
          <p:cNvSpPr>
            <a:spLocks noGrp="1"/>
          </p:cNvSpPr>
          <p:nvPr>
            <p:ph type="sldNum" sz="quarter" idx="5"/>
          </p:nvPr>
        </p:nvSpPr>
        <p:spPr/>
        <p:txBody>
          <a:bodyPr/>
          <a:lstStyle/>
          <a:p>
            <a:fld id="{C7D60FAE-D218-E54F-9B7E-7301676A3AA9}" type="slidenum">
              <a:rPr lang="en-US" smtClean="0"/>
              <a:t>8</a:t>
            </a:fld>
            <a:endParaRPr lang="en-US"/>
          </a:p>
        </p:txBody>
      </p:sp>
    </p:spTree>
    <p:extLst>
      <p:ext uri="{BB962C8B-B14F-4D97-AF65-F5344CB8AC3E}">
        <p14:creationId xmlns:p14="http://schemas.microsoft.com/office/powerpoint/2010/main" val="2454989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marR="0">
              <a:spcBef>
                <a:spcPts val="0"/>
              </a:spcBef>
              <a:spcAft>
                <a:spcPts val="0"/>
              </a:spcAft>
            </a:pPr>
            <a:endParaRPr lang="en-GB" b="1" dirty="0">
              <a:latin typeface="Arial"/>
              <a:cs typeface="Arial" panose="020B0604020202020204" pitchFamily="34" charset="0"/>
            </a:endParaRPr>
          </a:p>
        </p:txBody>
      </p:sp>
    </p:spTree>
    <p:extLst>
      <p:ext uri="{BB962C8B-B14F-4D97-AF65-F5344CB8AC3E}">
        <p14:creationId xmlns:p14="http://schemas.microsoft.com/office/powerpoint/2010/main" val="3108426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02FA9-2302-F646-AEAF-31F43A95E114}"/>
              </a:ext>
            </a:extLst>
          </p:cNvPr>
          <p:cNvPicPr>
            <a:picLocks noChangeAspect="1"/>
          </p:cNvPicPr>
          <p:nvPr userDrawn="1"/>
        </p:nvPicPr>
        <p:blipFill>
          <a:blip r:embed="rId2"/>
          <a:srcRect/>
          <a:stretch/>
        </p:blipFill>
        <p:spPr>
          <a:xfrm>
            <a:off x="6773" y="7614"/>
            <a:ext cx="9130453" cy="5128271"/>
          </a:xfrm>
          <a:prstGeom prst="rect">
            <a:avLst/>
          </a:prstGeom>
        </p:spPr>
      </p:pic>
      <p:sp>
        <p:nvSpPr>
          <p:cNvPr id="14" name="Text Placeholder 13">
            <a:extLst>
              <a:ext uri="{FF2B5EF4-FFF2-40B4-BE49-F238E27FC236}">
                <a16:creationId xmlns:a16="http://schemas.microsoft.com/office/drawing/2014/main" id="{F8C9CC1E-3FF1-1A4D-A958-4D3FAB170388}"/>
              </a:ext>
            </a:extLst>
          </p:cNvPr>
          <p:cNvSpPr>
            <a:spLocks noGrp="1"/>
          </p:cNvSpPr>
          <p:nvPr>
            <p:ph type="body" sz="quarter" idx="10" hasCustomPrompt="1"/>
          </p:nvPr>
        </p:nvSpPr>
        <p:spPr>
          <a:xfrm>
            <a:off x="361141" y="1542316"/>
            <a:ext cx="4298221" cy="1578341"/>
          </a:xfrm>
          <a:effectLst>
            <a:outerShdw blurRad="127000" dist="12700" dir="2700000" algn="tl" rotWithShape="0">
              <a:schemeClr val="accent5">
                <a:alpha val="50000"/>
              </a:schemeClr>
            </a:outerShdw>
          </a:effectLst>
        </p:spPr>
        <p:txBody>
          <a:bodyPr wrap="none" anchor="ctr" anchorCtr="0">
            <a:noAutofit/>
          </a:bodyPr>
          <a:lstStyle>
            <a:lvl1pPr marL="0" indent="0">
              <a:lnSpc>
                <a:spcPct val="100000"/>
              </a:lnSpc>
              <a:spcBef>
                <a:spcPts val="0"/>
              </a:spcBef>
              <a:buFontTx/>
              <a:buNone/>
              <a:defRPr sz="3500" b="1">
                <a:solidFill>
                  <a:schemeClr val="bg1"/>
                </a:solidFill>
                <a:latin typeface="+mj-lt"/>
              </a:defRPr>
            </a:lvl1pPr>
          </a:lstStyle>
          <a:p>
            <a:pPr lvl="0"/>
            <a:r>
              <a:rPr lang="en-US"/>
              <a:t>MANPOWERGROUP</a:t>
            </a:r>
          </a:p>
          <a:p>
            <a:pPr lvl="0"/>
            <a:r>
              <a:rPr lang="en-US"/>
              <a:t>EMPLOYMENT</a:t>
            </a:r>
          </a:p>
          <a:p>
            <a:pPr lvl="0"/>
            <a:r>
              <a:rPr lang="en-US"/>
              <a:t>OUTLOOK SURVEY</a:t>
            </a:r>
          </a:p>
        </p:txBody>
      </p:sp>
      <p:pic>
        <p:nvPicPr>
          <p:cNvPr id="7" name="Picture 6">
            <a:extLst>
              <a:ext uri="{FF2B5EF4-FFF2-40B4-BE49-F238E27FC236}">
                <a16:creationId xmlns:a16="http://schemas.microsoft.com/office/drawing/2014/main" id="{AED709CD-54C3-0146-BDA1-58EA8E3B414F}"/>
              </a:ext>
            </a:extLst>
          </p:cNvPr>
          <p:cNvPicPr>
            <a:picLocks noChangeAspect="1"/>
          </p:cNvPicPr>
          <p:nvPr userDrawn="1"/>
        </p:nvPicPr>
        <p:blipFill>
          <a:blip r:embed="rId3"/>
          <a:srcRect/>
          <a:stretch/>
        </p:blipFill>
        <p:spPr>
          <a:xfrm>
            <a:off x="960268" y="219046"/>
            <a:ext cx="1822689" cy="324876"/>
          </a:xfrm>
          <a:prstGeom prst="rect">
            <a:avLst/>
          </a:prstGeom>
        </p:spPr>
      </p:pic>
      <p:sp>
        <p:nvSpPr>
          <p:cNvPr id="8" name="Title 1">
            <a:extLst>
              <a:ext uri="{FF2B5EF4-FFF2-40B4-BE49-F238E27FC236}">
                <a16:creationId xmlns:a16="http://schemas.microsoft.com/office/drawing/2014/main" id="{F1B8D55E-0CBD-5340-8274-613E9FB8D6DB}"/>
              </a:ext>
            </a:extLst>
          </p:cNvPr>
          <p:cNvSpPr txBox="1">
            <a:spLocks/>
          </p:cNvSpPr>
          <p:nvPr userDrawn="1"/>
        </p:nvSpPr>
        <p:spPr>
          <a:xfrm>
            <a:off x="8135845" y="0"/>
            <a:ext cx="711121" cy="762971"/>
          </a:xfrm>
          <a:prstGeom prst="rect">
            <a:avLst/>
          </a:prstGeom>
        </p:spPr>
        <p:txBody>
          <a:bodyPr lIns="0" tIns="0" rIns="0" bIns="0" anchor="ctr" anchorCtr="0"/>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r>
              <a:rPr lang="en-US" sz="3500" b="1">
                <a:solidFill>
                  <a:schemeClr val="bg1"/>
                </a:solidFill>
              </a:rPr>
              <a:t>Q4</a:t>
            </a:r>
          </a:p>
        </p:txBody>
      </p:sp>
      <p:sp>
        <p:nvSpPr>
          <p:cNvPr id="9" name="Title 1">
            <a:extLst>
              <a:ext uri="{FF2B5EF4-FFF2-40B4-BE49-F238E27FC236}">
                <a16:creationId xmlns:a16="http://schemas.microsoft.com/office/drawing/2014/main" id="{6032A644-6662-B545-BE8F-19B28B486F66}"/>
              </a:ext>
            </a:extLst>
          </p:cNvPr>
          <p:cNvSpPr txBox="1">
            <a:spLocks/>
          </p:cNvSpPr>
          <p:nvPr userDrawn="1"/>
        </p:nvSpPr>
        <p:spPr>
          <a:xfrm rot="16200000">
            <a:off x="8372728" y="178719"/>
            <a:ext cx="762969" cy="405531"/>
          </a:xfrm>
          <a:prstGeom prst="rect">
            <a:avLst/>
          </a:prstGeom>
        </p:spPr>
        <p:txBody>
          <a:bodyPr lIns="0" tIns="0" rIns="0" bIns="0" anchor="b"/>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algn="ctr"/>
            <a:r>
              <a:rPr lang="en-US" sz="1400" b="1">
                <a:solidFill>
                  <a:schemeClr val="bg1"/>
                </a:solidFill>
              </a:rPr>
              <a:t>2021</a:t>
            </a:r>
          </a:p>
        </p:txBody>
      </p:sp>
      <p:sp>
        <p:nvSpPr>
          <p:cNvPr id="2" name="TextBox 1">
            <a:extLst>
              <a:ext uri="{FF2B5EF4-FFF2-40B4-BE49-F238E27FC236}">
                <a16:creationId xmlns:a16="http://schemas.microsoft.com/office/drawing/2014/main" id="{065CD85D-6006-3A46-BF74-EB166BEA7DC2}"/>
              </a:ext>
            </a:extLst>
          </p:cNvPr>
          <p:cNvSpPr txBox="1"/>
          <p:nvPr userDrawn="1"/>
        </p:nvSpPr>
        <p:spPr>
          <a:xfrm>
            <a:off x="123859" y="4924454"/>
            <a:ext cx="3050627" cy="107722"/>
          </a:xfrm>
          <a:prstGeom prst="rect">
            <a:avLst/>
          </a:prstGeom>
          <a:noFill/>
        </p:spPr>
        <p:txBody>
          <a:bodyPr wrap="square" lIns="0" tIns="0" rIns="0" bIns="0" rtlCol="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4" name="Round Same Side Corner Rectangle 3">
            <a:extLst>
              <a:ext uri="{FF2B5EF4-FFF2-40B4-BE49-F238E27FC236}">
                <a16:creationId xmlns:a16="http://schemas.microsoft.com/office/drawing/2014/main" id="{69D07D31-81DC-094B-91E7-BA0D2B6A4E5E}"/>
              </a:ext>
            </a:extLst>
          </p:cNvPr>
          <p:cNvSpPr/>
          <p:nvPr userDrawn="1"/>
        </p:nvSpPr>
        <p:spPr>
          <a:xfrm rot="5400000">
            <a:off x="1918779" y="1403525"/>
            <a:ext cx="821804" cy="4659361"/>
          </a:xfrm>
          <a:prstGeom prst="round2SameRect">
            <a:avLst>
              <a:gd name="adj1" fmla="val 7471"/>
              <a:gd name="adj2" fmla="val 0"/>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ubtitle 2">
            <a:extLst>
              <a:ext uri="{FF2B5EF4-FFF2-40B4-BE49-F238E27FC236}">
                <a16:creationId xmlns:a16="http://schemas.microsoft.com/office/drawing/2014/main" id="{9A27D0AC-72C6-8440-B523-7614BF68DA03}"/>
              </a:ext>
            </a:extLst>
          </p:cNvPr>
          <p:cNvSpPr>
            <a:spLocks noGrp="1"/>
          </p:cNvSpPr>
          <p:nvPr>
            <p:ph type="subTitle" idx="1" hasCustomPrompt="1"/>
          </p:nvPr>
        </p:nvSpPr>
        <p:spPr>
          <a:xfrm>
            <a:off x="361142" y="3434742"/>
            <a:ext cx="4210858" cy="596926"/>
          </a:xfrm>
          <a:prstGeom prst="rect">
            <a:avLst/>
          </a:prstGeom>
        </p:spPr>
        <p:txBody>
          <a:bodyPr lIns="0" tIns="0" rIns="0" bIns="0" anchor="ctr" anchorCtr="0">
            <a:noAutofit/>
          </a:bodyPr>
          <a:lstStyle>
            <a:lvl1pPr marL="0" indent="0" algn="l">
              <a:lnSpc>
                <a:spcPct val="100000"/>
              </a:lnSpc>
              <a:buNone/>
              <a:defRPr sz="13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atin typeface="Arial"/>
                <a:cs typeface="Arial"/>
              </a:rPr>
              <a:t>Strongest Global Hiring Outlooks Reported Since Beginning Of The Pandemic – </a:t>
            </a:r>
            <a:r>
              <a:rPr lang="en-US" i="1">
                <a:latin typeface="Arial"/>
                <a:cs typeface="Arial"/>
              </a:rPr>
              <a:t>Talent Shortages Remain at 15 Year High Globally </a:t>
            </a:r>
          </a:p>
        </p:txBody>
      </p:sp>
    </p:spTree>
    <p:extLst>
      <p:ext uri="{BB962C8B-B14F-4D97-AF65-F5344CB8AC3E}">
        <p14:creationId xmlns:p14="http://schemas.microsoft.com/office/powerpoint/2010/main" val="99361798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OC">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AC08D-0C6B-2342-8AA1-71ABC1EC662E}"/>
              </a:ext>
            </a:extLst>
          </p:cNvPr>
          <p:cNvSpPr/>
          <p:nvPr userDrawn="1"/>
        </p:nvSpPr>
        <p:spPr>
          <a:xfrm>
            <a:off x="0" y="0"/>
            <a:ext cx="9144000" cy="51435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a:extLst>
              <a:ext uri="{FF2B5EF4-FFF2-40B4-BE49-F238E27FC236}">
                <a16:creationId xmlns:a16="http://schemas.microsoft.com/office/drawing/2014/main" id="{05112CFB-BDF0-564E-8830-C42780018FD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627" t="4521" r="-4805" b="4521"/>
          <a:stretch/>
        </p:blipFill>
        <p:spPr>
          <a:xfrm>
            <a:off x="0" y="0"/>
            <a:ext cx="6583680" cy="5143500"/>
          </a:xfrm>
          <a:prstGeom prst="rect">
            <a:avLst/>
          </a:prstGeom>
        </p:spPr>
      </p:pic>
      <p:sp>
        <p:nvSpPr>
          <p:cNvPr id="17" name="Title 1">
            <a:extLst>
              <a:ext uri="{FF2B5EF4-FFF2-40B4-BE49-F238E27FC236}">
                <a16:creationId xmlns:a16="http://schemas.microsoft.com/office/drawing/2014/main" id="{7A651101-80D2-894D-AA0D-6E3BA9674131}"/>
              </a:ext>
            </a:extLst>
          </p:cNvPr>
          <p:cNvSpPr>
            <a:spLocks noGrp="1"/>
          </p:cNvSpPr>
          <p:nvPr>
            <p:ph type="title" hasCustomPrompt="1"/>
          </p:nvPr>
        </p:nvSpPr>
        <p:spPr>
          <a:xfrm>
            <a:off x="458549" y="915936"/>
            <a:ext cx="8226901" cy="476258"/>
          </a:xfrm>
          <a:prstGeom prst="rect">
            <a:avLst/>
          </a:prstGeom>
        </p:spPr>
        <p:txBody>
          <a:bodyPr lIns="0" tIns="0" rIns="0" bIns="0" anchor="ctr" anchorCtr="0"/>
          <a:lstStyle>
            <a:lvl1pPr>
              <a:defRPr sz="2400" b="1">
                <a:solidFill>
                  <a:schemeClr val="bg1"/>
                </a:solidFill>
              </a:defRPr>
            </a:lvl1pPr>
          </a:lstStyle>
          <a:p>
            <a:r>
              <a:rPr lang="en-US"/>
              <a:t>TABLE OF CONTENTS</a:t>
            </a:r>
          </a:p>
        </p:txBody>
      </p:sp>
      <p:sp>
        <p:nvSpPr>
          <p:cNvPr id="19" name="TextBox 18">
            <a:extLst>
              <a:ext uri="{FF2B5EF4-FFF2-40B4-BE49-F238E27FC236}">
                <a16:creationId xmlns:a16="http://schemas.microsoft.com/office/drawing/2014/main" id="{B4BC558A-4AB5-FD4E-9A2F-2F275133F09B}"/>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20" name="TextBox 19">
            <a:extLst>
              <a:ext uri="{FF2B5EF4-FFF2-40B4-BE49-F238E27FC236}">
                <a16:creationId xmlns:a16="http://schemas.microsoft.com/office/drawing/2014/main" id="{322E6121-4A5C-FA4A-9782-77E7D7D2F5BE}"/>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bg1"/>
                </a:solidFill>
              </a:rPr>
              <a:t>ManpowerGroup   </a:t>
            </a:r>
            <a:r>
              <a:rPr lang="en-US" sz="700" b="1">
                <a:solidFill>
                  <a:schemeClr val="bg1"/>
                </a:solidFill>
              </a:rPr>
              <a:t>|   MEOS Q4 2021</a:t>
            </a:r>
          </a:p>
        </p:txBody>
      </p:sp>
      <p:sp>
        <p:nvSpPr>
          <p:cNvPr id="21" name="TextBox 20">
            <a:extLst>
              <a:ext uri="{FF2B5EF4-FFF2-40B4-BE49-F238E27FC236}">
                <a16:creationId xmlns:a16="http://schemas.microsoft.com/office/drawing/2014/main" id="{C2724F30-07AE-5645-BD07-F9C4136A4CF2}"/>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bg1"/>
                </a:solidFill>
              </a:rPr>
              <a:t>‹#›</a:t>
            </a:fld>
            <a:endParaRPr lang="en-US" sz="700">
              <a:solidFill>
                <a:schemeClr val="bg1"/>
              </a:solidFill>
            </a:endParaRPr>
          </a:p>
        </p:txBody>
      </p:sp>
      <p:sp>
        <p:nvSpPr>
          <p:cNvPr id="4" name="Text Placeholder 3">
            <a:extLst>
              <a:ext uri="{FF2B5EF4-FFF2-40B4-BE49-F238E27FC236}">
                <a16:creationId xmlns:a16="http://schemas.microsoft.com/office/drawing/2014/main" id="{A4615FE9-04B4-D84E-A2BC-23984AC70946}"/>
              </a:ext>
            </a:extLst>
          </p:cNvPr>
          <p:cNvSpPr>
            <a:spLocks noGrp="1"/>
          </p:cNvSpPr>
          <p:nvPr>
            <p:ph type="body" sz="quarter" idx="10" hasCustomPrompt="1"/>
          </p:nvPr>
        </p:nvSpPr>
        <p:spPr>
          <a:xfrm>
            <a:off x="458548" y="1663858"/>
            <a:ext cx="8250756" cy="2304430"/>
          </a:xfrm>
        </p:spPr>
        <p:txBody>
          <a:bodyPr>
            <a:normAutofit/>
          </a:bodyPr>
          <a:lstStyle>
            <a:lvl1pPr>
              <a:spcBef>
                <a:spcPts val="800"/>
              </a:spcBef>
              <a:buClr>
                <a:schemeClr val="bg1"/>
              </a:buClr>
              <a:defRPr sz="1300">
                <a:solidFill>
                  <a:schemeClr val="bg1"/>
                </a:solidFill>
              </a:defRPr>
            </a:lvl1pPr>
          </a:lstStyle>
          <a:p>
            <a:pPr lvl="0"/>
            <a:r>
              <a:rPr lang="en-US"/>
              <a:t>Global Hiring Plans Recover for Q4</a:t>
            </a:r>
          </a:p>
          <a:p>
            <a:pPr lvl="0"/>
            <a:r>
              <a:rPr lang="en-US"/>
              <a:t>The Global Talent Shortage Shows No Sign of Slowing Down</a:t>
            </a:r>
          </a:p>
          <a:p>
            <a:pPr lvl="0"/>
            <a:r>
              <a:rPr lang="en-US"/>
              <a:t>Skills Development, Increased Wages &amp; Greater Work Flexibility Are Top Strategies to Attract &amp; Retain Talent</a:t>
            </a:r>
          </a:p>
          <a:p>
            <a:pPr lvl="0"/>
            <a:r>
              <a:rPr lang="en-US"/>
              <a:t>Incentives Employers Offer Differ by Country &amp; Sector</a:t>
            </a:r>
          </a:p>
          <a:p>
            <a:pPr lvl="0"/>
            <a:r>
              <a:rPr lang="en-US"/>
              <a:t>When Skills Development Matters Most, Employers are Prioritizing Leadership Development &amp; Tech Skills</a:t>
            </a:r>
          </a:p>
          <a:p>
            <a:pPr lvl="0"/>
            <a:r>
              <a:rPr lang="en-US"/>
              <a:t>Barriers: Money and Time are Most Likely to Give Employers Pause When it Comes to Upskilling</a:t>
            </a:r>
          </a:p>
          <a:p>
            <a:pPr lvl="0"/>
            <a:r>
              <a:rPr lang="en-US"/>
              <a:t>Manager Mood: Positive</a:t>
            </a:r>
          </a:p>
          <a:p>
            <a:pPr lvl="0"/>
            <a:r>
              <a:rPr lang="en-US"/>
              <a:t>Appendix Local Slides</a:t>
            </a:r>
          </a:p>
        </p:txBody>
      </p:sp>
    </p:spTree>
    <p:extLst>
      <p:ext uri="{BB962C8B-B14F-4D97-AF65-F5344CB8AC3E}">
        <p14:creationId xmlns:p14="http://schemas.microsoft.com/office/powerpoint/2010/main" val="1546519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8AAC08D-0C6B-2342-8AA1-71ABC1EC662E}"/>
              </a:ext>
            </a:extLst>
          </p:cNvPr>
          <p:cNvSpPr/>
          <p:nvPr userDrawn="1"/>
        </p:nvSpPr>
        <p:spPr>
          <a:xfrm>
            <a:off x="0" y="4732669"/>
            <a:ext cx="9144000" cy="4108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A651101-80D2-894D-AA0D-6E3BA9674131}"/>
              </a:ext>
            </a:extLst>
          </p:cNvPr>
          <p:cNvSpPr>
            <a:spLocks noGrp="1"/>
          </p:cNvSpPr>
          <p:nvPr>
            <p:ph type="title" hasCustomPrompt="1"/>
          </p:nvPr>
        </p:nvSpPr>
        <p:spPr>
          <a:xfrm>
            <a:off x="458548" y="410831"/>
            <a:ext cx="8226902" cy="476258"/>
          </a:xfrm>
          <a:prstGeom prst="rect">
            <a:avLst/>
          </a:prstGeom>
        </p:spPr>
        <p:txBody>
          <a:bodyPr lIns="0" tIns="0" rIns="0" bIns="0" anchor="ctr" anchorCtr="0"/>
          <a:lstStyle>
            <a:lvl1pPr>
              <a:defRPr sz="2400" b="1"/>
            </a:lvl1pPr>
          </a:lstStyle>
          <a:p>
            <a:r>
              <a:rPr lang="en-US"/>
              <a:t>CLICK TO EDIT MASTER TITLE STYLE</a:t>
            </a:r>
          </a:p>
        </p:txBody>
      </p:sp>
      <p:sp>
        <p:nvSpPr>
          <p:cNvPr id="18" name="Content Placeholder 2">
            <a:extLst>
              <a:ext uri="{FF2B5EF4-FFF2-40B4-BE49-F238E27FC236}">
                <a16:creationId xmlns:a16="http://schemas.microsoft.com/office/drawing/2014/main" id="{AFFAE05F-D255-4B48-A92F-161C1CD02FD7}"/>
              </a:ext>
            </a:extLst>
          </p:cNvPr>
          <p:cNvSpPr>
            <a:spLocks noGrp="1"/>
          </p:cNvSpPr>
          <p:nvPr>
            <p:ph idx="1"/>
          </p:nvPr>
        </p:nvSpPr>
        <p:spPr>
          <a:xfrm>
            <a:off x="458548" y="1055418"/>
            <a:ext cx="8226902" cy="3200993"/>
          </a:xfrm>
          <a:prstGeom prst="rect">
            <a:avLst/>
          </a:prstGeom>
        </p:spPr>
        <p:txBody>
          <a:bodyPr lIns="0" tIns="0" rIns="0" bIns="0">
            <a:normAutofit/>
          </a:bodyPr>
          <a:lstStyle>
            <a:lvl1pPr marL="0" indent="0">
              <a:buClr>
                <a:schemeClr val="tx1"/>
              </a:buClr>
              <a:buNone/>
              <a:defRPr sz="1300">
                <a:solidFill>
                  <a:schemeClr val="accent4"/>
                </a:solidFill>
              </a:defRPr>
            </a:lvl1pPr>
            <a:lvl2pPr marL="685800" indent="-228600">
              <a:buClr>
                <a:schemeClr val="tx1"/>
              </a:buClr>
              <a:buFont typeface="System Font Regular"/>
              <a:buChar char="⁃"/>
              <a:defRPr sz="1600">
                <a:solidFill>
                  <a:schemeClr val="accent4"/>
                </a:solidFill>
              </a:defRPr>
            </a:lvl2pPr>
            <a:lvl3pPr marL="1143000" indent="-228600">
              <a:buClr>
                <a:schemeClr val="tx1"/>
              </a:buClr>
              <a:buFont typeface="System Font Regular"/>
              <a:buChar char="▸"/>
              <a:defRPr sz="1400">
                <a:solidFill>
                  <a:schemeClr val="accent4"/>
                </a:solidFill>
              </a:defRPr>
            </a:lvl3pPr>
            <a:lvl4pPr>
              <a:buClr>
                <a:schemeClr val="tx1"/>
              </a:buClr>
              <a:defRPr sz="1200">
                <a:solidFill>
                  <a:schemeClr val="accent4"/>
                </a:solidFill>
              </a:defRPr>
            </a:lvl4pPr>
            <a:lvl5pPr marL="2057400" indent="-228600">
              <a:buClr>
                <a:schemeClr val="tx1"/>
              </a:buClr>
              <a:buFont typeface="STIXGeneral-Regular" pitchFamily="2" charset="2"/>
              <a:buChar char="⎯"/>
              <a:defRPr sz="1000">
                <a:solidFill>
                  <a:schemeClr val="accent4"/>
                </a:solidFill>
              </a:defRPr>
            </a:lvl5pPr>
          </a:lstStyle>
          <a:p>
            <a:pPr lvl="0"/>
            <a:r>
              <a:rPr lang="en-US"/>
              <a:t>Click to edit Master text styles</a:t>
            </a:r>
          </a:p>
        </p:txBody>
      </p:sp>
      <p:sp>
        <p:nvSpPr>
          <p:cNvPr id="19" name="TextBox 18">
            <a:extLst>
              <a:ext uri="{FF2B5EF4-FFF2-40B4-BE49-F238E27FC236}">
                <a16:creationId xmlns:a16="http://schemas.microsoft.com/office/drawing/2014/main" id="{B4BC558A-4AB5-FD4E-9A2F-2F275133F09B}"/>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bg1"/>
                </a:solidFill>
                <a:latin typeface="Arial" panose="020B0604020202020204" pitchFamily="34" charset="0"/>
                <a:cs typeface="Arial" panose="020B0604020202020204" pitchFamily="34" charset="0"/>
              </a:rPr>
              <a:t>ManpowerGroup Proprietary Information</a:t>
            </a:r>
          </a:p>
        </p:txBody>
      </p:sp>
      <p:sp>
        <p:nvSpPr>
          <p:cNvPr id="20" name="TextBox 19">
            <a:extLst>
              <a:ext uri="{FF2B5EF4-FFF2-40B4-BE49-F238E27FC236}">
                <a16:creationId xmlns:a16="http://schemas.microsoft.com/office/drawing/2014/main" id="{322E6121-4A5C-FA4A-9782-77E7D7D2F5BE}"/>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bg1"/>
                </a:solidFill>
              </a:rPr>
              <a:t>ManpowerGroup   </a:t>
            </a:r>
            <a:r>
              <a:rPr lang="en-US" sz="700" b="1">
                <a:solidFill>
                  <a:schemeClr val="bg1"/>
                </a:solidFill>
              </a:rPr>
              <a:t>|   MEOS Q4 2021</a:t>
            </a:r>
          </a:p>
        </p:txBody>
      </p:sp>
      <p:sp>
        <p:nvSpPr>
          <p:cNvPr id="21" name="TextBox 20">
            <a:extLst>
              <a:ext uri="{FF2B5EF4-FFF2-40B4-BE49-F238E27FC236}">
                <a16:creationId xmlns:a16="http://schemas.microsoft.com/office/drawing/2014/main" id="{C2724F30-07AE-5645-BD07-F9C4136A4CF2}"/>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bg1"/>
                </a:solidFill>
              </a:rPr>
              <a:t>‹#›</a:t>
            </a:fld>
            <a:endParaRPr lang="en-US" sz="700">
              <a:solidFill>
                <a:schemeClr val="bg1"/>
              </a:solidFill>
            </a:endParaRPr>
          </a:p>
        </p:txBody>
      </p:sp>
    </p:spTree>
    <p:extLst>
      <p:ext uri="{BB962C8B-B14F-4D97-AF65-F5344CB8AC3E}">
        <p14:creationId xmlns:p14="http://schemas.microsoft.com/office/powerpoint/2010/main" val="42841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 One Colum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FC1895-8B29-9942-B5FD-85896E5168AA}"/>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accent4"/>
                </a:solidFill>
                <a:latin typeface="Arial" panose="020B0604020202020204" pitchFamily="34" charset="0"/>
                <a:cs typeface="Arial" panose="020B0604020202020204" pitchFamily="34" charset="0"/>
              </a:rPr>
              <a:t>ManpowerGroup Proprietary Information</a:t>
            </a:r>
          </a:p>
        </p:txBody>
      </p:sp>
      <p:sp>
        <p:nvSpPr>
          <p:cNvPr id="8" name="TextBox 7">
            <a:extLst>
              <a:ext uri="{FF2B5EF4-FFF2-40B4-BE49-F238E27FC236}">
                <a16:creationId xmlns:a16="http://schemas.microsoft.com/office/drawing/2014/main" id="{0434CBE0-B869-2447-86AE-CBB1A5EBD2B0}"/>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accent4"/>
                </a:solidFill>
              </a:rPr>
              <a:t>ManpowerGroup   </a:t>
            </a:r>
            <a:r>
              <a:rPr lang="en-US" sz="700" b="1">
                <a:solidFill>
                  <a:schemeClr val="accent4"/>
                </a:solidFill>
              </a:rPr>
              <a:t>|   MEOS Q4 2021</a:t>
            </a:r>
          </a:p>
        </p:txBody>
      </p:sp>
      <p:sp>
        <p:nvSpPr>
          <p:cNvPr id="9" name="TextBox 8">
            <a:extLst>
              <a:ext uri="{FF2B5EF4-FFF2-40B4-BE49-F238E27FC236}">
                <a16:creationId xmlns:a16="http://schemas.microsoft.com/office/drawing/2014/main" id="{D30C33E4-BB08-A24A-A391-8AFBA44FF05A}"/>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accent4"/>
                </a:solidFill>
              </a:rPr>
              <a:t>‹#›</a:t>
            </a:fld>
            <a:endParaRPr lang="en-US" sz="700">
              <a:solidFill>
                <a:schemeClr val="accent4"/>
              </a:solidFill>
            </a:endParaRPr>
          </a:p>
        </p:txBody>
      </p:sp>
      <p:sp>
        <p:nvSpPr>
          <p:cNvPr id="11" name="Rectangle 10">
            <a:extLst>
              <a:ext uri="{FF2B5EF4-FFF2-40B4-BE49-F238E27FC236}">
                <a16:creationId xmlns:a16="http://schemas.microsoft.com/office/drawing/2014/main" id="{8EB8C1B0-3BD3-3B49-9DBA-4317C746E81F}"/>
              </a:ext>
            </a:extLst>
          </p:cNvPr>
          <p:cNvSpPr/>
          <p:nvPr userDrawn="1"/>
        </p:nvSpPr>
        <p:spPr>
          <a:xfrm>
            <a:off x="1" y="0"/>
            <a:ext cx="9143999" cy="225425"/>
          </a:xfrm>
          <a:prstGeom prst="rect">
            <a:avLst/>
          </a:prstGeom>
          <a:gradFill>
            <a:gsLst>
              <a:gs pos="0">
                <a:schemeClr val="tx1">
                  <a:alpha val="15031"/>
                </a:schemeClr>
              </a:gs>
              <a:gs pos="100000">
                <a:schemeClr val="tx1">
                  <a:alpha val="3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410607"/>
            <a:ext cx="8229599" cy="499966"/>
          </a:xfrm>
        </p:spPr>
        <p:txBody>
          <a:bodyPr lIns="0" rIns="0" bIns="0" anchor="ctr" anchorCtr="0"/>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095755"/>
            <a:ext cx="8229600" cy="3637138"/>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896B4C0-A80E-964F-8355-D3E0C1304E2F}"/>
              </a:ext>
            </a:extLst>
          </p:cNvPr>
          <p:cNvSpPr/>
          <p:nvPr userDrawn="1"/>
        </p:nvSpPr>
        <p:spPr>
          <a:xfrm>
            <a:off x="-1" y="0"/>
            <a:ext cx="9144000" cy="60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Tree>
    <p:extLst>
      <p:ext uri="{BB962C8B-B14F-4D97-AF65-F5344CB8AC3E}">
        <p14:creationId xmlns:p14="http://schemas.microsoft.com/office/powerpoint/2010/main" val="2372006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7FC1895-8B29-9942-B5FD-85896E5168AA}"/>
              </a:ext>
            </a:extLst>
          </p:cNvPr>
          <p:cNvSpPr txBox="1"/>
          <p:nvPr userDrawn="1"/>
        </p:nvSpPr>
        <p:spPr>
          <a:xfrm>
            <a:off x="458549" y="4884223"/>
            <a:ext cx="1784252" cy="107722"/>
          </a:xfrm>
          <a:prstGeom prst="rect">
            <a:avLst/>
          </a:prstGeom>
          <a:noFill/>
        </p:spPr>
        <p:txBody>
          <a:bodyPr wrap="square" lIns="0" tIns="0" rIns="0" bIns="0" rtlCol="0" anchor="ctr" anchorCtr="0">
            <a:spAutoFit/>
          </a:bodyPr>
          <a:lstStyle/>
          <a:p>
            <a:r>
              <a:rPr lang="en-US" sz="700">
                <a:solidFill>
                  <a:schemeClr val="accent4"/>
                </a:solidFill>
                <a:latin typeface="Arial" panose="020B0604020202020204" pitchFamily="34" charset="0"/>
                <a:cs typeface="Arial" panose="020B0604020202020204" pitchFamily="34" charset="0"/>
              </a:rPr>
              <a:t>ManpowerGroup Proprietary Information</a:t>
            </a:r>
          </a:p>
        </p:txBody>
      </p:sp>
      <p:sp>
        <p:nvSpPr>
          <p:cNvPr id="8" name="TextBox 7">
            <a:extLst>
              <a:ext uri="{FF2B5EF4-FFF2-40B4-BE49-F238E27FC236}">
                <a16:creationId xmlns:a16="http://schemas.microsoft.com/office/drawing/2014/main" id="{0434CBE0-B869-2447-86AE-CBB1A5EBD2B0}"/>
              </a:ext>
            </a:extLst>
          </p:cNvPr>
          <p:cNvSpPr txBox="1"/>
          <p:nvPr userDrawn="1"/>
        </p:nvSpPr>
        <p:spPr>
          <a:xfrm>
            <a:off x="3405659" y="4884223"/>
            <a:ext cx="2332680" cy="107722"/>
          </a:xfrm>
          <a:prstGeom prst="rect">
            <a:avLst/>
          </a:prstGeom>
          <a:noFill/>
        </p:spPr>
        <p:txBody>
          <a:bodyPr wrap="square" lIns="0" tIns="0" rIns="0" bIns="0" rtlCol="0" anchor="ctr" anchorCtr="0">
            <a:spAutoFit/>
          </a:bodyPr>
          <a:lstStyle/>
          <a:p>
            <a:pPr algn="ctr"/>
            <a:r>
              <a:rPr lang="en-US" sz="700">
                <a:solidFill>
                  <a:schemeClr val="accent4"/>
                </a:solidFill>
              </a:rPr>
              <a:t>ManpowerGroup   </a:t>
            </a:r>
            <a:r>
              <a:rPr lang="en-US" sz="700" b="1">
                <a:solidFill>
                  <a:schemeClr val="accent4"/>
                </a:solidFill>
              </a:rPr>
              <a:t>|   MEOS Q4 2021</a:t>
            </a:r>
          </a:p>
        </p:txBody>
      </p:sp>
      <p:sp>
        <p:nvSpPr>
          <p:cNvPr id="9" name="TextBox 8">
            <a:extLst>
              <a:ext uri="{FF2B5EF4-FFF2-40B4-BE49-F238E27FC236}">
                <a16:creationId xmlns:a16="http://schemas.microsoft.com/office/drawing/2014/main" id="{D30C33E4-BB08-A24A-A391-8AFBA44FF05A}"/>
              </a:ext>
            </a:extLst>
          </p:cNvPr>
          <p:cNvSpPr txBox="1"/>
          <p:nvPr userDrawn="1"/>
        </p:nvSpPr>
        <p:spPr>
          <a:xfrm>
            <a:off x="7974251" y="4884223"/>
            <a:ext cx="711199" cy="107722"/>
          </a:xfrm>
          <a:prstGeom prst="rect">
            <a:avLst/>
          </a:prstGeom>
          <a:noFill/>
        </p:spPr>
        <p:txBody>
          <a:bodyPr wrap="square" lIns="0" tIns="0" rIns="0" bIns="0" rtlCol="0" anchor="ctr" anchorCtr="0">
            <a:spAutoFit/>
          </a:bodyPr>
          <a:lstStyle/>
          <a:p>
            <a:pPr algn="r"/>
            <a:fld id="{F42E40B2-BE89-DC47-9742-DEB02D846F38}" type="slidenum">
              <a:rPr lang="en-US" sz="700" smtClean="0">
                <a:solidFill>
                  <a:schemeClr val="accent4"/>
                </a:solidFill>
              </a:rPr>
              <a:t>‹#›</a:t>
            </a:fld>
            <a:endParaRPr lang="en-US" sz="700">
              <a:solidFill>
                <a:schemeClr val="accent4"/>
              </a:solidFill>
            </a:endParaRPr>
          </a:p>
        </p:txBody>
      </p:sp>
      <p:sp>
        <p:nvSpPr>
          <p:cNvPr id="11" name="Rectangle 10">
            <a:extLst>
              <a:ext uri="{FF2B5EF4-FFF2-40B4-BE49-F238E27FC236}">
                <a16:creationId xmlns:a16="http://schemas.microsoft.com/office/drawing/2014/main" id="{8EB8C1B0-3BD3-3B49-9DBA-4317C746E81F}"/>
              </a:ext>
            </a:extLst>
          </p:cNvPr>
          <p:cNvSpPr/>
          <p:nvPr userDrawn="1"/>
        </p:nvSpPr>
        <p:spPr>
          <a:xfrm>
            <a:off x="1" y="0"/>
            <a:ext cx="9143999" cy="225425"/>
          </a:xfrm>
          <a:prstGeom prst="rect">
            <a:avLst/>
          </a:prstGeom>
          <a:gradFill>
            <a:gsLst>
              <a:gs pos="0">
                <a:schemeClr val="tx1">
                  <a:alpha val="15031"/>
                </a:schemeClr>
              </a:gs>
              <a:gs pos="100000">
                <a:schemeClr val="tx1">
                  <a:alpha val="36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1" y="410607"/>
            <a:ext cx="8229599" cy="499966"/>
          </a:xfrm>
        </p:spPr>
        <p:txBody>
          <a:bodyPr lIns="0" rIns="0" bIns="0" anchor="ctr" anchorCtr="0"/>
          <a:lstStyle>
            <a:lvl1pPr>
              <a:defRPr sz="2100">
                <a:solidFill>
                  <a:schemeClr val="tx1"/>
                </a:solidFill>
              </a:defRPr>
            </a:lvl1pPr>
          </a:lstStyle>
          <a:p>
            <a:r>
              <a:rPr lang="en-US"/>
              <a:t>Click to edit Master title style</a:t>
            </a:r>
          </a:p>
        </p:txBody>
      </p:sp>
      <p:sp>
        <p:nvSpPr>
          <p:cNvPr id="3" name="Content Placeholder 2"/>
          <p:cNvSpPr>
            <a:spLocks noGrp="1"/>
          </p:cNvSpPr>
          <p:nvPr>
            <p:ph idx="1"/>
          </p:nvPr>
        </p:nvSpPr>
        <p:spPr>
          <a:xfrm>
            <a:off x="457200" y="1576551"/>
            <a:ext cx="3886200" cy="3156341"/>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2896B4C0-A80E-964F-8355-D3E0C1304E2F}"/>
              </a:ext>
            </a:extLst>
          </p:cNvPr>
          <p:cNvSpPr/>
          <p:nvPr userDrawn="1"/>
        </p:nvSpPr>
        <p:spPr>
          <a:xfrm>
            <a:off x="-1" y="0"/>
            <a:ext cx="9144000" cy="603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800"/>
          </a:p>
        </p:txBody>
      </p:sp>
      <p:sp>
        <p:nvSpPr>
          <p:cNvPr id="12" name="Text Placeholder 11">
            <a:extLst>
              <a:ext uri="{FF2B5EF4-FFF2-40B4-BE49-F238E27FC236}">
                <a16:creationId xmlns:a16="http://schemas.microsoft.com/office/drawing/2014/main" id="{824F31A0-A579-6B49-8EA9-91E479D2B1F2}"/>
              </a:ext>
            </a:extLst>
          </p:cNvPr>
          <p:cNvSpPr>
            <a:spLocks noGrp="1"/>
          </p:cNvSpPr>
          <p:nvPr>
            <p:ph type="body" sz="quarter" idx="10"/>
          </p:nvPr>
        </p:nvSpPr>
        <p:spPr>
          <a:xfrm>
            <a:off x="457200" y="1164770"/>
            <a:ext cx="3886201" cy="336115"/>
          </a:xfrm>
        </p:spPr>
        <p:txBody>
          <a:bodyPr anchor="ctr" anchorCtr="0">
            <a:normAutofit/>
          </a:bodyPr>
          <a:lstStyle>
            <a:lvl1pPr marL="0" indent="0">
              <a:buNone/>
              <a:defRPr sz="1500" b="1">
                <a:solidFill>
                  <a:schemeClr val="accent5"/>
                </a:solidFill>
              </a:defRPr>
            </a:lvl1pPr>
          </a:lstStyle>
          <a:p>
            <a:pPr lvl="0"/>
            <a:r>
              <a:rPr lang="en-US"/>
              <a:t>Click to edit Master text styles</a:t>
            </a:r>
          </a:p>
        </p:txBody>
      </p:sp>
      <p:sp>
        <p:nvSpPr>
          <p:cNvPr id="13" name="Content Placeholder 2">
            <a:extLst>
              <a:ext uri="{FF2B5EF4-FFF2-40B4-BE49-F238E27FC236}">
                <a16:creationId xmlns:a16="http://schemas.microsoft.com/office/drawing/2014/main" id="{6AB55B5E-E30A-2046-8E9A-C3E0535216F2}"/>
              </a:ext>
            </a:extLst>
          </p:cNvPr>
          <p:cNvSpPr>
            <a:spLocks noGrp="1"/>
          </p:cNvSpPr>
          <p:nvPr>
            <p:ph idx="11"/>
          </p:nvPr>
        </p:nvSpPr>
        <p:spPr>
          <a:xfrm>
            <a:off x="4800601" y="1576551"/>
            <a:ext cx="3886200" cy="3156341"/>
          </a:xfrm>
        </p:spPr>
        <p:txBody>
          <a:bodyPr lIns="0" bIns="0">
            <a:noAutofit/>
          </a:bodyPr>
          <a:lstStyle>
            <a:lvl1pPr>
              <a:defRPr sz="1300">
                <a:solidFill>
                  <a:schemeClr val="accent4"/>
                </a:solidFill>
              </a:defRPr>
            </a:lvl1pPr>
            <a:lvl2pPr>
              <a:defRPr sz="1200">
                <a:solidFill>
                  <a:schemeClr val="accent4"/>
                </a:solidFill>
              </a:defRPr>
            </a:lvl2pPr>
            <a:lvl3pPr>
              <a:defRPr sz="1100">
                <a:solidFill>
                  <a:schemeClr val="accent4"/>
                </a:solidFill>
              </a:defRPr>
            </a:lvl3pPr>
            <a:lvl4pPr>
              <a:defRPr sz="1000">
                <a:solidFill>
                  <a:schemeClr val="accent4"/>
                </a:solidFill>
              </a:defRPr>
            </a:lvl4pPr>
            <a:lvl5pPr>
              <a:defRPr sz="900">
                <a:solidFill>
                  <a:schemeClr val="accent4"/>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a:extLst>
              <a:ext uri="{FF2B5EF4-FFF2-40B4-BE49-F238E27FC236}">
                <a16:creationId xmlns:a16="http://schemas.microsoft.com/office/drawing/2014/main" id="{7FBC2E59-0C00-8E44-956C-7C8825B0182B}"/>
              </a:ext>
            </a:extLst>
          </p:cNvPr>
          <p:cNvSpPr>
            <a:spLocks noGrp="1"/>
          </p:cNvSpPr>
          <p:nvPr>
            <p:ph type="body" sz="quarter" idx="12"/>
          </p:nvPr>
        </p:nvSpPr>
        <p:spPr>
          <a:xfrm>
            <a:off x="4800601" y="1164770"/>
            <a:ext cx="3886201" cy="336115"/>
          </a:xfrm>
        </p:spPr>
        <p:txBody>
          <a:bodyPr anchor="ctr" anchorCtr="0">
            <a:normAutofit/>
          </a:bodyPr>
          <a:lstStyle>
            <a:lvl1pPr marL="0" indent="0">
              <a:buNone/>
              <a:defRPr sz="1500" b="1">
                <a:solidFill>
                  <a:schemeClr val="accent5"/>
                </a:solidFill>
              </a:defRPr>
            </a:lvl1pPr>
          </a:lstStyle>
          <a:p>
            <a:pPr lvl="0"/>
            <a:r>
              <a:rPr lang="en-US"/>
              <a:t>Click to edit Master text styles</a:t>
            </a:r>
          </a:p>
        </p:txBody>
      </p:sp>
    </p:spTree>
    <p:extLst>
      <p:ext uri="{BB962C8B-B14F-4D97-AF65-F5344CB8AC3E}">
        <p14:creationId xmlns:p14="http://schemas.microsoft.com/office/powerpoint/2010/main" val="3834121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81354"/>
            <a:ext cx="8229599" cy="34290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028701"/>
            <a:ext cx="8229600" cy="356592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3274530"/>
      </p:ext>
    </p:extLst>
  </p:cSld>
  <p:clrMap bg1="lt1" tx1="dk1" bg2="lt2" tx2="dk2" accent1="accent1" accent2="accent2" accent3="accent3" accent4="accent4" accent5="accent5" accent6="accent6" hlink="hlink" folHlink="folHlink"/>
  <p:sldLayoutIdLst>
    <p:sldLayoutId id="2147483699" r:id="rId1"/>
    <p:sldLayoutId id="2147483702" r:id="rId2"/>
    <p:sldLayoutId id="2147483696" r:id="rId3"/>
    <p:sldLayoutId id="2147483694" r:id="rId4"/>
    <p:sldLayoutId id="2147483701" r:id="rId5"/>
  </p:sldLayoutIdLst>
  <p:hf sldNum="0" hdr="0" ftr="0"/>
  <p:txStyles>
    <p:titleStyle>
      <a:lvl1pPr algn="l" defTabSz="914400" rtl="0" eaLnBrk="1" latinLnBrk="0" hangingPunct="1">
        <a:spcBef>
          <a:spcPct val="0"/>
        </a:spcBef>
        <a:buNone/>
        <a:defRPr sz="2600" kern="1200">
          <a:solidFill>
            <a:schemeClr val="tx1"/>
          </a:solidFill>
          <a:latin typeface="Arial" pitchFamily="34" charset="0"/>
          <a:ea typeface="+mj-ea"/>
          <a:cs typeface="Arial" pitchFamily="34" charset="0"/>
        </a:defRPr>
      </a:lvl1pPr>
    </p:titleStyle>
    <p:bodyStyle>
      <a:lvl1pPr marL="233363" indent="-233363" algn="l" defTabSz="914400" rtl="0" eaLnBrk="1" latinLnBrk="0" hangingPunct="1">
        <a:spcBef>
          <a:spcPct val="20000"/>
        </a:spcBef>
        <a:buClr>
          <a:schemeClr val="tx1"/>
        </a:buClr>
        <a:buFont typeface="Arial" pitchFamily="34" charset="0"/>
        <a:buChar char="•"/>
        <a:tabLst/>
        <a:defRPr sz="18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16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emf"/></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6.xml"/><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chart" Target="../charts/chart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7.sv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chart" Target="../charts/chart16.xml"/><Relationship Id="rId18" Type="http://schemas.openxmlformats.org/officeDocument/2006/relationships/image" Target="../media/image39.emf"/><Relationship Id="rId3" Type="http://schemas.openxmlformats.org/officeDocument/2006/relationships/chart" Target="../charts/chart11.xml"/><Relationship Id="rId7" Type="http://schemas.openxmlformats.org/officeDocument/2006/relationships/chart" Target="../charts/chart13.xml"/><Relationship Id="rId12" Type="http://schemas.openxmlformats.org/officeDocument/2006/relationships/image" Target="../media/image36.emf"/><Relationship Id="rId17" Type="http://schemas.openxmlformats.org/officeDocument/2006/relationships/chart" Target="../charts/chart18.xml"/><Relationship Id="rId2" Type="http://schemas.openxmlformats.org/officeDocument/2006/relationships/notesSlide" Target="../notesSlides/notesSlide18.xml"/><Relationship Id="rId16" Type="http://schemas.openxmlformats.org/officeDocument/2006/relationships/image" Target="../media/image38.emf"/><Relationship Id="rId1" Type="http://schemas.openxmlformats.org/officeDocument/2006/relationships/slideLayout" Target="../slideLayouts/slideLayout4.xml"/><Relationship Id="rId6" Type="http://schemas.openxmlformats.org/officeDocument/2006/relationships/image" Target="../media/image33.emf"/><Relationship Id="rId11" Type="http://schemas.openxmlformats.org/officeDocument/2006/relationships/chart" Target="../charts/chart15.xml"/><Relationship Id="rId5" Type="http://schemas.openxmlformats.org/officeDocument/2006/relationships/chart" Target="../charts/chart12.xml"/><Relationship Id="rId15" Type="http://schemas.openxmlformats.org/officeDocument/2006/relationships/chart" Target="../charts/chart17.xml"/><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chart" Target="../charts/chart14.xml"/><Relationship Id="rId14" Type="http://schemas.openxmlformats.org/officeDocument/2006/relationships/image" Target="../media/image37.emf"/></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2.emf"/><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image" Target="../media/image7.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image" Target="../media/image46.emf"/><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43.emf"/></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48.emf"/><Relationship Id="rId5" Type="http://schemas.openxmlformats.org/officeDocument/2006/relationships/image" Target="../media/image7.sv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7.jpeg"/><Relationship Id="rId7" Type="http://schemas.openxmlformats.org/officeDocument/2006/relationships/hyperlink" Target="https://workforce-resources.manpowergroup.com/recruitment"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48.emf"/><Relationship Id="rId5" Type="http://schemas.openxmlformats.org/officeDocument/2006/relationships/image" Target="../media/image7.sv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chart" Target="../charts/chart23.xml"/><Relationship Id="rId5" Type="http://schemas.openxmlformats.org/officeDocument/2006/relationships/image" Target="../media/image50.png"/><Relationship Id="rId4" Type="http://schemas.openxmlformats.org/officeDocument/2006/relationships/chart" Target="../charts/chart2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3.emf"/><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52.emf"/><Relationship Id="rId5" Type="http://schemas.openxmlformats.org/officeDocument/2006/relationships/image" Target="../media/image7.sv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54.jpeg"/></Relationships>
</file>

<file path=ppt/slides/_rels/slide27.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6.emf"/><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image" Target="../media/image7.sv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57.emf"/><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2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59.emf"/><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61.svg"/></Relationships>
</file>

<file path=ppt/slides/_rels/slide32.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8" Type="http://schemas.openxmlformats.org/officeDocument/2006/relationships/image" Target="../media/image69.jpeg"/><Relationship Id="rId13" Type="http://schemas.openxmlformats.org/officeDocument/2006/relationships/hyperlink" Target="https://workforce-resources.manpowergroup.com/leadership-development" TargetMode="External"/><Relationship Id="rId3" Type="http://schemas.openxmlformats.org/officeDocument/2006/relationships/hyperlink" Target="https://workforce-resources.manpowergroup.com/recruitment" TargetMode="External"/><Relationship Id="rId7" Type="http://schemas.openxmlformats.org/officeDocument/2006/relationships/hyperlink" Target="https://workforce-resources.manpowergroup.com/management-and-retention/how-to-boost-morale-in-times-of-uncertainty" TargetMode="External"/><Relationship Id="rId12" Type="http://schemas.openxmlformats.org/officeDocument/2006/relationships/image" Target="../media/image71.jpe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8.jpeg"/><Relationship Id="rId11" Type="http://schemas.openxmlformats.org/officeDocument/2006/relationships/hyperlink" Target="https://workforce-resources.manpowergroup.com/transformation/how-covid-19-is-accelerating-digital-workforce-transformation" TargetMode="External"/><Relationship Id="rId5" Type="http://schemas.openxmlformats.org/officeDocument/2006/relationships/hyperlink" Target="https://workforce-resources.manpowergroup.com/recruitment/how-to-redeploy-displaced-workers-and-build-talent-communities" TargetMode="External"/><Relationship Id="rId10" Type="http://schemas.openxmlformats.org/officeDocument/2006/relationships/image" Target="../media/image70.jpeg"/><Relationship Id="rId4" Type="http://schemas.openxmlformats.org/officeDocument/2006/relationships/image" Target="../media/image67.jpeg"/><Relationship Id="rId9" Type="http://schemas.openxmlformats.org/officeDocument/2006/relationships/hyperlink" Target="https://workforce-resources.manpowergroup.com/transformation/development-culture-increases-engagement-2" TargetMode="External"/><Relationship Id="rId14" Type="http://schemas.openxmlformats.org/officeDocument/2006/relationships/image" Target="../media/image72.jpeg"/></Relationships>
</file>

<file path=ppt/slides/_rels/slide34.xml.rels><?xml version="1.0" encoding="UTF-8" standalone="yes"?>
<Relationships xmlns="http://schemas.openxmlformats.org/package/2006/relationships"><Relationship Id="rId3" Type="http://schemas.openxmlformats.org/officeDocument/2006/relationships/hyperlink" Target="https://www.manpowergroup.b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hyperlink" Target="http://manpowergroup.com/talent-shortage"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0AB066-554D-DC4F-86AE-3CDF46E1C6F7}"/>
              </a:ext>
            </a:extLst>
          </p:cNvPr>
          <p:cNvSpPr>
            <a:spLocks noGrp="1"/>
          </p:cNvSpPr>
          <p:nvPr>
            <p:ph type="body" sz="quarter" idx="10"/>
          </p:nvPr>
        </p:nvSpPr>
        <p:spPr>
          <a:xfrm>
            <a:off x="361142" y="1275550"/>
            <a:ext cx="5217466" cy="1845107"/>
          </a:xfrm>
        </p:spPr>
        <p:txBody>
          <a:bodyPr vert="horz" lIns="0" tIns="0" rIns="0" bIns="0" rtlCol="0" anchor="t">
            <a:noAutofit/>
          </a:bodyPr>
          <a:lstStyle/>
          <a:p>
            <a:r>
              <a:rPr lang="nl-BE"/>
              <a:t>MANPOWERGROUP</a:t>
            </a:r>
          </a:p>
          <a:p>
            <a:r>
              <a:rPr lang="nl-BE"/>
              <a:t>JOBBAROMETER</a:t>
            </a:r>
          </a:p>
        </p:txBody>
      </p:sp>
      <p:sp>
        <p:nvSpPr>
          <p:cNvPr id="3" name="Text Placeholder 2">
            <a:extLst>
              <a:ext uri="{FF2B5EF4-FFF2-40B4-BE49-F238E27FC236}">
                <a16:creationId xmlns:a16="http://schemas.microsoft.com/office/drawing/2014/main" id="{6FBF2485-C007-3F43-A472-A75D20147751}"/>
              </a:ext>
            </a:extLst>
          </p:cNvPr>
          <p:cNvSpPr>
            <a:spLocks noGrp="1"/>
          </p:cNvSpPr>
          <p:nvPr>
            <p:ph type="subTitle" idx="1"/>
          </p:nvPr>
        </p:nvSpPr>
        <p:spPr>
          <a:xfrm>
            <a:off x="361142" y="3434742"/>
            <a:ext cx="4145544" cy="596926"/>
          </a:xfrm>
        </p:spPr>
        <p:txBody>
          <a:bodyPr vert="horz" lIns="0" tIns="0" rIns="0" bIns="0" rtlCol="0" anchor="t">
            <a:noAutofit/>
          </a:bodyPr>
          <a:lstStyle/>
          <a:p>
            <a:r>
              <a:rPr lang="nl-BE" sz="1250" dirty="0">
                <a:latin typeface="Arial"/>
                <a:cs typeface="Arial"/>
              </a:rPr>
              <a:t>Tewerkstellingsvooruitzichten op hoogste peil sinds de lancering van de enquête in 2003 – </a:t>
            </a:r>
            <a:r>
              <a:rPr lang="nl-BE" sz="1250" b="0" i="1" dirty="0">
                <a:latin typeface="Arial"/>
                <a:cs typeface="Arial"/>
              </a:rPr>
              <a:t>Tekort aan talent in België bereikt recordhoogte van de laatste 15 jaar</a:t>
            </a:r>
          </a:p>
        </p:txBody>
      </p:sp>
    </p:spTree>
    <p:extLst>
      <p:ext uri="{BB962C8B-B14F-4D97-AF65-F5344CB8AC3E}">
        <p14:creationId xmlns:p14="http://schemas.microsoft.com/office/powerpoint/2010/main" val="3273580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a:extLst>
              <a:ext uri="{FF2B5EF4-FFF2-40B4-BE49-F238E27FC236}">
                <a16:creationId xmlns:a16="http://schemas.microsoft.com/office/drawing/2014/main" id="{46D4EC41-6EC2-0245-BCFE-3CB9D4080FE8}"/>
              </a:ext>
            </a:extLst>
          </p:cNvPr>
          <p:cNvSpPr/>
          <p:nvPr/>
        </p:nvSpPr>
        <p:spPr>
          <a:xfrm rot="16200000">
            <a:off x="45896" y="2541434"/>
            <a:ext cx="994641" cy="1790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a:t>Sterkste</a:t>
            </a:r>
          </a:p>
        </p:txBody>
      </p:sp>
      <p:sp>
        <p:nvSpPr>
          <p:cNvPr id="46" name="Rounded Rectangle 45">
            <a:extLst>
              <a:ext uri="{FF2B5EF4-FFF2-40B4-BE49-F238E27FC236}">
                <a16:creationId xmlns:a16="http://schemas.microsoft.com/office/drawing/2014/main" id="{57D1F5B9-2C8A-E04F-9749-CAE36582FEC4}"/>
              </a:ext>
            </a:extLst>
          </p:cNvPr>
          <p:cNvSpPr/>
          <p:nvPr/>
        </p:nvSpPr>
        <p:spPr>
          <a:xfrm>
            <a:off x="5194414" y="4077365"/>
            <a:ext cx="3492386" cy="419065"/>
          </a:xfrm>
          <a:prstGeom prst="roundRect">
            <a:avLst>
              <a:gd name="adj" fmla="val 103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a:solidFill>
                  <a:schemeClr val="bg1"/>
                </a:solidFill>
                <a:ea typeface="Arial" panose="020B0604020202020204" pitchFamily="34" charset="0"/>
                <a:cs typeface="Arial"/>
              </a:rPr>
              <a:t>CANADA, MEXICO, VS, BELGIË, FRANKRIJK, DUITSLAND, IERLAND, ITALIË, NEDERLAND, SPANJE, U.K.</a:t>
            </a:r>
          </a:p>
        </p:txBody>
      </p:sp>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nl-BE" dirty="0">
                <a:latin typeface="Arial"/>
                <a:cs typeface="Arial"/>
              </a:rPr>
              <a:t>Wereldwijd sterkste tewerkstellingsvooruitzichten gemeld sinds het begin van de coronapandemie</a:t>
            </a:r>
          </a:p>
        </p:txBody>
      </p:sp>
      <p:sp>
        <p:nvSpPr>
          <p:cNvPr id="4" name="Content Placeholder 2">
            <a:extLst>
              <a:ext uri="{FF2B5EF4-FFF2-40B4-BE49-F238E27FC236}">
                <a16:creationId xmlns:a16="http://schemas.microsoft.com/office/drawing/2014/main" id="{ED243DAC-420C-496B-B674-05FF8D5738C5}"/>
              </a:ext>
            </a:extLst>
          </p:cNvPr>
          <p:cNvSpPr>
            <a:spLocks noGrp="1"/>
          </p:cNvSpPr>
          <p:nvPr>
            <p:ph idx="1"/>
          </p:nvPr>
        </p:nvSpPr>
        <p:spPr>
          <a:xfrm>
            <a:off x="457200" y="1377527"/>
            <a:ext cx="3508229" cy="400118"/>
          </a:xfrm>
        </p:spPr>
        <p:txBody>
          <a:bodyPr vert="horz" lIns="0" tIns="0" rIns="0" bIns="0" rtlCol="0" anchor="t">
            <a:noAutofit/>
          </a:bodyPr>
          <a:lstStyle/>
          <a:p>
            <a:pPr marL="0" indent="0" fontAlgn="base">
              <a:spcBef>
                <a:spcPts val="0"/>
              </a:spcBef>
              <a:buNone/>
            </a:pPr>
            <a:r>
              <a:rPr lang="nl-BE" b="1">
                <a:latin typeface="Arial"/>
                <a:ea typeface="Arial" panose="020B0604020202020204" pitchFamily="34" charset="0"/>
                <a:cs typeface="Arial"/>
              </a:rPr>
              <a:t>De sterkste en zwakste tewerkstellingsvooruitzichten voor K4 2021:</a:t>
            </a:r>
          </a:p>
        </p:txBody>
      </p:sp>
      <p:pic>
        <p:nvPicPr>
          <p:cNvPr id="12" name="Picture 11">
            <a:extLst>
              <a:ext uri="{FF2B5EF4-FFF2-40B4-BE49-F238E27FC236}">
                <a16:creationId xmlns:a16="http://schemas.microsoft.com/office/drawing/2014/main" id="{E347703C-42CE-6347-BDDB-B81A91861C27}"/>
              </a:ext>
            </a:extLst>
          </p:cNvPr>
          <p:cNvPicPr>
            <a:picLocks noChangeAspect="1"/>
          </p:cNvPicPr>
          <p:nvPr/>
        </p:nvPicPr>
        <p:blipFill>
          <a:blip r:embed="rId3"/>
          <a:srcRect/>
          <a:stretch/>
        </p:blipFill>
        <p:spPr>
          <a:xfrm>
            <a:off x="765030" y="2133640"/>
            <a:ext cx="3200401" cy="994640"/>
          </a:xfrm>
          <a:prstGeom prst="rect">
            <a:avLst/>
          </a:prstGeom>
        </p:spPr>
      </p:pic>
      <p:sp>
        <p:nvSpPr>
          <p:cNvPr id="15" name="TextBox 14">
            <a:extLst>
              <a:ext uri="{FF2B5EF4-FFF2-40B4-BE49-F238E27FC236}">
                <a16:creationId xmlns:a16="http://schemas.microsoft.com/office/drawing/2014/main" id="{DD0CCBA1-254B-0641-869C-28EBE0FEB036}"/>
              </a:ext>
            </a:extLst>
          </p:cNvPr>
          <p:cNvSpPr txBox="1"/>
          <p:nvPr/>
        </p:nvSpPr>
        <p:spPr>
          <a:xfrm>
            <a:off x="765028" y="2924061"/>
            <a:ext cx="985709" cy="138499"/>
          </a:xfrm>
          <a:prstGeom prst="rect">
            <a:avLst/>
          </a:prstGeom>
          <a:noFill/>
        </p:spPr>
        <p:txBody>
          <a:bodyPr wrap="square" lIns="0" tIns="0" rIns="0" bIns="0" rtlCol="0">
            <a:spAutoFit/>
          </a:bodyPr>
          <a:lstStyle/>
          <a:p>
            <a:pPr algn="ctr"/>
            <a:r>
              <a:rPr lang="nl-BE" sz="900" b="1">
                <a:solidFill>
                  <a:schemeClr val="bg1"/>
                </a:solidFill>
                <a:latin typeface="Arial" panose="020B0604020202020204" pitchFamily="34" charset="0"/>
                <a:cs typeface="Arial" panose="020B0604020202020204" pitchFamily="34" charset="0"/>
              </a:rPr>
              <a:t>VS</a:t>
            </a:r>
          </a:p>
        </p:txBody>
      </p:sp>
      <p:sp>
        <p:nvSpPr>
          <p:cNvPr id="16" name="TextBox 15">
            <a:extLst>
              <a:ext uri="{FF2B5EF4-FFF2-40B4-BE49-F238E27FC236}">
                <a16:creationId xmlns:a16="http://schemas.microsoft.com/office/drawing/2014/main" id="{43E30A63-FC34-A44F-99E9-E33BFD228A3F}"/>
              </a:ext>
            </a:extLst>
          </p:cNvPr>
          <p:cNvSpPr txBox="1"/>
          <p:nvPr/>
        </p:nvSpPr>
        <p:spPr>
          <a:xfrm>
            <a:off x="1872375" y="2923926"/>
            <a:ext cx="985709" cy="138499"/>
          </a:xfrm>
          <a:prstGeom prst="rect">
            <a:avLst/>
          </a:prstGeom>
          <a:noFill/>
        </p:spPr>
        <p:txBody>
          <a:bodyPr wrap="square" lIns="0" tIns="0" rIns="0" bIns="0" rtlCol="0">
            <a:spAutoFit/>
          </a:bodyPr>
          <a:lstStyle/>
          <a:p>
            <a:pPr algn="ctr"/>
            <a:r>
              <a:rPr lang="nl-BE" sz="900" b="1">
                <a:solidFill>
                  <a:schemeClr val="bg1"/>
                </a:solidFill>
                <a:latin typeface="Arial" panose="020B0604020202020204" pitchFamily="34" charset="0"/>
                <a:cs typeface="Arial" panose="020B0604020202020204" pitchFamily="34" charset="0"/>
              </a:rPr>
              <a:t>INDIA</a:t>
            </a:r>
          </a:p>
        </p:txBody>
      </p:sp>
      <p:sp>
        <p:nvSpPr>
          <p:cNvPr id="17" name="TextBox 16">
            <a:extLst>
              <a:ext uri="{FF2B5EF4-FFF2-40B4-BE49-F238E27FC236}">
                <a16:creationId xmlns:a16="http://schemas.microsoft.com/office/drawing/2014/main" id="{2565DE1C-D26D-FB49-A464-D4D6DD9CA150}"/>
              </a:ext>
            </a:extLst>
          </p:cNvPr>
          <p:cNvSpPr txBox="1"/>
          <p:nvPr/>
        </p:nvSpPr>
        <p:spPr>
          <a:xfrm>
            <a:off x="2979722" y="2923925"/>
            <a:ext cx="985707" cy="138499"/>
          </a:xfrm>
          <a:prstGeom prst="rect">
            <a:avLst/>
          </a:prstGeom>
          <a:noFill/>
        </p:spPr>
        <p:txBody>
          <a:bodyPr wrap="square" lIns="0" tIns="0" rIns="0" bIns="0" rtlCol="0">
            <a:spAutoFit/>
          </a:bodyPr>
          <a:lstStyle/>
          <a:p>
            <a:pPr algn="ctr"/>
            <a:r>
              <a:rPr lang="nl-BE" sz="900" b="1">
                <a:solidFill>
                  <a:schemeClr val="bg1"/>
                </a:solidFill>
                <a:latin typeface="Arial" panose="020B0604020202020204" pitchFamily="34" charset="0"/>
                <a:cs typeface="Arial" panose="020B0604020202020204" pitchFamily="34" charset="0"/>
              </a:rPr>
              <a:t>CANADA</a:t>
            </a:r>
          </a:p>
        </p:txBody>
      </p:sp>
      <p:sp>
        <p:nvSpPr>
          <p:cNvPr id="18" name="TextBox 17">
            <a:extLst>
              <a:ext uri="{FF2B5EF4-FFF2-40B4-BE49-F238E27FC236}">
                <a16:creationId xmlns:a16="http://schemas.microsoft.com/office/drawing/2014/main" id="{E15BAEF6-5CA7-F349-8918-A73B74131ABE}"/>
              </a:ext>
            </a:extLst>
          </p:cNvPr>
          <p:cNvSpPr txBox="1"/>
          <p:nvPr/>
        </p:nvSpPr>
        <p:spPr>
          <a:xfrm>
            <a:off x="765027" y="1976536"/>
            <a:ext cx="985709" cy="138499"/>
          </a:xfrm>
          <a:prstGeom prst="rect">
            <a:avLst/>
          </a:prstGeom>
          <a:noFill/>
        </p:spPr>
        <p:txBody>
          <a:bodyPr wrap="square" lIns="0" tIns="0" rIns="0" bIns="0" rtlCol="0">
            <a:spAutoFit/>
          </a:bodyPr>
          <a:lstStyle/>
          <a:p>
            <a:pPr algn="ctr"/>
            <a:r>
              <a:rPr lang="nl-BE" sz="900" b="1">
                <a:solidFill>
                  <a:schemeClr val="tx2"/>
                </a:solidFill>
              </a:rPr>
              <a:t>+48%</a:t>
            </a:r>
          </a:p>
        </p:txBody>
      </p:sp>
      <p:sp>
        <p:nvSpPr>
          <p:cNvPr id="19" name="TextBox 18">
            <a:extLst>
              <a:ext uri="{FF2B5EF4-FFF2-40B4-BE49-F238E27FC236}">
                <a16:creationId xmlns:a16="http://schemas.microsoft.com/office/drawing/2014/main" id="{2C51DB82-82AD-614F-A0DE-DA08AA0D5144}"/>
              </a:ext>
            </a:extLst>
          </p:cNvPr>
          <p:cNvSpPr txBox="1"/>
          <p:nvPr/>
        </p:nvSpPr>
        <p:spPr>
          <a:xfrm>
            <a:off x="1962359" y="1976536"/>
            <a:ext cx="895725" cy="138499"/>
          </a:xfrm>
          <a:prstGeom prst="rect">
            <a:avLst/>
          </a:prstGeom>
          <a:noFill/>
        </p:spPr>
        <p:txBody>
          <a:bodyPr wrap="square" lIns="0" tIns="0" rIns="0" bIns="0" rtlCol="0">
            <a:spAutoFit/>
          </a:bodyPr>
          <a:lstStyle/>
          <a:p>
            <a:pPr algn="ctr"/>
            <a:r>
              <a:rPr lang="nl-BE" sz="900" b="1">
                <a:solidFill>
                  <a:schemeClr val="tx2"/>
                </a:solidFill>
              </a:rPr>
              <a:t>+44%</a:t>
            </a:r>
          </a:p>
        </p:txBody>
      </p:sp>
      <p:sp>
        <p:nvSpPr>
          <p:cNvPr id="20" name="TextBox 19">
            <a:extLst>
              <a:ext uri="{FF2B5EF4-FFF2-40B4-BE49-F238E27FC236}">
                <a16:creationId xmlns:a16="http://schemas.microsoft.com/office/drawing/2014/main" id="{07FECD96-79E5-AB4B-849A-D252B48E61EB}"/>
              </a:ext>
            </a:extLst>
          </p:cNvPr>
          <p:cNvSpPr txBox="1"/>
          <p:nvPr/>
        </p:nvSpPr>
        <p:spPr>
          <a:xfrm>
            <a:off x="2979722" y="1976536"/>
            <a:ext cx="985708" cy="138499"/>
          </a:xfrm>
          <a:prstGeom prst="rect">
            <a:avLst/>
          </a:prstGeom>
          <a:noFill/>
        </p:spPr>
        <p:txBody>
          <a:bodyPr wrap="square" lIns="0" tIns="0" rIns="0" bIns="0" rtlCol="0">
            <a:spAutoFit/>
          </a:bodyPr>
          <a:lstStyle/>
          <a:p>
            <a:pPr algn="ctr"/>
            <a:r>
              <a:rPr lang="nl-BE" sz="900" b="1">
                <a:solidFill>
                  <a:schemeClr val="tx2"/>
                </a:solidFill>
              </a:rPr>
              <a:t>+40%</a:t>
            </a:r>
          </a:p>
        </p:txBody>
      </p:sp>
      <p:pic>
        <p:nvPicPr>
          <p:cNvPr id="30" name="Picture 29">
            <a:extLst>
              <a:ext uri="{FF2B5EF4-FFF2-40B4-BE49-F238E27FC236}">
                <a16:creationId xmlns:a16="http://schemas.microsoft.com/office/drawing/2014/main" id="{8C19FF49-B8B9-2642-9E48-4AE598DE618C}"/>
              </a:ext>
            </a:extLst>
          </p:cNvPr>
          <p:cNvPicPr>
            <a:picLocks noChangeAspect="1"/>
          </p:cNvPicPr>
          <p:nvPr/>
        </p:nvPicPr>
        <p:blipFill>
          <a:blip r:embed="rId4"/>
          <a:srcRect/>
          <a:stretch/>
        </p:blipFill>
        <p:spPr>
          <a:xfrm>
            <a:off x="765030" y="3484274"/>
            <a:ext cx="3200400" cy="994640"/>
          </a:xfrm>
          <a:prstGeom prst="rect">
            <a:avLst/>
          </a:prstGeom>
        </p:spPr>
      </p:pic>
      <p:sp>
        <p:nvSpPr>
          <p:cNvPr id="31" name="TextBox 30">
            <a:extLst>
              <a:ext uri="{FF2B5EF4-FFF2-40B4-BE49-F238E27FC236}">
                <a16:creationId xmlns:a16="http://schemas.microsoft.com/office/drawing/2014/main" id="{E5777978-016F-A640-B2A4-C3BEAE0754AA}"/>
              </a:ext>
            </a:extLst>
          </p:cNvPr>
          <p:cNvSpPr txBox="1"/>
          <p:nvPr/>
        </p:nvSpPr>
        <p:spPr>
          <a:xfrm>
            <a:off x="765028" y="4274695"/>
            <a:ext cx="985709" cy="138499"/>
          </a:xfrm>
          <a:prstGeom prst="rect">
            <a:avLst/>
          </a:prstGeom>
          <a:noFill/>
        </p:spPr>
        <p:txBody>
          <a:bodyPr wrap="square" lIns="0" tIns="0" rIns="0" bIns="0" rtlCol="0">
            <a:spAutoFit/>
          </a:bodyPr>
          <a:lstStyle/>
          <a:p>
            <a:pPr algn="ctr"/>
            <a:r>
              <a:rPr lang="nl-BE" sz="900" b="1">
                <a:solidFill>
                  <a:schemeClr val="bg1"/>
                </a:solidFill>
                <a:latin typeface="Arial" panose="020B0604020202020204" pitchFamily="34" charset="0"/>
                <a:cs typeface="Arial" panose="020B0604020202020204" pitchFamily="34" charset="0"/>
              </a:rPr>
              <a:t>PANAMA</a:t>
            </a:r>
          </a:p>
        </p:txBody>
      </p:sp>
      <p:sp>
        <p:nvSpPr>
          <p:cNvPr id="32" name="TextBox 31">
            <a:extLst>
              <a:ext uri="{FF2B5EF4-FFF2-40B4-BE49-F238E27FC236}">
                <a16:creationId xmlns:a16="http://schemas.microsoft.com/office/drawing/2014/main" id="{9174790C-ABA8-ED4B-8D84-98096A9EC51A}"/>
              </a:ext>
            </a:extLst>
          </p:cNvPr>
          <p:cNvSpPr txBox="1"/>
          <p:nvPr/>
        </p:nvSpPr>
        <p:spPr>
          <a:xfrm>
            <a:off x="1872375" y="4274560"/>
            <a:ext cx="985709" cy="138499"/>
          </a:xfrm>
          <a:prstGeom prst="rect">
            <a:avLst/>
          </a:prstGeom>
          <a:noFill/>
        </p:spPr>
        <p:txBody>
          <a:bodyPr wrap="square" lIns="0" tIns="0" rIns="0" bIns="0" rtlCol="0">
            <a:spAutoFit/>
          </a:bodyPr>
          <a:lstStyle/>
          <a:p>
            <a:pPr algn="ctr"/>
            <a:r>
              <a:rPr lang="nl-BE" sz="900" b="1">
                <a:solidFill>
                  <a:schemeClr val="bg1"/>
                </a:solidFill>
                <a:latin typeface="Arial" panose="020B0604020202020204" pitchFamily="34" charset="0"/>
                <a:cs typeface="Arial" panose="020B0604020202020204" pitchFamily="34" charset="0"/>
              </a:rPr>
              <a:t>ZUID-AFRIKA</a:t>
            </a:r>
          </a:p>
        </p:txBody>
      </p:sp>
      <p:sp>
        <p:nvSpPr>
          <p:cNvPr id="33" name="TextBox 32">
            <a:extLst>
              <a:ext uri="{FF2B5EF4-FFF2-40B4-BE49-F238E27FC236}">
                <a16:creationId xmlns:a16="http://schemas.microsoft.com/office/drawing/2014/main" id="{D7EB41BD-3EC5-BB42-AC8E-A62981897569}"/>
              </a:ext>
            </a:extLst>
          </p:cNvPr>
          <p:cNvSpPr txBox="1"/>
          <p:nvPr/>
        </p:nvSpPr>
        <p:spPr>
          <a:xfrm>
            <a:off x="2979722" y="4274559"/>
            <a:ext cx="985707" cy="138499"/>
          </a:xfrm>
          <a:prstGeom prst="rect">
            <a:avLst/>
          </a:prstGeom>
          <a:noFill/>
        </p:spPr>
        <p:txBody>
          <a:bodyPr wrap="square" lIns="0" tIns="0" rIns="0" bIns="0" rtlCol="0">
            <a:spAutoFit/>
          </a:bodyPr>
          <a:lstStyle/>
          <a:p>
            <a:pPr algn="ctr"/>
            <a:r>
              <a:rPr lang="nl-BE" sz="900" b="1">
                <a:solidFill>
                  <a:schemeClr val="bg1"/>
                </a:solidFill>
                <a:latin typeface="Arial" panose="020B0604020202020204" pitchFamily="34" charset="0"/>
                <a:cs typeface="Arial" panose="020B0604020202020204" pitchFamily="34" charset="0"/>
              </a:rPr>
              <a:t>SINGAPORE</a:t>
            </a:r>
          </a:p>
        </p:txBody>
      </p:sp>
      <p:sp>
        <p:nvSpPr>
          <p:cNvPr id="34" name="TextBox 33">
            <a:extLst>
              <a:ext uri="{FF2B5EF4-FFF2-40B4-BE49-F238E27FC236}">
                <a16:creationId xmlns:a16="http://schemas.microsoft.com/office/drawing/2014/main" id="{92A51569-DB23-3E45-A78C-786DFBFB36CA}"/>
              </a:ext>
            </a:extLst>
          </p:cNvPr>
          <p:cNvSpPr txBox="1"/>
          <p:nvPr/>
        </p:nvSpPr>
        <p:spPr>
          <a:xfrm>
            <a:off x="765027" y="3327170"/>
            <a:ext cx="985709" cy="138499"/>
          </a:xfrm>
          <a:prstGeom prst="rect">
            <a:avLst/>
          </a:prstGeom>
          <a:noFill/>
        </p:spPr>
        <p:txBody>
          <a:bodyPr wrap="square" lIns="0" tIns="0" rIns="0" bIns="0" rtlCol="0">
            <a:spAutoFit/>
          </a:bodyPr>
          <a:lstStyle/>
          <a:p>
            <a:pPr algn="ctr"/>
            <a:r>
              <a:rPr lang="nl-BE" sz="900" b="1">
                <a:solidFill>
                  <a:schemeClr val="accent3"/>
                </a:solidFill>
              </a:rPr>
              <a:t>-2%</a:t>
            </a:r>
          </a:p>
        </p:txBody>
      </p:sp>
      <p:sp>
        <p:nvSpPr>
          <p:cNvPr id="35" name="TextBox 34">
            <a:extLst>
              <a:ext uri="{FF2B5EF4-FFF2-40B4-BE49-F238E27FC236}">
                <a16:creationId xmlns:a16="http://schemas.microsoft.com/office/drawing/2014/main" id="{0C69ED4A-7852-E646-9CA8-D5D47AF014C5}"/>
              </a:ext>
            </a:extLst>
          </p:cNvPr>
          <p:cNvSpPr txBox="1"/>
          <p:nvPr/>
        </p:nvSpPr>
        <p:spPr>
          <a:xfrm>
            <a:off x="1962359" y="3327170"/>
            <a:ext cx="895725" cy="138499"/>
          </a:xfrm>
          <a:prstGeom prst="rect">
            <a:avLst/>
          </a:prstGeom>
          <a:noFill/>
        </p:spPr>
        <p:txBody>
          <a:bodyPr wrap="square" lIns="0" tIns="0" rIns="0" bIns="0" rtlCol="0">
            <a:spAutoFit/>
          </a:bodyPr>
          <a:lstStyle/>
          <a:p>
            <a:pPr algn="ctr"/>
            <a:r>
              <a:rPr lang="nl-BE" sz="900" b="1">
                <a:solidFill>
                  <a:schemeClr val="accent3"/>
                </a:solidFill>
              </a:rPr>
              <a:t>-2%</a:t>
            </a:r>
          </a:p>
        </p:txBody>
      </p:sp>
      <p:sp>
        <p:nvSpPr>
          <p:cNvPr id="36" name="TextBox 35">
            <a:extLst>
              <a:ext uri="{FF2B5EF4-FFF2-40B4-BE49-F238E27FC236}">
                <a16:creationId xmlns:a16="http://schemas.microsoft.com/office/drawing/2014/main" id="{FAD85858-2AFE-964F-B476-8019384E88EA}"/>
              </a:ext>
            </a:extLst>
          </p:cNvPr>
          <p:cNvSpPr txBox="1"/>
          <p:nvPr/>
        </p:nvSpPr>
        <p:spPr>
          <a:xfrm>
            <a:off x="2979722" y="3327170"/>
            <a:ext cx="985708" cy="138499"/>
          </a:xfrm>
          <a:prstGeom prst="rect">
            <a:avLst/>
          </a:prstGeom>
          <a:noFill/>
        </p:spPr>
        <p:txBody>
          <a:bodyPr wrap="square" lIns="0" tIns="0" rIns="0" bIns="0" rtlCol="0">
            <a:spAutoFit/>
          </a:bodyPr>
          <a:lstStyle/>
          <a:p>
            <a:pPr algn="ctr"/>
            <a:r>
              <a:rPr lang="nl-BE" sz="900" b="1">
                <a:solidFill>
                  <a:schemeClr val="accent3"/>
                </a:solidFill>
              </a:rPr>
              <a:t>+1%</a:t>
            </a:r>
          </a:p>
        </p:txBody>
      </p:sp>
      <p:cxnSp>
        <p:nvCxnSpPr>
          <p:cNvPr id="38" name="Straight Connector 37">
            <a:extLst>
              <a:ext uri="{FF2B5EF4-FFF2-40B4-BE49-F238E27FC236}">
                <a16:creationId xmlns:a16="http://schemas.microsoft.com/office/drawing/2014/main" id="{834A4EC9-DDE2-8E4E-A920-332CF7334C54}"/>
              </a:ext>
            </a:extLst>
          </p:cNvPr>
          <p:cNvCxnSpPr>
            <a:cxnSpLocks/>
          </p:cNvCxnSpPr>
          <p:nvPr/>
        </p:nvCxnSpPr>
        <p:spPr>
          <a:xfrm>
            <a:off x="4650661" y="1443789"/>
            <a:ext cx="0" cy="3052641"/>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41" name="Content Placeholder 2">
            <a:extLst>
              <a:ext uri="{FF2B5EF4-FFF2-40B4-BE49-F238E27FC236}">
                <a16:creationId xmlns:a16="http://schemas.microsoft.com/office/drawing/2014/main" id="{F1BA6679-54B0-3840-B733-6249EE5E1FCA}"/>
              </a:ext>
            </a:extLst>
          </p:cNvPr>
          <p:cNvSpPr txBox="1">
            <a:spLocks/>
          </p:cNvSpPr>
          <p:nvPr/>
        </p:nvSpPr>
        <p:spPr>
          <a:xfrm>
            <a:off x="5178572" y="1286909"/>
            <a:ext cx="3508228" cy="400118"/>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tx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spcBef>
                <a:spcPts val="0"/>
              </a:spcBef>
              <a:buFont typeface="Arial" pitchFamily="34" charset="0"/>
              <a:buNone/>
            </a:pPr>
            <a:r>
              <a:rPr lang="nl-BE" b="1" dirty="0">
                <a:latin typeface="Arial"/>
                <a:ea typeface="Arial" panose="020B0604020202020204" pitchFamily="34" charset="0"/>
                <a:cs typeface="Arial"/>
              </a:rPr>
              <a:t>Wervingsintenties op recordpeil wereldwijd: </a:t>
            </a:r>
            <a:br>
              <a:rPr lang="nl-BE" b="1" dirty="0">
                <a:latin typeface="Arial"/>
                <a:ea typeface="Arial" panose="020B0604020202020204" pitchFamily="34" charset="0"/>
                <a:cs typeface="Arial"/>
              </a:rPr>
            </a:br>
            <a:r>
              <a:rPr lang="nl-BE" dirty="0">
                <a:latin typeface="Arial"/>
                <a:ea typeface="Arial" panose="020B0604020202020204" pitchFamily="34" charset="0"/>
                <a:cs typeface="Arial"/>
              </a:rPr>
              <a:t>11 markten meldden hun hoogste tewerkstellingsprognose sinds de lancering van de enquête in 1962.</a:t>
            </a:r>
          </a:p>
        </p:txBody>
      </p:sp>
      <p:pic>
        <p:nvPicPr>
          <p:cNvPr id="45" name="Picture 44" descr="Map&#10;&#10;Description automatically generated">
            <a:extLst>
              <a:ext uri="{FF2B5EF4-FFF2-40B4-BE49-F238E27FC236}">
                <a16:creationId xmlns:a16="http://schemas.microsoft.com/office/drawing/2014/main" id="{B84D940D-986E-BE47-B8B7-8EB54E2A71E8}"/>
              </a:ext>
            </a:extLst>
          </p:cNvPr>
          <p:cNvPicPr>
            <a:picLocks noChangeAspect="1"/>
          </p:cNvPicPr>
          <p:nvPr/>
        </p:nvPicPr>
        <p:blipFill>
          <a:blip r:embed="rId5"/>
          <a:stretch>
            <a:fillRect/>
          </a:stretch>
        </p:blipFill>
        <p:spPr>
          <a:xfrm>
            <a:off x="4972107" y="2045785"/>
            <a:ext cx="3937000" cy="2019300"/>
          </a:xfrm>
          <a:prstGeom prst="rect">
            <a:avLst/>
          </a:prstGeom>
        </p:spPr>
      </p:pic>
      <p:sp>
        <p:nvSpPr>
          <p:cNvPr id="48" name="Rounded Rectangle 47">
            <a:extLst>
              <a:ext uri="{FF2B5EF4-FFF2-40B4-BE49-F238E27FC236}">
                <a16:creationId xmlns:a16="http://schemas.microsoft.com/office/drawing/2014/main" id="{F406B13D-72D2-574F-A741-FE7ADBFCF12D}"/>
              </a:ext>
            </a:extLst>
          </p:cNvPr>
          <p:cNvSpPr/>
          <p:nvPr/>
        </p:nvSpPr>
        <p:spPr>
          <a:xfrm rot="16200000">
            <a:off x="45897" y="3892073"/>
            <a:ext cx="994641" cy="17904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a:t>Zwakste</a:t>
            </a:r>
          </a:p>
        </p:txBody>
      </p:sp>
    </p:spTree>
    <p:extLst>
      <p:ext uri="{BB962C8B-B14F-4D97-AF65-F5344CB8AC3E}">
        <p14:creationId xmlns:p14="http://schemas.microsoft.com/office/powerpoint/2010/main" val="384081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434195C1-D68B-0949-BD73-8CEB2FCDD66B}"/>
              </a:ext>
            </a:extLst>
          </p:cNvPr>
          <p:cNvSpPr/>
          <p:nvPr/>
        </p:nvSpPr>
        <p:spPr>
          <a:xfrm>
            <a:off x="3779280" y="1530063"/>
            <a:ext cx="4907518" cy="2847204"/>
          </a:xfrm>
          <a:prstGeom prst="roundRect">
            <a:avLst>
              <a:gd name="adj" fmla="val 2988"/>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76D59B7-908E-F44A-8610-CF768DBC15C8}"/>
              </a:ext>
            </a:extLst>
          </p:cNvPr>
          <p:cNvPicPr>
            <a:picLocks noChangeAspect="1"/>
          </p:cNvPicPr>
          <p:nvPr/>
        </p:nvPicPr>
        <p:blipFill rotWithShape="1">
          <a:blip r:embed="rId3"/>
          <a:srcRect l="-2" t="8076" r="24375" b="23872"/>
          <a:stretch/>
        </p:blipFill>
        <p:spPr>
          <a:xfrm>
            <a:off x="2536892" y="1634067"/>
            <a:ext cx="6217920" cy="2743200"/>
          </a:xfrm>
          <a:prstGeom prst="rect">
            <a:avLst/>
          </a:prstGeom>
        </p:spPr>
      </p:pic>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nl-BE" b="1">
                <a:latin typeface="Arial"/>
                <a:cs typeface="Arial"/>
              </a:rPr>
              <a:t>EMEA</a:t>
            </a:r>
            <a:r>
              <a:rPr lang="nl-BE">
                <a:latin typeface="Arial"/>
                <a:cs typeface="Arial"/>
              </a:rPr>
              <a:t> Werkgevers melden hun sterkste kwartaal sinds het begin van de pandemie, met positieve wervingsintenties in 25 van 26 landen</a:t>
            </a:r>
          </a:p>
        </p:txBody>
      </p:sp>
      <p:sp>
        <p:nvSpPr>
          <p:cNvPr id="3" name="Rounded Rectangle 2">
            <a:extLst>
              <a:ext uri="{FF2B5EF4-FFF2-40B4-BE49-F238E27FC236}">
                <a16:creationId xmlns:a16="http://schemas.microsoft.com/office/drawing/2014/main" id="{B0B09CBF-55AE-F04B-A445-D635C52F0079}"/>
              </a:ext>
            </a:extLst>
          </p:cNvPr>
          <p:cNvSpPr/>
          <p:nvPr/>
        </p:nvSpPr>
        <p:spPr>
          <a:xfrm>
            <a:off x="255372" y="1393803"/>
            <a:ext cx="3198677" cy="3496235"/>
          </a:xfrm>
          <a:prstGeom prst="roundRect">
            <a:avLst>
              <a:gd name="adj" fmla="val 2947"/>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b="1" dirty="0">
                <a:solidFill>
                  <a:schemeClr val="accent4"/>
                </a:solidFill>
                <a:cs typeface="Arial"/>
              </a:rPr>
              <a:t>De wervingsintenties verbeteren in alle 26 landen in vergelijking met het vierde kwartaal van 2020 en verbeteren in 20 landen ten opzichte van het derde kwartaal van 2021.</a:t>
            </a:r>
          </a:p>
          <a:p>
            <a:pPr marL="285750" indent="-285750">
              <a:buFont typeface="Arial" panose="020B0604020202020204" pitchFamily="34" charset="0"/>
              <a:buChar char="•"/>
            </a:pPr>
            <a:endParaRPr lang="en-US" sz="1300" dirty="0">
              <a:solidFill>
                <a:schemeClr val="accent4"/>
              </a:solidFill>
              <a:cs typeface="Arial"/>
            </a:endParaRPr>
          </a:p>
          <a:p>
            <a:pPr marL="285750" indent="-285750">
              <a:buFont typeface="Arial" panose="020B0604020202020204" pitchFamily="34" charset="0"/>
              <a:buChar char="•"/>
            </a:pPr>
            <a:r>
              <a:rPr lang="nl-BE" sz="1300" dirty="0">
                <a:solidFill>
                  <a:schemeClr val="accent4"/>
                </a:solidFill>
                <a:cs typeface="Arial"/>
              </a:rPr>
              <a:t>Werkgevers in alle zeven bedrijfssectoren in </a:t>
            </a:r>
            <a:r>
              <a:rPr lang="nl-BE" sz="1300" b="1" dirty="0">
                <a:solidFill>
                  <a:schemeClr val="accent4"/>
                </a:solidFill>
                <a:cs typeface="Arial"/>
              </a:rPr>
              <a:t>Frankrijk (+37%)</a:t>
            </a:r>
            <a:r>
              <a:rPr lang="nl-BE" sz="1300" dirty="0">
                <a:solidFill>
                  <a:schemeClr val="accent4"/>
                </a:solidFill>
                <a:cs typeface="Arial"/>
              </a:rPr>
              <a:t> melden hun sterkste wervingsintenties sinds de lancering van de enquête </a:t>
            </a:r>
            <a:br>
              <a:rPr lang="nl-BE" sz="1300" dirty="0">
                <a:solidFill>
                  <a:schemeClr val="accent4"/>
                </a:solidFill>
                <a:cs typeface="Arial"/>
              </a:rPr>
            </a:br>
            <a:r>
              <a:rPr lang="nl-BE" sz="1300" dirty="0">
                <a:solidFill>
                  <a:schemeClr val="accent4"/>
                </a:solidFill>
                <a:cs typeface="Arial"/>
              </a:rPr>
              <a:t>18 jaar geleden. </a:t>
            </a:r>
          </a:p>
          <a:p>
            <a:pPr marL="285750" indent="-285750">
              <a:buFont typeface="Arial" panose="020B0604020202020204" pitchFamily="34" charset="0"/>
              <a:buChar char="•"/>
            </a:pPr>
            <a:r>
              <a:rPr lang="nl-BE" sz="1300" dirty="0">
                <a:solidFill>
                  <a:schemeClr val="accent4"/>
                </a:solidFill>
                <a:cs typeface="Arial"/>
              </a:rPr>
              <a:t>In alle zeven bedrijfssectoren in het </a:t>
            </a:r>
            <a:r>
              <a:rPr lang="nl-BE" sz="1300" b="1" dirty="0">
                <a:solidFill>
                  <a:schemeClr val="accent4"/>
                </a:solidFill>
                <a:cs typeface="Arial"/>
              </a:rPr>
              <a:t>VK</a:t>
            </a:r>
            <a:r>
              <a:rPr lang="nl-BE" sz="1300" dirty="0">
                <a:solidFill>
                  <a:schemeClr val="accent4"/>
                </a:solidFill>
                <a:cs typeface="Arial"/>
              </a:rPr>
              <a:t> (+32%) melden werkgevers hun hoogste wervingsintenties sinds 2008.</a:t>
            </a:r>
          </a:p>
          <a:p>
            <a:pPr marL="285750" indent="-285750">
              <a:buFont typeface="Arial" panose="020B0604020202020204" pitchFamily="34" charset="0"/>
              <a:buChar char="•"/>
            </a:pPr>
            <a:r>
              <a:rPr lang="nl-BE" sz="1300" dirty="0">
                <a:solidFill>
                  <a:schemeClr val="accent4"/>
                </a:solidFill>
                <a:cs typeface="Arial"/>
              </a:rPr>
              <a:t>Optimisme in </a:t>
            </a:r>
            <a:r>
              <a:rPr lang="nl-BE" sz="1300" b="1" dirty="0">
                <a:solidFill>
                  <a:schemeClr val="accent4"/>
                </a:solidFill>
                <a:cs typeface="Arial"/>
              </a:rPr>
              <a:t>Duitsland</a:t>
            </a:r>
            <a:r>
              <a:rPr lang="nl-BE" sz="1300" dirty="0">
                <a:solidFill>
                  <a:schemeClr val="accent4"/>
                </a:solidFill>
                <a:cs typeface="Arial"/>
              </a:rPr>
              <a:t> (+28%) en </a:t>
            </a:r>
            <a:r>
              <a:rPr lang="nl-BE" sz="1300" b="1" dirty="0">
                <a:solidFill>
                  <a:schemeClr val="accent4"/>
                </a:solidFill>
                <a:cs typeface="Arial"/>
              </a:rPr>
              <a:t>Italië </a:t>
            </a:r>
            <a:r>
              <a:rPr lang="nl-BE" sz="1300" dirty="0">
                <a:solidFill>
                  <a:schemeClr val="accent4"/>
                </a:solidFill>
                <a:cs typeface="Arial"/>
              </a:rPr>
              <a:t>(+28%).</a:t>
            </a:r>
          </a:p>
        </p:txBody>
      </p:sp>
      <p:sp>
        <p:nvSpPr>
          <p:cNvPr id="28" name="Rounded Rectangle 27">
            <a:extLst>
              <a:ext uri="{FF2B5EF4-FFF2-40B4-BE49-F238E27FC236}">
                <a16:creationId xmlns:a16="http://schemas.microsoft.com/office/drawing/2014/main" id="{16F94D31-400C-EC4A-A2D7-B307C97CAE84}"/>
              </a:ext>
            </a:extLst>
          </p:cNvPr>
          <p:cNvSpPr/>
          <p:nvPr/>
        </p:nvSpPr>
        <p:spPr>
          <a:xfrm>
            <a:off x="3779280" y="1530063"/>
            <a:ext cx="2421466" cy="552873"/>
          </a:xfrm>
          <a:prstGeom prst="roundRect">
            <a:avLst>
              <a:gd name="adj" fmla="val 103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a:cs typeface="Arial"/>
              </a:rPr>
              <a:t>STERKSTE WERVINGSINTENTIES:</a:t>
            </a:r>
            <a:br>
              <a:rPr lang="nl-BE" sz="900" b="1">
                <a:cs typeface="Arial"/>
              </a:rPr>
            </a:br>
            <a:r>
              <a:rPr lang="nl-BE" sz="900">
                <a:cs typeface="Arial"/>
              </a:rPr>
              <a:t>Nederland (+40%), Frankrijk (+37%) en Ierland (+34%)</a:t>
            </a:r>
          </a:p>
        </p:txBody>
      </p:sp>
      <p:sp>
        <p:nvSpPr>
          <p:cNvPr id="29" name="Rounded Rectangle 28">
            <a:extLst>
              <a:ext uri="{FF2B5EF4-FFF2-40B4-BE49-F238E27FC236}">
                <a16:creationId xmlns:a16="http://schemas.microsoft.com/office/drawing/2014/main" id="{740868B5-2F97-E74B-BC19-FC1DEB5890C3}"/>
              </a:ext>
            </a:extLst>
          </p:cNvPr>
          <p:cNvSpPr/>
          <p:nvPr/>
        </p:nvSpPr>
        <p:spPr>
          <a:xfrm>
            <a:off x="6265332" y="1530063"/>
            <a:ext cx="2421466" cy="552873"/>
          </a:xfrm>
          <a:prstGeom prst="roundRect">
            <a:avLst>
              <a:gd name="adj" fmla="val 1031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a:cs typeface="Arial"/>
              </a:rPr>
              <a:t>ZWAKSTE WERVINGSINTENTIES:</a:t>
            </a:r>
          </a:p>
          <a:p>
            <a:pPr algn="ctr"/>
            <a:r>
              <a:rPr lang="nl-BE" sz="900" dirty="0">
                <a:cs typeface="Arial"/>
              </a:rPr>
              <a:t>Zuid Afrika (-2%), Kroatië (+2%) </a:t>
            </a:r>
            <a:br>
              <a:rPr lang="nl-BE" sz="900" dirty="0">
                <a:cs typeface="Arial"/>
              </a:rPr>
            </a:br>
            <a:r>
              <a:rPr lang="nl-BE" sz="900" dirty="0">
                <a:cs typeface="Arial"/>
              </a:rPr>
              <a:t>en Zwitserland (+8%)</a:t>
            </a:r>
          </a:p>
        </p:txBody>
      </p:sp>
      <p:cxnSp>
        <p:nvCxnSpPr>
          <p:cNvPr id="37" name="Straight Connector 36">
            <a:extLst>
              <a:ext uri="{FF2B5EF4-FFF2-40B4-BE49-F238E27FC236}">
                <a16:creationId xmlns:a16="http://schemas.microsoft.com/office/drawing/2014/main" id="{E1E75C56-2C84-1B4B-AA4C-43041C756B72}"/>
              </a:ext>
            </a:extLst>
          </p:cNvPr>
          <p:cNvCxnSpPr>
            <a:cxnSpLocks/>
          </p:cNvCxnSpPr>
          <p:nvPr/>
        </p:nvCxnSpPr>
        <p:spPr>
          <a:xfrm>
            <a:off x="3579221" y="1573608"/>
            <a:ext cx="0" cy="2762537"/>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5B6B5EA-71D4-FF49-87D3-D3A629D13A4C}"/>
              </a:ext>
            </a:extLst>
          </p:cNvPr>
          <p:cNvSpPr/>
          <p:nvPr/>
        </p:nvSpPr>
        <p:spPr>
          <a:xfrm>
            <a:off x="7623358" y="2316260"/>
            <a:ext cx="825661" cy="825661"/>
          </a:xfrm>
          <a:prstGeom prst="rect">
            <a:avLst/>
          </a:prstGeom>
          <a:solidFill>
            <a:schemeClr val="bg1">
              <a:alpha val="50000"/>
            </a:schemeClr>
          </a:solid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11480C5-6560-0F42-8165-2067C2A301A6}"/>
              </a:ext>
            </a:extLst>
          </p:cNvPr>
          <p:cNvPicPr>
            <a:picLocks noChangeAspect="1"/>
          </p:cNvPicPr>
          <p:nvPr/>
        </p:nvPicPr>
        <p:blipFill>
          <a:blip r:embed="rId4"/>
          <a:stretch>
            <a:fillRect/>
          </a:stretch>
        </p:blipFill>
        <p:spPr>
          <a:xfrm>
            <a:off x="7780200" y="2571750"/>
            <a:ext cx="460622" cy="429914"/>
          </a:xfrm>
          <a:prstGeom prst="rect">
            <a:avLst/>
          </a:prstGeom>
        </p:spPr>
      </p:pic>
      <p:sp>
        <p:nvSpPr>
          <p:cNvPr id="15" name="Rounded Rectangle 14">
            <a:extLst>
              <a:ext uri="{FF2B5EF4-FFF2-40B4-BE49-F238E27FC236}">
                <a16:creationId xmlns:a16="http://schemas.microsoft.com/office/drawing/2014/main" id="{27B74FEF-65F0-324A-8E4C-9C5235965B1C}"/>
              </a:ext>
            </a:extLst>
          </p:cNvPr>
          <p:cNvSpPr/>
          <p:nvPr/>
        </p:nvSpPr>
        <p:spPr>
          <a:xfrm>
            <a:off x="7623358" y="2353933"/>
            <a:ext cx="825661" cy="17367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00" b="1">
                <a:solidFill>
                  <a:schemeClr val="accent4">
                    <a:alpha val="75000"/>
                  </a:schemeClr>
                </a:solidFill>
              </a:rPr>
              <a:t>(Zuid-Afrika)</a:t>
            </a:r>
          </a:p>
        </p:txBody>
      </p:sp>
    </p:spTree>
    <p:extLst>
      <p:ext uri="{BB962C8B-B14F-4D97-AF65-F5344CB8AC3E}">
        <p14:creationId xmlns:p14="http://schemas.microsoft.com/office/powerpoint/2010/main" val="207426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D7A4F11-560F-DB45-BDF3-4FBB37B8413C}"/>
              </a:ext>
            </a:extLst>
          </p:cNvPr>
          <p:cNvPicPr>
            <a:picLocks noChangeAspect="1"/>
          </p:cNvPicPr>
          <p:nvPr/>
        </p:nvPicPr>
        <p:blipFill>
          <a:blip r:embed="rId3"/>
          <a:srcRect/>
          <a:stretch/>
        </p:blipFill>
        <p:spPr>
          <a:xfrm>
            <a:off x="166" y="3298"/>
            <a:ext cx="9143833" cy="4724314"/>
          </a:xfrm>
          <a:prstGeom prst="rect">
            <a:avLst/>
          </a:prstGeom>
        </p:spPr>
      </p:pic>
      <p:sp>
        <p:nvSpPr>
          <p:cNvPr id="7" name="Round Same Side Corner Rectangle 6">
            <a:extLst>
              <a:ext uri="{FF2B5EF4-FFF2-40B4-BE49-F238E27FC236}">
                <a16:creationId xmlns:a16="http://schemas.microsoft.com/office/drawing/2014/main" id="{3934154D-8294-BF48-AB99-97C30091A156}"/>
              </a:ext>
            </a:extLst>
          </p:cNvPr>
          <p:cNvSpPr/>
          <p:nvPr/>
        </p:nvSpPr>
        <p:spPr>
          <a:xfrm rot="5400000">
            <a:off x="3477082" y="-3061192"/>
            <a:ext cx="1641204" cy="8595365"/>
          </a:xfrm>
          <a:prstGeom prst="round2SameRect">
            <a:avLst>
              <a:gd name="adj1" fmla="val 6881"/>
              <a:gd name="adj2"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5870E1-840E-844E-97B6-87E0A545A61A}"/>
              </a:ext>
            </a:extLst>
          </p:cNvPr>
          <p:cNvSpPr/>
          <p:nvPr/>
        </p:nvSpPr>
        <p:spPr>
          <a:xfrm>
            <a:off x="5591341" y="770709"/>
            <a:ext cx="2662868" cy="9446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nl-BE" sz="1300" b="1" dirty="0">
                <a:solidFill>
                  <a:schemeClr val="accent4"/>
                </a:solidFill>
              </a:rPr>
              <a:t>77% van de werkgevers in België slaagt er niet in om de vaardig- heden die ze zoeken te vinden. </a:t>
            </a:r>
            <a:r>
              <a:rPr lang="nl-BE" sz="1300" dirty="0">
                <a:solidFill>
                  <a:schemeClr val="accent4"/>
                </a:solidFill>
              </a:rPr>
              <a:t>Dit cijfer was in 15 jaar nooit hoger, nu al 2 kwartalen op een rij.</a:t>
            </a:r>
          </a:p>
        </p:txBody>
      </p:sp>
      <p:sp>
        <p:nvSpPr>
          <p:cNvPr id="13" name="Round Single Corner Rectangle 12">
            <a:extLst>
              <a:ext uri="{FF2B5EF4-FFF2-40B4-BE49-F238E27FC236}">
                <a16:creationId xmlns:a16="http://schemas.microsoft.com/office/drawing/2014/main" id="{6CF0ED24-B7AC-644B-8AF1-677876CF78D2}"/>
              </a:ext>
            </a:extLst>
          </p:cNvPr>
          <p:cNvSpPr/>
          <p:nvPr/>
        </p:nvSpPr>
        <p:spPr>
          <a:xfrm rot="5400000">
            <a:off x="866" y="415888"/>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5688D04-21F3-EB40-9FFE-C1EADAC096E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825" y="507847"/>
            <a:ext cx="320889" cy="320889"/>
          </a:xfrm>
          <a:prstGeom prst="rect">
            <a:avLst/>
          </a:prstGeom>
        </p:spPr>
      </p:pic>
      <p:sp>
        <p:nvSpPr>
          <p:cNvPr id="2" name="Title 1">
            <a:extLst>
              <a:ext uri="{FF2B5EF4-FFF2-40B4-BE49-F238E27FC236}">
                <a16:creationId xmlns:a16="http://schemas.microsoft.com/office/drawing/2014/main" id="{E9ADAEBD-F12C-5841-84D0-58DE0B85A193}"/>
              </a:ext>
            </a:extLst>
          </p:cNvPr>
          <p:cNvSpPr>
            <a:spLocks noGrp="1"/>
          </p:cNvSpPr>
          <p:nvPr>
            <p:ph type="title"/>
          </p:nvPr>
        </p:nvSpPr>
        <p:spPr>
          <a:xfrm>
            <a:off x="665611" y="715416"/>
            <a:ext cx="3884910" cy="1042147"/>
          </a:xfrm>
        </p:spPr>
        <p:txBody>
          <a:bodyPr/>
          <a:lstStyle/>
          <a:p>
            <a:r>
              <a:rPr lang="nl-BE" dirty="0"/>
              <a:t>TEKORT AAN TALENT</a:t>
            </a:r>
            <a:br>
              <a:rPr lang="nl-BE" dirty="0"/>
            </a:br>
            <a:r>
              <a:rPr lang="nl-BE" dirty="0"/>
              <a:t>IN BELGIË BLIJFT OP RECORDHOOGTE </a:t>
            </a:r>
          </a:p>
        </p:txBody>
      </p:sp>
      <p:cxnSp>
        <p:nvCxnSpPr>
          <p:cNvPr id="8" name="Straight Connector 7">
            <a:extLst>
              <a:ext uri="{FF2B5EF4-FFF2-40B4-BE49-F238E27FC236}">
                <a16:creationId xmlns:a16="http://schemas.microsoft.com/office/drawing/2014/main" id="{D1C647B9-EED5-9B4E-A082-D1D7799B0A45}"/>
              </a:ext>
            </a:extLst>
          </p:cNvPr>
          <p:cNvCxnSpPr>
            <a:cxnSpLocks/>
          </p:cNvCxnSpPr>
          <p:nvPr/>
        </p:nvCxnSpPr>
        <p:spPr>
          <a:xfrm flipV="1">
            <a:off x="4128283" y="770709"/>
            <a:ext cx="0" cy="9446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736E747-D501-E449-9653-C492C9C5834E}"/>
              </a:ext>
            </a:extLst>
          </p:cNvPr>
          <p:cNvGrpSpPr/>
          <p:nvPr/>
        </p:nvGrpSpPr>
        <p:grpSpPr>
          <a:xfrm>
            <a:off x="4198233" y="548139"/>
            <a:ext cx="1393108" cy="1389824"/>
            <a:chOff x="4494884" y="548139"/>
            <a:chExt cx="1393108" cy="1389824"/>
          </a:xfrm>
        </p:grpSpPr>
        <p:graphicFrame>
          <p:nvGraphicFramePr>
            <p:cNvPr id="17" name="Chart 16">
              <a:extLst>
                <a:ext uri="{FF2B5EF4-FFF2-40B4-BE49-F238E27FC236}">
                  <a16:creationId xmlns:a16="http://schemas.microsoft.com/office/drawing/2014/main" id="{425CF736-F00A-6643-9949-76A2256964D8}"/>
                </a:ext>
              </a:extLst>
            </p:cNvPr>
            <p:cNvGraphicFramePr/>
            <p:nvPr>
              <p:extLst>
                <p:ext uri="{D42A27DB-BD31-4B8C-83A1-F6EECF244321}">
                  <p14:modId xmlns:p14="http://schemas.microsoft.com/office/powerpoint/2010/main" val="818808140"/>
                </p:ext>
              </p:extLst>
            </p:nvPr>
          </p:nvGraphicFramePr>
          <p:xfrm>
            <a:off x="4494884" y="548139"/>
            <a:ext cx="1393108" cy="1389824"/>
          </p:xfrm>
          <a:graphic>
            <a:graphicData uri="http://schemas.openxmlformats.org/drawingml/2006/chart">
              <c:chart xmlns:c="http://schemas.openxmlformats.org/drawingml/2006/chart" xmlns:r="http://schemas.openxmlformats.org/officeDocument/2006/relationships" r:id="rId6"/>
            </a:graphicData>
          </a:graphic>
        </p:graphicFrame>
        <p:sp>
          <p:nvSpPr>
            <p:cNvPr id="18" name="Oval 17">
              <a:extLst>
                <a:ext uri="{FF2B5EF4-FFF2-40B4-BE49-F238E27FC236}">
                  <a16:creationId xmlns:a16="http://schemas.microsoft.com/office/drawing/2014/main" id="{83E9A829-CBE5-4B45-B63F-5CD0E0E41D2C}"/>
                </a:ext>
              </a:extLst>
            </p:cNvPr>
            <p:cNvSpPr/>
            <p:nvPr/>
          </p:nvSpPr>
          <p:spPr>
            <a:xfrm>
              <a:off x="4819094" y="864145"/>
              <a:ext cx="744687" cy="744687"/>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372A9C5C-6550-BD49-B1E2-3F3DAA90395C}"/>
                </a:ext>
              </a:extLst>
            </p:cNvPr>
            <p:cNvPicPr>
              <a:picLocks noChangeAspect="1"/>
            </p:cNvPicPr>
            <p:nvPr/>
          </p:nvPicPr>
          <p:blipFill>
            <a:blip r:embed="rId7"/>
            <a:srcRect/>
            <a:stretch/>
          </p:blipFill>
          <p:spPr>
            <a:xfrm rot="3337492">
              <a:off x="4926720" y="1020931"/>
              <a:ext cx="514181" cy="456129"/>
            </a:xfrm>
            <a:prstGeom prst="rect">
              <a:avLst/>
            </a:prstGeom>
          </p:spPr>
        </p:pic>
      </p:grpSp>
    </p:spTree>
    <p:extLst>
      <p:ext uri="{BB962C8B-B14F-4D97-AF65-F5344CB8AC3E}">
        <p14:creationId xmlns:p14="http://schemas.microsoft.com/office/powerpoint/2010/main" val="3596284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B6E487-6B7C-4F0B-8CE9-95BCD37129DF}"/>
              </a:ext>
            </a:extLst>
          </p:cNvPr>
          <p:cNvSpPr txBox="1"/>
          <p:nvPr/>
        </p:nvSpPr>
        <p:spPr>
          <a:xfrm>
            <a:off x="2494829" y="2939964"/>
            <a:ext cx="4331368" cy="369332"/>
          </a:xfrm>
          <a:prstGeom prst="rect">
            <a:avLst/>
          </a:prstGeom>
          <a:noFill/>
        </p:spPr>
        <p:txBody>
          <a:bodyPr wrap="square">
            <a:spAutoFit/>
          </a:bodyPr>
          <a:lstStyle/>
          <a:p>
            <a:r>
              <a:rPr lang="nl-BE" b="0" i="0">
                <a:solidFill>
                  <a:srgbClr val="000000"/>
                </a:solidFill>
                <a:latin typeface="Arial" panose="020B0604020202020204" pitchFamily="34" charset="0"/>
              </a:rPr>
              <a:t> </a:t>
            </a:r>
          </a:p>
        </p:txBody>
      </p:sp>
      <p:sp>
        <p:nvSpPr>
          <p:cNvPr id="9" name="TextBox 8">
            <a:extLst>
              <a:ext uri="{FF2B5EF4-FFF2-40B4-BE49-F238E27FC236}">
                <a16:creationId xmlns:a16="http://schemas.microsoft.com/office/drawing/2014/main" id="{CD44BDB3-BE76-47C5-B576-808DC1E1D57E}"/>
              </a:ext>
            </a:extLst>
          </p:cNvPr>
          <p:cNvSpPr txBox="1"/>
          <p:nvPr/>
        </p:nvSpPr>
        <p:spPr>
          <a:xfrm>
            <a:off x="2494829" y="2939964"/>
            <a:ext cx="4331368" cy="369332"/>
          </a:xfrm>
          <a:prstGeom prst="rect">
            <a:avLst/>
          </a:prstGeom>
          <a:noFill/>
        </p:spPr>
        <p:txBody>
          <a:bodyPr wrap="square">
            <a:spAutoFit/>
          </a:bodyPr>
          <a:lstStyle/>
          <a:p>
            <a:r>
              <a:rPr lang="nl-BE" b="0" i="0">
                <a:solidFill>
                  <a:srgbClr val="000000"/>
                </a:solidFill>
                <a:latin typeface="Arial" panose="020B0604020202020204" pitchFamily="34" charset="0"/>
              </a:rPr>
              <a:t> </a:t>
            </a:r>
          </a:p>
        </p:txBody>
      </p:sp>
      <p:sp>
        <p:nvSpPr>
          <p:cNvPr id="11" name="Rectangle 10">
            <a:extLst>
              <a:ext uri="{FF2B5EF4-FFF2-40B4-BE49-F238E27FC236}">
                <a16:creationId xmlns:a16="http://schemas.microsoft.com/office/drawing/2014/main" id="{71CE2CB6-D7A8-4785-A7FD-FEC9B395D008}"/>
              </a:ext>
            </a:extLst>
          </p:cNvPr>
          <p:cNvSpPr/>
          <p:nvPr/>
        </p:nvSpPr>
        <p:spPr>
          <a:xfrm>
            <a:off x="1" y="80032"/>
            <a:ext cx="9143999" cy="50798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4">
            <a:extLst>
              <a:ext uri="{FF2B5EF4-FFF2-40B4-BE49-F238E27FC236}">
                <a16:creationId xmlns:a16="http://schemas.microsoft.com/office/drawing/2014/main" id="{B680A3AA-2E94-4109-908D-8A110EC87A33}"/>
              </a:ext>
            </a:extLst>
          </p:cNvPr>
          <p:cNvSpPr/>
          <p:nvPr/>
        </p:nvSpPr>
        <p:spPr>
          <a:xfrm>
            <a:off x="634218" y="2667839"/>
            <a:ext cx="7915523" cy="2175954"/>
          </a:xfrm>
          <a:prstGeom prst="roundRect">
            <a:avLst>
              <a:gd name="adj" fmla="val 5525"/>
            </a:avLst>
          </a:prstGeom>
          <a:solidFill>
            <a:schemeClr val="bg1">
              <a:alpha val="847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hart 12">
            <a:extLst>
              <a:ext uri="{FF2B5EF4-FFF2-40B4-BE49-F238E27FC236}">
                <a16:creationId xmlns:a16="http://schemas.microsoft.com/office/drawing/2014/main" id="{536F2A63-9393-4341-B809-E685B76D41F8}"/>
              </a:ext>
            </a:extLst>
          </p:cNvPr>
          <p:cNvGraphicFramePr/>
          <p:nvPr>
            <p:extLst>
              <p:ext uri="{D42A27DB-BD31-4B8C-83A1-F6EECF244321}">
                <p14:modId xmlns:p14="http://schemas.microsoft.com/office/powerpoint/2010/main" val="2059338708"/>
              </p:ext>
            </p:extLst>
          </p:nvPr>
        </p:nvGraphicFramePr>
        <p:xfrm>
          <a:off x="134394" y="2617785"/>
          <a:ext cx="8875211" cy="221987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C5233030-89A7-4FB7-8773-1DA59FED8347}"/>
              </a:ext>
            </a:extLst>
          </p:cNvPr>
          <p:cNvSpPr txBox="1"/>
          <p:nvPr/>
        </p:nvSpPr>
        <p:spPr>
          <a:xfrm>
            <a:off x="864735" y="3795406"/>
            <a:ext cx="572714" cy="246221"/>
          </a:xfrm>
          <a:prstGeom prst="rect">
            <a:avLst/>
          </a:prstGeom>
          <a:noFill/>
        </p:spPr>
        <p:txBody>
          <a:bodyPr wrap="square" lIns="0" tIns="0" rIns="0" bIns="0" rtlCol="0" anchor="ctr" anchorCtr="0">
            <a:spAutoFit/>
          </a:bodyPr>
          <a:lstStyle/>
          <a:p>
            <a:pPr algn="ctr"/>
            <a:r>
              <a:rPr lang="nl-BE" sz="1600" b="1"/>
              <a:t>27%</a:t>
            </a:r>
          </a:p>
        </p:txBody>
      </p:sp>
      <p:sp>
        <p:nvSpPr>
          <p:cNvPr id="15" name="TextBox 14">
            <a:extLst>
              <a:ext uri="{FF2B5EF4-FFF2-40B4-BE49-F238E27FC236}">
                <a16:creationId xmlns:a16="http://schemas.microsoft.com/office/drawing/2014/main" id="{9A64EB52-830C-4637-A0B0-9BB666891A6A}"/>
              </a:ext>
            </a:extLst>
          </p:cNvPr>
          <p:cNvSpPr txBox="1"/>
          <p:nvPr/>
        </p:nvSpPr>
        <p:spPr>
          <a:xfrm>
            <a:off x="7623726" y="2789470"/>
            <a:ext cx="812166" cy="369332"/>
          </a:xfrm>
          <a:prstGeom prst="rect">
            <a:avLst/>
          </a:prstGeom>
          <a:noFill/>
        </p:spPr>
        <p:txBody>
          <a:bodyPr wrap="square" lIns="0" tIns="0" rIns="0" bIns="0" rtlCol="0" anchor="ctr" anchorCtr="0">
            <a:spAutoFit/>
          </a:bodyPr>
          <a:lstStyle/>
          <a:p>
            <a:pPr algn="ctr"/>
            <a:r>
              <a:rPr lang="nl-BE" sz="2400" b="1"/>
              <a:t>77%</a:t>
            </a:r>
          </a:p>
        </p:txBody>
      </p:sp>
      <p:sp>
        <p:nvSpPr>
          <p:cNvPr id="16" name="TextBox 15">
            <a:extLst>
              <a:ext uri="{FF2B5EF4-FFF2-40B4-BE49-F238E27FC236}">
                <a16:creationId xmlns:a16="http://schemas.microsoft.com/office/drawing/2014/main" id="{CFF0A230-583D-47D9-8940-AB7421D906CF}"/>
              </a:ext>
            </a:extLst>
          </p:cNvPr>
          <p:cNvSpPr txBox="1"/>
          <p:nvPr/>
        </p:nvSpPr>
        <p:spPr>
          <a:xfrm>
            <a:off x="866664" y="4569473"/>
            <a:ext cx="572714" cy="184666"/>
          </a:xfrm>
          <a:prstGeom prst="rect">
            <a:avLst/>
          </a:prstGeom>
          <a:noFill/>
        </p:spPr>
        <p:txBody>
          <a:bodyPr wrap="square" lIns="0" tIns="0" rIns="0" bIns="0" rtlCol="0">
            <a:spAutoFit/>
          </a:bodyPr>
          <a:lstStyle/>
          <a:p>
            <a:pPr algn="ctr"/>
            <a:r>
              <a:rPr lang="nl-BE" sz="1200">
                <a:solidFill>
                  <a:schemeClr val="accent4"/>
                </a:solidFill>
              </a:rPr>
              <a:t>2010</a:t>
            </a:r>
          </a:p>
        </p:txBody>
      </p:sp>
      <p:sp>
        <p:nvSpPr>
          <p:cNvPr id="17" name="TextBox 16">
            <a:extLst>
              <a:ext uri="{FF2B5EF4-FFF2-40B4-BE49-F238E27FC236}">
                <a16:creationId xmlns:a16="http://schemas.microsoft.com/office/drawing/2014/main" id="{7E074B1E-B493-4530-8C55-0626714AE17F}"/>
              </a:ext>
            </a:extLst>
          </p:cNvPr>
          <p:cNvSpPr txBox="1"/>
          <p:nvPr/>
        </p:nvSpPr>
        <p:spPr>
          <a:xfrm>
            <a:off x="1560013" y="3637204"/>
            <a:ext cx="572714" cy="246221"/>
          </a:xfrm>
          <a:prstGeom prst="rect">
            <a:avLst/>
          </a:prstGeom>
          <a:noFill/>
        </p:spPr>
        <p:txBody>
          <a:bodyPr wrap="square" lIns="0" tIns="0" rIns="0" bIns="0" rtlCol="0" anchor="ctr" anchorCtr="0">
            <a:spAutoFit/>
          </a:bodyPr>
          <a:lstStyle/>
          <a:p>
            <a:pPr algn="ctr"/>
            <a:r>
              <a:rPr lang="nl-BE" sz="1600" b="1"/>
              <a:t>36%</a:t>
            </a:r>
          </a:p>
        </p:txBody>
      </p:sp>
      <p:sp>
        <p:nvSpPr>
          <p:cNvPr id="18" name="TextBox 17">
            <a:extLst>
              <a:ext uri="{FF2B5EF4-FFF2-40B4-BE49-F238E27FC236}">
                <a16:creationId xmlns:a16="http://schemas.microsoft.com/office/drawing/2014/main" id="{0D99B56A-16D5-40D9-B43E-D3162D8CB1D1}"/>
              </a:ext>
            </a:extLst>
          </p:cNvPr>
          <p:cNvSpPr txBox="1"/>
          <p:nvPr/>
        </p:nvSpPr>
        <p:spPr>
          <a:xfrm>
            <a:off x="1557313" y="4569473"/>
            <a:ext cx="572714" cy="184666"/>
          </a:xfrm>
          <a:prstGeom prst="rect">
            <a:avLst/>
          </a:prstGeom>
          <a:noFill/>
        </p:spPr>
        <p:txBody>
          <a:bodyPr wrap="square" lIns="0" tIns="0" rIns="0" bIns="0" rtlCol="0">
            <a:spAutoFit/>
          </a:bodyPr>
          <a:lstStyle/>
          <a:p>
            <a:pPr algn="ctr"/>
            <a:r>
              <a:rPr lang="nl-BE" sz="1200">
                <a:solidFill>
                  <a:schemeClr val="accent4"/>
                </a:solidFill>
              </a:rPr>
              <a:t>2011</a:t>
            </a:r>
          </a:p>
        </p:txBody>
      </p:sp>
      <p:sp>
        <p:nvSpPr>
          <p:cNvPr id="19" name="TextBox 18">
            <a:extLst>
              <a:ext uri="{FF2B5EF4-FFF2-40B4-BE49-F238E27FC236}">
                <a16:creationId xmlns:a16="http://schemas.microsoft.com/office/drawing/2014/main" id="{6FDF006F-44A6-48F1-AC90-1B1297DEE13E}"/>
              </a:ext>
            </a:extLst>
          </p:cNvPr>
          <p:cNvSpPr txBox="1"/>
          <p:nvPr/>
        </p:nvSpPr>
        <p:spPr>
          <a:xfrm>
            <a:off x="2243457" y="3795405"/>
            <a:ext cx="572714" cy="246221"/>
          </a:xfrm>
          <a:prstGeom prst="rect">
            <a:avLst/>
          </a:prstGeom>
          <a:noFill/>
        </p:spPr>
        <p:txBody>
          <a:bodyPr wrap="square" lIns="0" tIns="0" rIns="0" bIns="0" rtlCol="0" anchor="ctr" anchorCtr="0">
            <a:spAutoFit/>
          </a:bodyPr>
          <a:lstStyle/>
          <a:p>
            <a:pPr algn="ctr"/>
            <a:r>
              <a:rPr lang="nl-BE" sz="1600" b="1"/>
              <a:t>27%</a:t>
            </a:r>
          </a:p>
        </p:txBody>
      </p:sp>
      <p:sp>
        <p:nvSpPr>
          <p:cNvPr id="20" name="TextBox 19">
            <a:extLst>
              <a:ext uri="{FF2B5EF4-FFF2-40B4-BE49-F238E27FC236}">
                <a16:creationId xmlns:a16="http://schemas.microsoft.com/office/drawing/2014/main" id="{DC14670D-DF0F-4154-B158-9C2EDCB23106}"/>
              </a:ext>
            </a:extLst>
          </p:cNvPr>
          <p:cNvSpPr txBox="1"/>
          <p:nvPr/>
        </p:nvSpPr>
        <p:spPr>
          <a:xfrm>
            <a:off x="2243457" y="4569473"/>
            <a:ext cx="572714" cy="184666"/>
          </a:xfrm>
          <a:prstGeom prst="rect">
            <a:avLst/>
          </a:prstGeom>
          <a:noFill/>
        </p:spPr>
        <p:txBody>
          <a:bodyPr wrap="square" lIns="0" tIns="0" rIns="0" bIns="0" rtlCol="0">
            <a:spAutoFit/>
          </a:bodyPr>
          <a:lstStyle/>
          <a:p>
            <a:pPr algn="ctr"/>
            <a:r>
              <a:rPr lang="nl-BE" sz="1200">
                <a:solidFill>
                  <a:schemeClr val="accent4"/>
                </a:solidFill>
              </a:rPr>
              <a:t>2012</a:t>
            </a:r>
          </a:p>
        </p:txBody>
      </p:sp>
      <p:sp>
        <p:nvSpPr>
          <p:cNvPr id="21" name="TextBox 20">
            <a:extLst>
              <a:ext uri="{FF2B5EF4-FFF2-40B4-BE49-F238E27FC236}">
                <a16:creationId xmlns:a16="http://schemas.microsoft.com/office/drawing/2014/main" id="{78C0DB84-3E9F-4113-8A01-E18AF142DCA8}"/>
              </a:ext>
            </a:extLst>
          </p:cNvPr>
          <p:cNvSpPr txBox="1"/>
          <p:nvPr/>
        </p:nvSpPr>
        <p:spPr>
          <a:xfrm>
            <a:off x="2926901" y="3883425"/>
            <a:ext cx="572714" cy="246221"/>
          </a:xfrm>
          <a:prstGeom prst="rect">
            <a:avLst/>
          </a:prstGeom>
          <a:noFill/>
        </p:spPr>
        <p:txBody>
          <a:bodyPr wrap="square" lIns="0" tIns="0" rIns="0" bIns="0" rtlCol="0" anchor="ctr" anchorCtr="0">
            <a:spAutoFit/>
          </a:bodyPr>
          <a:lstStyle/>
          <a:p>
            <a:pPr algn="ctr"/>
            <a:r>
              <a:rPr lang="nl-BE" sz="1600" b="1"/>
              <a:t>22%</a:t>
            </a:r>
          </a:p>
        </p:txBody>
      </p:sp>
      <p:sp>
        <p:nvSpPr>
          <p:cNvPr id="22" name="TextBox 21">
            <a:extLst>
              <a:ext uri="{FF2B5EF4-FFF2-40B4-BE49-F238E27FC236}">
                <a16:creationId xmlns:a16="http://schemas.microsoft.com/office/drawing/2014/main" id="{B7F7E84A-9416-4696-85A2-2F894CF6AC34}"/>
              </a:ext>
            </a:extLst>
          </p:cNvPr>
          <p:cNvSpPr txBox="1"/>
          <p:nvPr/>
        </p:nvSpPr>
        <p:spPr>
          <a:xfrm>
            <a:off x="2931815" y="4569473"/>
            <a:ext cx="572714" cy="184666"/>
          </a:xfrm>
          <a:prstGeom prst="rect">
            <a:avLst/>
          </a:prstGeom>
          <a:noFill/>
        </p:spPr>
        <p:txBody>
          <a:bodyPr wrap="square" lIns="0" tIns="0" rIns="0" bIns="0" rtlCol="0">
            <a:spAutoFit/>
          </a:bodyPr>
          <a:lstStyle/>
          <a:p>
            <a:pPr algn="ctr"/>
            <a:r>
              <a:rPr lang="nl-BE" sz="1200">
                <a:solidFill>
                  <a:schemeClr val="accent4"/>
                </a:solidFill>
              </a:rPr>
              <a:t>2013</a:t>
            </a:r>
          </a:p>
        </p:txBody>
      </p:sp>
      <p:sp>
        <p:nvSpPr>
          <p:cNvPr id="23" name="TextBox 22">
            <a:extLst>
              <a:ext uri="{FF2B5EF4-FFF2-40B4-BE49-F238E27FC236}">
                <a16:creationId xmlns:a16="http://schemas.microsoft.com/office/drawing/2014/main" id="{5591B840-2A94-40C1-BF40-5F60EEAF94FC}"/>
              </a:ext>
            </a:extLst>
          </p:cNvPr>
          <p:cNvSpPr txBox="1"/>
          <p:nvPr/>
        </p:nvSpPr>
        <p:spPr>
          <a:xfrm>
            <a:off x="3620125" y="4044143"/>
            <a:ext cx="572714" cy="246221"/>
          </a:xfrm>
          <a:prstGeom prst="rect">
            <a:avLst/>
          </a:prstGeom>
          <a:noFill/>
        </p:spPr>
        <p:txBody>
          <a:bodyPr wrap="square" lIns="0" tIns="0" rIns="0" bIns="0" rtlCol="0" anchor="ctr" anchorCtr="0">
            <a:spAutoFit/>
          </a:bodyPr>
          <a:lstStyle/>
          <a:p>
            <a:pPr algn="ctr"/>
            <a:r>
              <a:rPr lang="nl-BE" sz="1600" b="1"/>
              <a:t>13%</a:t>
            </a:r>
          </a:p>
        </p:txBody>
      </p:sp>
      <p:sp>
        <p:nvSpPr>
          <p:cNvPr id="24" name="TextBox 23">
            <a:extLst>
              <a:ext uri="{FF2B5EF4-FFF2-40B4-BE49-F238E27FC236}">
                <a16:creationId xmlns:a16="http://schemas.microsoft.com/office/drawing/2014/main" id="{4AD4475B-E9E7-42B1-9775-006A21928C45}"/>
              </a:ext>
            </a:extLst>
          </p:cNvPr>
          <p:cNvSpPr txBox="1"/>
          <p:nvPr/>
        </p:nvSpPr>
        <p:spPr>
          <a:xfrm>
            <a:off x="3617960" y="4569473"/>
            <a:ext cx="572714" cy="184666"/>
          </a:xfrm>
          <a:prstGeom prst="rect">
            <a:avLst/>
          </a:prstGeom>
          <a:noFill/>
        </p:spPr>
        <p:txBody>
          <a:bodyPr wrap="square" lIns="0" tIns="0" rIns="0" bIns="0" rtlCol="0">
            <a:spAutoFit/>
          </a:bodyPr>
          <a:lstStyle/>
          <a:p>
            <a:pPr algn="ctr"/>
            <a:r>
              <a:rPr lang="nl-BE" sz="1200">
                <a:solidFill>
                  <a:schemeClr val="accent4"/>
                </a:solidFill>
              </a:rPr>
              <a:t>2014</a:t>
            </a:r>
          </a:p>
        </p:txBody>
      </p:sp>
      <p:sp>
        <p:nvSpPr>
          <p:cNvPr id="25" name="TextBox 24">
            <a:extLst>
              <a:ext uri="{FF2B5EF4-FFF2-40B4-BE49-F238E27FC236}">
                <a16:creationId xmlns:a16="http://schemas.microsoft.com/office/drawing/2014/main" id="{B037177B-BC22-4284-9246-F721E925A682}"/>
              </a:ext>
            </a:extLst>
          </p:cNvPr>
          <p:cNvSpPr txBox="1"/>
          <p:nvPr/>
        </p:nvSpPr>
        <p:spPr>
          <a:xfrm>
            <a:off x="4305623" y="3849883"/>
            <a:ext cx="572714" cy="246221"/>
          </a:xfrm>
          <a:prstGeom prst="rect">
            <a:avLst/>
          </a:prstGeom>
          <a:noFill/>
        </p:spPr>
        <p:txBody>
          <a:bodyPr wrap="square" lIns="0" tIns="0" rIns="0" bIns="0" rtlCol="0" anchor="ctr" anchorCtr="0">
            <a:spAutoFit/>
          </a:bodyPr>
          <a:lstStyle/>
          <a:p>
            <a:pPr algn="ctr"/>
            <a:r>
              <a:rPr lang="nl-BE" sz="1600" b="1"/>
              <a:t>24%</a:t>
            </a:r>
          </a:p>
        </p:txBody>
      </p:sp>
      <p:sp>
        <p:nvSpPr>
          <p:cNvPr id="26" name="TextBox 25">
            <a:extLst>
              <a:ext uri="{FF2B5EF4-FFF2-40B4-BE49-F238E27FC236}">
                <a16:creationId xmlns:a16="http://schemas.microsoft.com/office/drawing/2014/main" id="{24D4B0A0-F343-44F4-A802-CB4C6486A55E}"/>
              </a:ext>
            </a:extLst>
          </p:cNvPr>
          <p:cNvSpPr txBox="1"/>
          <p:nvPr/>
        </p:nvSpPr>
        <p:spPr>
          <a:xfrm>
            <a:off x="4306358" y="4569473"/>
            <a:ext cx="572714" cy="184666"/>
          </a:xfrm>
          <a:prstGeom prst="rect">
            <a:avLst/>
          </a:prstGeom>
          <a:noFill/>
        </p:spPr>
        <p:txBody>
          <a:bodyPr wrap="square" lIns="0" tIns="0" rIns="0" bIns="0" rtlCol="0">
            <a:spAutoFit/>
          </a:bodyPr>
          <a:lstStyle/>
          <a:p>
            <a:pPr algn="ctr"/>
            <a:r>
              <a:rPr lang="nl-BE" sz="1200">
                <a:solidFill>
                  <a:schemeClr val="accent4"/>
                </a:solidFill>
              </a:rPr>
              <a:t>2015</a:t>
            </a:r>
          </a:p>
        </p:txBody>
      </p:sp>
      <p:sp>
        <p:nvSpPr>
          <p:cNvPr id="27" name="TextBox 26">
            <a:extLst>
              <a:ext uri="{FF2B5EF4-FFF2-40B4-BE49-F238E27FC236}">
                <a16:creationId xmlns:a16="http://schemas.microsoft.com/office/drawing/2014/main" id="{B445FF8F-01B9-4CC7-8E35-56A002DB3A1E}"/>
              </a:ext>
            </a:extLst>
          </p:cNvPr>
          <p:cNvSpPr txBox="1"/>
          <p:nvPr/>
        </p:nvSpPr>
        <p:spPr>
          <a:xfrm>
            <a:off x="4998292" y="3853486"/>
            <a:ext cx="572714" cy="246221"/>
          </a:xfrm>
          <a:prstGeom prst="rect">
            <a:avLst/>
          </a:prstGeom>
          <a:noFill/>
        </p:spPr>
        <p:txBody>
          <a:bodyPr wrap="square" lIns="0" tIns="0" rIns="0" bIns="0" rtlCol="0" anchor="ctr" anchorCtr="0">
            <a:spAutoFit/>
          </a:bodyPr>
          <a:lstStyle/>
          <a:p>
            <a:pPr algn="ctr"/>
            <a:r>
              <a:rPr lang="nl-BE" sz="1600" b="1"/>
              <a:t>24%</a:t>
            </a:r>
          </a:p>
        </p:txBody>
      </p:sp>
      <p:sp>
        <p:nvSpPr>
          <p:cNvPr id="28" name="TextBox 27">
            <a:extLst>
              <a:ext uri="{FF2B5EF4-FFF2-40B4-BE49-F238E27FC236}">
                <a16:creationId xmlns:a16="http://schemas.microsoft.com/office/drawing/2014/main" id="{EB90412B-65B3-436A-BBB6-3BB12EB3ACFE}"/>
              </a:ext>
            </a:extLst>
          </p:cNvPr>
          <p:cNvSpPr txBox="1"/>
          <p:nvPr/>
        </p:nvSpPr>
        <p:spPr>
          <a:xfrm>
            <a:off x="4998084" y="4569473"/>
            <a:ext cx="572714" cy="184666"/>
          </a:xfrm>
          <a:prstGeom prst="rect">
            <a:avLst/>
          </a:prstGeom>
          <a:noFill/>
        </p:spPr>
        <p:txBody>
          <a:bodyPr wrap="square" lIns="0" tIns="0" rIns="0" bIns="0" rtlCol="0">
            <a:spAutoFit/>
          </a:bodyPr>
          <a:lstStyle/>
          <a:p>
            <a:pPr algn="ctr"/>
            <a:r>
              <a:rPr lang="nl-BE" sz="1200">
                <a:solidFill>
                  <a:schemeClr val="accent4"/>
                </a:solidFill>
              </a:rPr>
              <a:t>2016</a:t>
            </a:r>
          </a:p>
        </p:txBody>
      </p:sp>
      <p:sp>
        <p:nvSpPr>
          <p:cNvPr id="29" name="TextBox 28">
            <a:extLst>
              <a:ext uri="{FF2B5EF4-FFF2-40B4-BE49-F238E27FC236}">
                <a16:creationId xmlns:a16="http://schemas.microsoft.com/office/drawing/2014/main" id="{614F0E54-D5A6-4EE6-9626-3DE234676CC1}"/>
              </a:ext>
            </a:extLst>
          </p:cNvPr>
          <p:cNvSpPr txBox="1"/>
          <p:nvPr/>
        </p:nvSpPr>
        <p:spPr>
          <a:xfrm>
            <a:off x="5680677" y="3427724"/>
            <a:ext cx="572714" cy="246221"/>
          </a:xfrm>
          <a:prstGeom prst="rect">
            <a:avLst/>
          </a:prstGeom>
          <a:noFill/>
        </p:spPr>
        <p:txBody>
          <a:bodyPr wrap="square" lIns="0" tIns="0" rIns="0" bIns="0" rtlCol="0" anchor="ctr" anchorCtr="0">
            <a:spAutoFit/>
          </a:bodyPr>
          <a:lstStyle/>
          <a:p>
            <a:pPr algn="ctr"/>
            <a:r>
              <a:rPr lang="nl-BE" sz="1600" b="1"/>
              <a:t>48%</a:t>
            </a:r>
          </a:p>
        </p:txBody>
      </p:sp>
      <p:sp>
        <p:nvSpPr>
          <p:cNvPr id="30" name="TextBox 29">
            <a:extLst>
              <a:ext uri="{FF2B5EF4-FFF2-40B4-BE49-F238E27FC236}">
                <a16:creationId xmlns:a16="http://schemas.microsoft.com/office/drawing/2014/main" id="{B7EBA7B9-6E0B-4C3A-93D3-90008C3606DB}"/>
              </a:ext>
            </a:extLst>
          </p:cNvPr>
          <p:cNvSpPr txBox="1"/>
          <p:nvPr/>
        </p:nvSpPr>
        <p:spPr>
          <a:xfrm>
            <a:off x="5685567" y="4569473"/>
            <a:ext cx="572714" cy="184666"/>
          </a:xfrm>
          <a:prstGeom prst="rect">
            <a:avLst/>
          </a:prstGeom>
          <a:noFill/>
        </p:spPr>
        <p:txBody>
          <a:bodyPr wrap="square" lIns="0" tIns="0" rIns="0" bIns="0" rtlCol="0">
            <a:spAutoFit/>
          </a:bodyPr>
          <a:lstStyle/>
          <a:p>
            <a:pPr algn="ctr"/>
            <a:r>
              <a:rPr lang="nl-BE" sz="1200">
                <a:solidFill>
                  <a:schemeClr val="accent4"/>
                </a:solidFill>
              </a:rPr>
              <a:t>2018</a:t>
            </a:r>
          </a:p>
        </p:txBody>
      </p:sp>
      <p:sp>
        <p:nvSpPr>
          <p:cNvPr id="31" name="TextBox 30">
            <a:extLst>
              <a:ext uri="{FF2B5EF4-FFF2-40B4-BE49-F238E27FC236}">
                <a16:creationId xmlns:a16="http://schemas.microsoft.com/office/drawing/2014/main" id="{6F972215-9FA4-43EF-8D97-70C0E1F9F873}"/>
              </a:ext>
            </a:extLst>
          </p:cNvPr>
          <p:cNvSpPr txBox="1"/>
          <p:nvPr/>
        </p:nvSpPr>
        <p:spPr>
          <a:xfrm>
            <a:off x="6368745" y="3240914"/>
            <a:ext cx="572714" cy="246221"/>
          </a:xfrm>
          <a:prstGeom prst="rect">
            <a:avLst/>
          </a:prstGeom>
          <a:noFill/>
        </p:spPr>
        <p:txBody>
          <a:bodyPr wrap="square" lIns="0" tIns="0" rIns="0" bIns="0" rtlCol="0" anchor="ctr" anchorCtr="0">
            <a:spAutoFit/>
          </a:bodyPr>
          <a:lstStyle/>
          <a:p>
            <a:pPr algn="ctr"/>
            <a:r>
              <a:rPr lang="nl-BE" sz="1600" b="1"/>
              <a:t>59%</a:t>
            </a:r>
          </a:p>
        </p:txBody>
      </p:sp>
      <p:sp>
        <p:nvSpPr>
          <p:cNvPr id="32" name="TextBox 31">
            <a:extLst>
              <a:ext uri="{FF2B5EF4-FFF2-40B4-BE49-F238E27FC236}">
                <a16:creationId xmlns:a16="http://schemas.microsoft.com/office/drawing/2014/main" id="{5BA8F771-D901-47FE-8BA7-865B5D9FCDDF}"/>
              </a:ext>
            </a:extLst>
          </p:cNvPr>
          <p:cNvSpPr txBox="1"/>
          <p:nvPr/>
        </p:nvSpPr>
        <p:spPr>
          <a:xfrm>
            <a:off x="6376604" y="4569473"/>
            <a:ext cx="572714" cy="184666"/>
          </a:xfrm>
          <a:prstGeom prst="rect">
            <a:avLst/>
          </a:prstGeom>
          <a:noFill/>
        </p:spPr>
        <p:txBody>
          <a:bodyPr wrap="square" lIns="0" tIns="0" rIns="0" bIns="0" rtlCol="0">
            <a:spAutoFit/>
          </a:bodyPr>
          <a:lstStyle/>
          <a:p>
            <a:pPr algn="ctr"/>
            <a:r>
              <a:rPr lang="nl-BE" sz="1200">
                <a:solidFill>
                  <a:schemeClr val="accent4"/>
                </a:solidFill>
              </a:rPr>
              <a:t>2019</a:t>
            </a:r>
          </a:p>
        </p:txBody>
      </p:sp>
      <p:sp>
        <p:nvSpPr>
          <p:cNvPr id="33" name="TextBox 32">
            <a:extLst>
              <a:ext uri="{FF2B5EF4-FFF2-40B4-BE49-F238E27FC236}">
                <a16:creationId xmlns:a16="http://schemas.microsoft.com/office/drawing/2014/main" id="{C479297D-F5A4-4A23-ADCA-20386837CFAB}"/>
              </a:ext>
            </a:extLst>
          </p:cNvPr>
          <p:cNvSpPr txBox="1"/>
          <p:nvPr/>
        </p:nvSpPr>
        <p:spPr>
          <a:xfrm>
            <a:off x="7655145" y="4569473"/>
            <a:ext cx="778668" cy="184666"/>
          </a:xfrm>
          <a:prstGeom prst="rect">
            <a:avLst/>
          </a:prstGeom>
          <a:noFill/>
        </p:spPr>
        <p:txBody>
          <a:bodyPr wrap="square" lIns="0" tIns="0" rIns="0" bIns="0" rtlCol="0">
            <a:spAutoFit/>
          </a:bodyPr>
          <a:lstStyle/>
          <a:p>
            <a:pPr algn="ctr"/>
            <a:r>
              <a:rPr lang="nl-BE" sz="1200" b="1">
                <a:solidFill>
                  <a:schemeClr val="accent4"/>
                </a:solidFill>
              </a:rPr>
              <a:t>K4 2021</a:t>
            </a:r>
          </a:p>
        </p:txBody>
      </p:sp>
      <p:sp>
        <p:nvSpPr>
          <p:cNvPr id="7" name="Content Placeholder 2">
            <a:extLst>
              <a:ext uri="{FF2B5EF4-FFF2-40B4-BE49-F238E27FC236}">
                <a16:creationId xmlns:a16="http://schemas.microsoft.com/office/drawing/2014/main" id="{3AF368BE-4054-4BD1-8B00-507935956FCB}"/>
              </a:ext>
            </a:extLst>
          </p:cNvPr>
          <p:cNvSpPr>
            <a:spLocks noGrp="1"/>
          </p:cNvSpPr>
          <p:nvPr>
            <p:ph idx="1"/>
          </p:nvPr>
        </p:nvSpPr>
        <p:spPr>
          <a:xfrm>
            <a:off x="4063315" y="414079"/>
            <a:ext cx="4509185" cy="2213277"/>
          </a:xfrm>
          <a:noFill/>
        </p:spPr>
        <p:txBody>
          <a:bodyPr/>
          <a:lstStyle/>
          <a:p>
            <a:pPr marL="0" indent="0" algn="r">
              <a:buNone/>
            </a:pPr>
            <a:endParaRPr lang="en-US" sz="1200" noProof="0" dirty="0">
              <a:solidFill>
                <a:schemeClr val="bg1"/>
              </a:solidFill>
            </a:endParaRPr>
          </a:p>
          <a:p>
            <a:pPr marL="0" indent="0">
              <a:buNone/>
            </a:pPr>
            <a:r>
              <a:rPr lang="nl-BE" sz="1100" dirty="0">
                <a:solidFill>
                  <a:schemeClr val="bg1"/>
                </a:solidFill>
              </a:rPr>
              <a:t>De coronacrisis en de versnelde digitalisering hebben de vaardigheden onder druk gezet. </a:t>
            </a:r>
          </a:p>
          <a:p>
            <a:pPr marL="0" indent="0">
              <a:buNone/>
            </a:pPr>
            <a:endParaRPr lang="en-GB" sz="600" dirty="0">
              <a:solidFill>
                <a:schemeClr val="bg1"/>
              </a:solidFill>
            </a:endParaRPr>
          </a:p>
          <a:p>
            <a:pPr marL="0" indent="0">
              <a:buNone/>
            </a:pPr>
            <a:r>
              <a:rPr lang="nl-BE" sz="1100" noProof="0" dirty="0">
                <a:solidFill>
                  <a:schemeClr val="bg1"/>
                </a:solidFill>
              </a:rPr>
              <a:t>Er is nog steeds veel vraag naar </a:t>
            </a:r>
            <a:r>
              <a:rPr lang="nl-BE" sz="1100" noProof="0" dirty="0" err="1">
                <a:solidFill>
                  <a:schemeClr val="bg1"/>
                </a:solidFill>
              </a:rPr>
              <a:t>technologiegerelateerde</a:t>
            </a:r>
            <a:r>
              <a:rPr lang="nl-BE" sz="1100" noProof="0" dirty="0">
                <a:solidFill>
                  <a:schemeClr val="bg1"/>
                </a:solidFill>
              </a:rPr>
              <a:t> functies en de vraag naar </a:t>
            </a:r>
            <a:r>
              <a:rPr lang="nl-BE" sz="1100" b="1" noProof="0" dirty="0">
                <a:solidFill>
                  <a:schemeClr val="bg1"/>
                </a:solidFill>
              </a:rPr>
              <a:t>logistieke profielen</a:t>
            </a:r>
            <a:r>
              <a:rPr lang="nl-BE" sz="1100" noProof="0" dirty="0">
                <a:solidFill>
                  <a:schemeClr val="bg1"/>
                </a:solidFill>
              </a:rPr>
              <a:t> heeft een boost heeft gekregen door de toename van </a:t>
            </a:r>
            <a:r>
              <a:rPr lang="nl-BE" sz="1100" b="1" noProof="0" dirty="0">
                <a:solidFill>
                  <a:schemeClr val="bg1"/>
                </a:solidFill>
              </a:rPr>
              <a:t>de e-commerce</a:t>
            </a:r>
            <a:r>
              <a:rPr lang="nl-BE" sz="1100" noProof="0" dirty="0">
                <a:solidFill>
                  <a:schemeClr val="bg1"/>
                </a:solidFill>
              </a:rPr>
              <a:t>. </a:t>
            </a:r>
            <a:br>
              <a:rPr lang="nl-BE" sz="1100" noProof="0" dirty="0">
                <a:solidFill>
                  <a:schemeClr val="bg1"/>
                </a:solidFill>
              </a:rPr>
            </a:br>
            <a:endParaRPr lang="nl-BE" sz="1100" noProof="0" dirty="0">
              <a:solidFill>
                <a:schemeClr val="bg1"/>
              </a:solidFill>
            </a:endParaRPr>
          </a:p>
          <a:p>
            <a:pPr marL="0" indent="0">
              <a:buNone/>
            </a:pPr>
            <a:r>
              <a:rPr lang="nl-BE" sz="1100" noProof="0" dirty="0">
                <a:solidFill>
                  <a:schemeClr val="bg1"/>
                </a:solidFill>
              </a:rPr>
              <a:t>Terwijl we stilaan terugkeren naar het normale leven, neemt de vraag toe in de </a:t>
            </a:r>
            <a:r>
              <a:rPr lang="nl-BE" sz="1100" b="1" noProof="0" dirty="0">
                <a:solidFill>
                  <a:schemeClr val="bg1"/>
                </a:solidFill>
              </a:rPr>
              <a:t>maakindustrie</a:t>
            </a:r>
            <a:r>
              <a:rPr lang="nl-BE" sz="1100" noProof="0" dirty="0">
                <a:solidFill>
                  <a:schemeClr val="bg1"/>
                </a:solidFill>
              </a:rPr>
              <a:t>, de </a:t>
            </a:r>
            <a:r>
              <a:rPr lang="nl-BE" sz="1100" b="1" noProof="0" dirty="0">
                <a:solidFill>
                  <a:schemeClr val="bg1"/>
                </a:solidFill>
              </a:rPr>
              <a:t>horeca</a:t>
            </a:r>
            <a:r>
              <a:rPr lang="nl-BE" sz="1100" noProof="0" dirty="0">
                <a:solidFill>
                  <a:schemeClr val="bg1"/>
                </a:solidFill>
              </a:rPr>
              <a:t> en de </a:t>
            </a:r>
            <a:r>
              <a:rPr lang="nl-BE" sz="1100" b="1" noProof="0" dirty="0">
                <a:solidFill>
                  <a:schemeClr val="bg1"/>
                </a:solidFill>
              </a:rPr>
              <a:t>amusementssector</a:t>
            </a:r>
            <a:r>
              <a:rPr lang="nl-BE" sz="1100" noProof="0" dirty="0">
                <a:solidFill>
                  <a:schemeClr val="bg1"/>
                </a:solidFill>
              </a:rPr>
              <a:t>. Deze sectoren werden het zwaarst getroffen door de pandemie en kunnen nu aan hun herstel beginnen.</a:t>
            </a:r>
          </a:p>
        </p:txBody>
      </p:sp>
      <p:sp>
        <p:nvSpPr>
          <p:cNvPr id="36" name="Shape 156">
            <a:extLst>
              <a:ext uri="{FF2B5EF4-FFF2-40B4-BE49-F238E27FC236}">
                <a16:creationId xmlns:a16="http://schemas.microsoft.com/office/drawing/2014/main" id="{291FA324-5EFF-4466-A408-F06BA52A37CE}"/>
              </a:ext>
            </a:extLst>
          </p:cNvPr>
          <p:cNvSpPr txBox="1">
            <a:spLocks noGrp="1"/>
          </p:cNvSpPr>
          <p:nvPr>
            <p:ph type="title"/>
          </p:nvPr>
        </p:nvSpPr>
        <p:spPr>
          <a:xfrm>
            <a:off x="453359" y="63610"/>
            <a:ext cx="8233442" cy="585830"/>
          </a:xfrm>
          <a:prstGeom prst="rect">
            <a:avLst/>
          </a:prstGeom>
          <a:noFill/>
          <a:ln>
            <a:noFill/>
          </a:ln>
        </p:spPr>
        <p:txBody>
          <a:bodyPr wrap="square" lIns="91340" tIns="91340" rIns="91340" bIns="91340" anchor="ctr" anchorCtr="0">
            <a:noAutofit/>
          </a:bodyPr>
          <a:lstStyle/>
          <a:p>
            <a:r>
              <a:rPr lang="nl-BE" noProof="0" dirty="0">
                <a:solidFill>
                  <a:schemeClr val="bg1"/>
                </a:solidFill>
              </a:rPr>
              <a:t>COVID-19 herdefinieert de vraag naar vaardigheden</a:t>
            </a:r>
          </a:p>
        </p:txBody>
      </p:sp>
      <p:pic>
        <p:nvPicPr>
          <p:cNvPr id="38" name="Picture 37" descr="A picture containing lamp, room&#10;&#10;Description automatically generated">
            <a:extLst>
              <a:ext uri="{FF2B5EF4-FFF2-40B4-BE49-F238E27FC236}">
                <a16:creationId xmlns:a16="http://schemas.microsoft.com/office/drawing/2014/main" id="{F28B4D78-1866-4B44-8E30-09CAD2D3F1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947" y="439877"/>
            <a:ext cx="3287865" cy="2227962"/>
          </a:xfrm>
          <a:prstGeom prst="rect">
            <a:avLst/>
          </a:prstGeom>
        </p:spPr>
      </p:pic>
      <p:sp>
        <p:nvSpPr>
          <p:cNvPr id="34" name="TextBox 33">
            <a:extLst>
              <a:ext uri="{FF2B5EF4-FFF2-40B4-BE49-F238E27FC236}">
                <a16:creationId xmlns:a16="http://schemas.microsoft.com/office/drawing/2014/main" id="{AF5C6DA8-807C-6B4E-97BC-C575E8B1224A}"/>
              </a:ext>
            </a:extLst>
          </p:cNvPr>
          <p:cNvSpPr txBox="1"/>
          <p:nvPr/>
        </p:nvSpPr>
        <p:spPr>
          <a:xfrm>
            <a:off x="6970144" y="4574667"/>
            <a:ext cx="778668" cy="184666"/>
          </a:xfrm>
          <a:prstGeom prst="rect">
            <a:avLst/>
          </a:prstGeom>
          <a:noFill/>
        </p:spPr>
        <p:txBody>
          <a:bodyPr wrap="square" lIns="0" tIns="0" rIns="0" bIns="0" rtlCol="0">
            <a:spAutoFit/>
          </a:bodyPr>
          <a:lstStyle/>
          <a:p>
            <a:pPr algn="ctr"/>
            <a:r>
              <a:rPr lang="nl-BE" sz="1200">
                <a:solidFill>
                  <a:schemeClr val="accent4"/>
                </a:solidFill>
              </a:rPr>
              <a:t>K3 2021</a:t>
            </a:r>
          </a:p>
        </p:txBody>
      </p:sp>
      <p:sp>
        <p:nvSpPr>
          <p:cNvPr id="35" name="TextBox 34">
            <a:extLst>
              <a:ext uri="{FF2B5EF4-FFF2-40B4-BE49-F238E27FC236}">
                <a16:creationId xmlns:a16="http://schemas.microsoft.com/office/drawing/2014/main" id="{91CB29F8-20B3-DE49-8B87-30F801943B43}"/>
              </a:ext>
            </a:extLst>
          </p:cNvPr>
          <p:cNvSpPr txBox="1"/>
          <p:nvPr/>
        </p:nvSpPr>
        <p:spPr>
          <a:xfrm>
            <a:off x="7048350" y="2810344"/>
            <a:ext cx="572714" cy="246221"/>
          </a:xfrm>
          <a:prstGeom prst="rect">
            <a:avLst/>
          </a:prstGeom>
          <a:noFill/>
        </p:spPr>
        <p:txBody>
          <a:bodyPr wrap="square" lIns="0" tIns="0" rIns="0" bIns="0" rtlCol="0" anchor="ctr" anchorCtr="0">
            <a:spAutoFit/>
          </a:bodyPr>
          <a:lstStyle/>
          <a:p>
            <a:pPr algn="ctr"/>
            <a:r>
              <a:rPr lang="nl-BE" sz="1600" b="1"/>
              <a:t>83%</a:t>
            </a:r>
          </a:p>
        </p:txBody>
      </p:sp>
    </p:spTree>
    <p:extLst>
      <p:ext uri="{BB962C8B-B14F-4D97-AF65-F5344CB8AC3E}">
        <p14:creationId xmlns:p14="http://schemas.microsoft.com/office/powerpoint/2010/main" val="686143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B23635-0308-BF40-BDDB-D79925C7FD22}"/>
              </a:ext>
            </a:extLst>
          </p:cNvPr>
          <p:cNvPicPr>
            <a:picLocks noChangeAspect="1"/>
          </p:cNvPicPr>
          <p:nvPr/>
        </p:nvPicPr>
        <p:blipFill>
          <a:blip r:embed="rId3"/>
          <a:srcRect/>
          <a:stretch/>
        </p:blipFill>
        <p:spPr>
          <a:xfrm>
            <a:off x="474447" y="1988223"/>
            <a:ext cx="2477135" cy="2020359"/>
          </a:xfrm>
          <a:prstGeom prst="rect">
            <a:avLst/>
          </a:prstGeom>
        </p:spPr>
      </p:pic>
      <p:grpSp>
        <p:nvGrpSpPr>
          <p:cNvPr id="3" name="Group 2">
            <a:extLst>
              <a:ext uri="{FF2B5EF4-FFF2-40B4-BE49-F238E27FC236}">
                <a16:creationId xmlns:a16="http://schemas.microsoft.com/office/drawing/2014/main" id="{62E41046-410D-1843-8185-4F20935DB143}"/>
              </a:ext>
            </a:extLst>
          </p:cNvPr>
          <p:cNvGrpSpPr/>
          <p:nvPr/>
        </p:nvGrpSpPr>
        <p:grpSpPr>
          <a:xfrm>
            <a:off x="2910940" y="2239107"/>
            <a:ext cx="8686799" cy="1377001"/>
            <a:chOff x="3344489" y="2035053"/>
            <a:chExt cx="8686799" cy="1352724"/>
          </a:xfrm>
        </p:grpSpPr>
        <p:pic>
          <p:nvPicPr>
            <p:cNvPr id="44" name="Picture 43">
              <a:extLst>
                <a:ext uri="{FF2B5EF4-FFF2-40B4-BE49-F238E27FC236}">
                  <a16:creationId xmlns:a16="http://schemas.microsoft.com/office/drawing/2014/main" id="{DF76FCFB-4158-D541-B83C-FFAA822E3C08}"/>
                </a:ext>
              </a:extLst>
            </p:cNvPr>
            <p:cNvPicPr>
              <a:picLocks noChangeAspect="1"/>
            </p:cNvPicPr>
            <p:nvPr/>
          </p:nvPicPr>
          <p:blipFill rotWithShape="1">
            <a:blip r:embed="rId4"/>
            <a:srcRect r="33289" b="49389"/>
            <a:stretch/>
          </p:blipFill>
          <p:spPr>
            <a:xfrm>
              <a:off x="3650419" y="2035054"/>
              <a:ext cx="5490027" cy="1352723"/>
            </a:xfrm>
            <a:prstGeom prst="rect">
              <a:avLst/>
            </a:prstGeom>
          </p:spPr>
        </p:pic>
        <p:graphicFrame>
          <p:nvGraphicFramePr>
            <p:cNvPr id="45" name="Chart 44">
              <a:extLst>
                <a:ext uri="{FF2B5EF4-FFF2-40B4-BE49-F238E27FC236}">
                  <a16:creationId xmlns:a16="http://schemas.microsoft.com/office/drawing/2014/main" id="{26162AAD-EFF3-3A42-A305-1223714B5586}"/>
                </a:ext>
              </a:extLst>
            </p:cNvPr>
            <p:cNvGraphicFramePr/>
            <p:nvPr>
              <p:extLst>
                <p:ext uri="{D42A27DB-BD31-4B8C-83A1-F6EECF244321}">
                  <p14:modId xmlns:p14="http://schemas.microsoft.com/office/powerpoint/2010/main" val="4080284496"/>
                </p:ext>
              </p:extLst>
            </p:nvPr>
          </p:nvGraphicFramePr>
          <p:xfrm>
            <a:off x="3344489" y="2035053"/>
            <a:ext cx="8686799" cy="861242"/>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C282969E-DE37-F84D-80CB-87F3681C40BE}"/>
                </a:ext>
              </a:extLst>
            </p:cNvPr>
            <p:cNvSpPr txBox="1"/>
            <p:nvPr/>
          </p:nvSpPr>
          <p:spPr>
            <a:xfrm>
              <a:off x="3650419" y="3056839"/>
              <a:ext cx="1236518" cy="107722"/>
            </a:xfrm>
            <a:prstGeom prst="rect">
              <a:avLst/>
            </a:prstGeom>
            <a:noFill/>
          </p:spPr>
          <p:txBody>
            <a:bodyPr wrap="square" lIns="0" tIns="0" rIns="0" bIns="0" rtlCol="0">
              <a:spAutoFit/>
            </a:bodyPr>
            <a:lstStyle/>
            <a:p>
              <a:pPr algn="ctr"/>
              <a:r>
                <a:rPr lang="nl-BE" sz="700" b="1">
                  <a:solidFill>
                    <a:schemeClr val="bg1"/>
                  </a:solidFill>
                </a:rPr>
                <a:t>BELGIË</a:t>
              </a:r>
            </a:p>
          </p:txBody>
        </p:sp>
        <p:sp>
          <p:nvSpPr>
            <p:cNvPr id="47" name="TextBox 46">
              <a:extLst>
                <a:ext uri="{FF2B5EF4-FFF2-40B4-BE49-F238E27FC236}">
                  <a16:creationId xmlns:a16="http://schemas.microsoft.com/office/drawing/2014/main" id="{990FE3BC-44A3-224E-AD0F-198C51D1E965}"/>
                </a:ext>
              </a:extLst>
            </p:cNvPr>
            <p:cNvSpPr txBox="1"/>
            <p:nvPr/>
          </p:nvSpPr>
          <p:spPr>
            <a:xfrm>
              <a:off x="5050895" y="3056839"/>
              <a:ext cx="1236518" cy="105823"/>
            </a:xfrm>
            <a:prstGeom prst="rect">
              <a:avLst/>
            </a:prstGeom>
            <a:noFill/>
          </p:spPr>
          <p:txBody>
            <a:bodyPr wrap="square" lIns="0" tIns="0" rIns="0" bIns="0" rtlCol="0">
              <a:spAutoFit/>
            </a:bodyPr>
            <a:lstStyle/>
            <a:p>
              <a:pPr algn="ctr"/>
              <a:r>
                <a:rPr lang="nl-BE" sz="700" b="1">
                  <a:solidFill>
                    <a:schemeClr val="bg1"/>
                  </a:solidFill>
                </a:rPr>
                <a:t>VLAANDEREN</a:t>
              </a:r>
            </a:p>
          </p:txBody>
        </p:sp>
        <p:sp>
          <p:nvSpPr>
            <p:cNvPr id="48" name="TextBox 47">
              <a:extLst>
                <a:ext uri="{FF2B5EF4-FFF2-40B4-BE49-F238E27FC236}">
                  <a16:creationId xmlns:a16="http://schemas.microsoft.com/office/drawing/2014/main" id="{F1BDC869-901F-A743-A6FF-7F26618ECB4C}"/>
                </a:ext>
              </a:extLst>
            </p:cNvPr>
            <p:cNvSpPr txBox="1"/>
            <p:nvPr/>
          </p:nvSpPr>
          <p:spPr>
            <a:xfrm>
              <a:off x="6451371" y="3056839"/>
              <a:ext cx="1236518" cy="107722"/>
            </a:xfrm>
            <a:prstGeom prst="rect">
              <a:avLst/>
            </a:prstGeom>
            <a:noFill/>
          </p:spPr>
          <p:txBody>
            <a:bodyPr wrap="square" lIns="0" tIns="0" rIns="0" bIns="0" rtlCol="0">
              <a:spAutoFit/>
            </a:bodyPr>
            <a:lstStyle/>
            <a:p>
              <a:pPr algn="ctr"/>
              <a:r>
                <a:rPr lang="nl-BE" sz="700" b="1">
                  <a:solidFill>
                    <a:schemeClr val="bg1"/>
                  </a:solidFill>
                </a:rPr>
                <a:t>BRUSSEL</a:t>
              </a:r>
            </a:p>
          </p:txBody>
        </p:sp>
        <p:sp>
          <p:nvSpPr>
            <p:cNvPr id="50" name="TextBox 49">
              <a:extLst>
                <a:ext uri="{FF2B5EF4-FFF2-40B4-BE49-F238E27FC236}">
                  <a16:creationId xmlns:a16="http://schemas.microsoft.com/office/drawing/2014/main" id="{A2FA6F7E-F4CB-0A4B-A956-A774A9ECE17E}"/>
                </a:ext>
              </a:extLst>
            </p:cNvPr>
            <p:cNvSpPr txBox="1"/>
            <p:nvPr/>
          </p:nvSpPr>
          <p:spPr>
            <a:xfrm>
              <a:off x="3904879"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1" name="TextBox 50">
              <a:extLst>
                <a:ext uri="{FF2B5EF4-FFF2-40B4-BE49-F238E27FC236}">
                  <a16:creationId xmlns:a16="http://schemas.microsoft.com/office/drawing/2014/main" id="{BBEEB70F-B120-0B45-9D69-AF189C59F089}"/>
                </a:ext>
              </a:extLst>
            </p:cNvPr>
            <p:cNvSpPr txBox="1"/>
            <p:nvPr/>
          </p:nvSpPr>
          <p:spPr>
            <a:xfrm>
              <a:off x="4281397"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52" name="TextBox 51">
              <a:extLst>
                <a:ext uri="{FF2B5EF4-FFF2-40B4-BE49-F238E27FC236}">
                  <a16:creationId xmlns:a16="http://schemas.microsoft.com/office/drawing/2014/main" id="{23015F00-AB56-5C45-A5C5-B2A4ABE5F58B}"/>
                </a:ext>
              </a:extLst>
            </p:cNvPr>
            <p:cNvSpPr txBox="1"/>
            <p:nvPr/>
          </p:nvSpPr>
          <p:spPr>
            <a:xfrm>
              <a:off x="5307511"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3" name="TextBox 52">
              <a:extLst>
                <a:ext uri="{FF2B5EF4-FFF2-40B4-BE49-F238E27FC236}">
                  <a16:creationId xmlns:a16="http://schemas.microsoft.com/office/drawing/2014/main" id="{1EEC12D2-55E7-0D41-9054-50BF97AF5553}"/>
                </a:ext>
              </a:extLst>
            </p:cNvPr>
            <p:cNvSpPr txBox="1"/>
            <p:nvPr/>
          </p:nvSpPr>
          <p:spPr>
            <a:xfrm>
              <a:off x="5684029"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54" name="TextBox 53">
              <a:extLst>
                <a:ext uri="{FF2B5EF4-FFF2-40B4-BE49-F238E27FC236}">
                  <a16:creationId xmlns:a16="http://schemas.microsoft.com/office/drawing/2014/main" id="{1658A5D1-EFDC-B445-B263-D76FCB17A32B}"/>
                </a:ext>
              </a:extLst>
            </p:cNvPr>
            <p:cNvSpPr txBox="1"/>
            <p:nvPr/>
          </p:nvSpPr>
          <p:spPr>
            <a:xfrm>
              <a:off x="6710143"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5" name="TextBox 54">
              <a:extLst>
                <a:ext uri="{FF2B5EF4-FFF2-40B4-BE49-F238E27FC236}">
                  <a16:creationId xmlns:a16="http://schemas.microsoft.com/office/drawing/2014/main" id="{0BF3BB7C-D1DD-0E43-8BF0-341A0FA2380E}"/>
                </a:ext>
              </a:extLst>
            </p:cNvPr>
            <p:cNvSpPr txBox="1"/>
            <p:nvPr/>
          </p:nvSpPr>
          <p:spPr>
            <a:xfrm>
              <a:off x="7086661"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56" name="TextBox 55">
              <a:extLst>
                <a:ext uri="{FF2B5EF4-FFF2-40B4-BE49-F238E27FC236}">
                  <a16:creationId xmlns:a16="http://schemas.microsoft.com/office/drawing/2014/main" id="{85E68276-1E1F-D34E-B5C5-E46FEBB2E358}"/>
                </a:ext>
              </a:extLst>
            </p:cNvPr>
            <p:cNvSpPr txBox="1"/>
            <p:nvPr/>
          </p:nvSpPr>
          <p:spPr>
            <a:xfrm>
              <a:off x="8108637"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7" name="TextBox 56">
              <a:extLst>
                <a:ext uri="{FF2B5EF4-FFF2-40B4-BE49-F238E27FC236}">
                  <a16:creationId xmlns:a16="http://schemas.microsoft.com/office/drawing/2014/main" id="{81BC53B9-3627-D644-A840-73B700C2D2FA}"/>
                </a:ext>
              </a:extLst>
            </p:cNvPr>
            <p:cNvSpPr txBox="1"/>
            <p:nvPr/>
          </p:nvSpPr>
          <p:spPr>
            <a:xfrm>
              <a:off x="8485155"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19" name="TextBox 18">
              <a:extLst>
                <a:ext uri="{FF2B5EF4-FFF2-40B4-BE49-F238E27FC236}">
                  <a16:creationId xmlns:a16="http://schemas.microsoft.com/office/drawing/2014/main" id="{49D1D8FB-416E-7842-94D1-353001CA8A48}"/>
                </a:ext>
              </a:extLst>
            </p:cNvPr>
            <p:cNvSpPr txBox="1"/>
            <p:nvPr/>
          </p:nvSpPr>
          <p:spPr>
            <a:xfrm>
              <a:off x="7843067" y="3056839"/>
              <a:ext cx="1236518" cy="107722"/>
            </a:xfrm>
            <a:prstGeom prst="rect">
              <a:avLst/>
            </a:prstGeom>
            <a:noFill/>
          </p:spPr>
          <p:txBody>
            <a:bodyPr wrap="square" lIns="0" tIns="0" rIns="0" bIns="0" rtlCol="0">
              <a:spAutoFit/>
            </a:bodyPr>
            <a:lstStyle/>
            <a:p>
              <a:pPr algn="ctr"/>
              <a:r>
                <a:rPr lang="nl-BE" sz="700" b="1">
                  <a:solidFill>
                    <a:schemeClr val="bg1"/>
                  </a:solidFill>
                </a:rPr>
                <a:t>WALLONIË</a:t>
              </a:r>
            </a:p>
          </p:txBody>
        </p:sp>
      </p:grpSp>
      <p:sp>
        <p:nvSpPr>
          <p:cNvPr id="25" name="Title 1">
            <a:extLst>
              <a:ext uri="{FF2B5EF4-FFF2-40B4-BE49-F238E27FC236}">
                <a16:creationId xmlns:a16="http://schemas.microsoft.com/office/drawing/2014/main" id="{7B2B69C4-DAB7-5E4A-8723-9879C75CCB85}"/>
              </a:ext>
            </a:extLst>
          </p:cNvPr>
          <p:cNvSpPr>
            <a:spLocks noGrp="1"/>
          </p:cNvSpPr>
          <p:nvPr>
            <p:ph type="title"/>
          </p:nvPr>
        </p:nvSpPr>
        <p:spPr>
          <a:xfrm>
            <a:off x="457201" y="410607"/>
            <a:ext cx="8229599" cy="843658"/>
          </a:xfrm>
        </p:spPr>
        <p:txBody>
          <a:bodyPr/>
          <a:lstStyle/>
          <a:p>
            <a:r>
              <a:rPr lang="nl-BE"/>
              <a:t>Werkgevers in alle drie regio’s van België krijgen hun vacatures moeilijk ingevuld</a:t>
            </a:r>
            <a:r>
              <a:rPr lang="nl-BE" sz="2000"/>
              <a:t> </a:t>
            </a:r>
          </a:p>
        </p:txBody>
      </p:sp>
      <p:sp>
        <p:nvSpPr>
          <p:cNvPr id="26" name="Content Placeholder 2">
            <a:extLst>
              <a:ext uri="{FF2B5EF4-FFF2-40B4-BE49-F238E27FC236}">
                <a16:creationId xmlns:a16="http://schemas.microsoft.com/office/drawing/2014/main" id="{0C3A0198-B46A-A94E-9646-42763CF36746}"/>
              </a:ext>
            </a:extLst>
          </p:cNvPr>
          <p:cNvSpPr>
            <a:spLocks noGrp="1"/>
          </p:cNvSpPr>
          <p:nvPr>
            <p:ph idx="1"/>
          </p:nvPr>
        </p:nvSpPr>
        <p:spPr>
          <a:xfrm>
            <a:off x="457200" y="1313409"/>
            <a:ext cx="8229600" cy="615670"/>
          </a:xfrm>
        </p:spPr>
        <p:txBody>
          <a:bodyPr vert="horz" lIns="0" tIns="0" rIns="0" bIns="0" rtlCol="0" anchor="t">
            <a:noAutofit/>
          </a:bodyPr>
          <a:lstStyle/>
          <a:p>
            <a:pPr marL="0" indent="0">
              <a:buNone/>
            </a:pPr>
            <a:r>
              <a:rPr lang="nl-BE" dirty="0"/>
              <a:t>Het tekort aan talent was de laatste </a:t>
            </a:r>
            <a:r>
              <a:rPr lang="nl-BE" b="1" dirty="0"/>
              <a:t>15 jaar nooit groter </a:t>
            </a:r>
            <a:r>
              <a:rPr lang="nl-BE" dirty="0"/>
              <a:t>in de drie gewesten van het land, </a:t>
            </a:r>
            <a:br>
              <a:rPr lang="nl-BE" dirty="0"/>
            </a:br>
            <a:r>
              <a:rPr lang="nl-BE" b="1" dirty="0"/>
              <a:t>voor het 2e kwartaal op rij.</a:t>
            </a:r>
          </a:p>
        </p:txBody>
      </p:sp>
    </p:spTree>
    <p:extLst>
      <p:ext uri="{BB962C8B-B14F-4D97-AF65-F5344CB8AC3E}">
        <p14:creationId xmlns:p14="http://schemas.microsoft.com/office/powerpoint/2010/main" val="234414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E799BE6-EA6A-A548-A0DA-F47A0348C638}"/>
              </a:ext>
            </a:extLst>
          </p:cNvPr>
          <p:cNvCxnSpPr>
            <a:cxnSpLocks/>
          </p:cNvCxnSpPr>
          <p:nvPr/>
        </p:nvCxnSpPr>
        <p:spPr>
          <a:xfrm flipV="1">
            <a:off x="457199" y="1798725"/>
            <a:ext cx="8172540" cy="27013"/>
          </a:xfrm>
          <a:prstGeom prst="line">
            <a:avLst/>
          </a:prstGeom>
          <a:ln w="22225">
            <a:solidFill>
              <a:schemeClr val="accent4">
                <a:alpha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A89B37B5-D411-8143-B046-DE7CA8CB61EC}"/>
              </a:ext>
            </a:extLst>
          </p:cNvPr>
          <p:cNvSpPr/>
          <p:nvPr/>
        </p:nvSpPr>
        <p:spPr>
          <a:xfrm>
            <a:off x="457199" y="1430700"/>
            <a:ext cx="2677216" cy="2532006"/>
          </a:xfrm>
          <a:prstGeom prst="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Chart 5">
            <a:extLst>
              <a:ext uri="{FF2B5EF4-FFF2-40B4-BE49-F238E27FC236}">
                <a16:creationId xmlns:a16="http://schemas.microsoft.com/office/drawing/2014/main" id="{910C05EA-DCB8-A748-A2E5-ED81728FC19C}"/>
              </a:ext>
            </a:extLst>
          </p:cNvPr>
          <p:cNvGraphicFramePr/>
          <p:nvPr>
            <p:extLst>
              <p:ext uri="{D42A27DB-BD31-4B8C-83A1-F6EECF244321}">
                <p14:modId xmlns:p14="http://schemas.microsoft.com/office/powerpoint/2010/main" val="4123790202"/>
              </p:ext>
            </p:extLst>
          </p:nvPr>
        </p:nvGraphicFramePr>
        <p:xfrm>
          <a:off x="228599" y="1013637"/>
          <a:ext cx="8686802" cy="2766661"/>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69130136-010B-3B4D-B3D6-C9AC954E3C2C}"/>
              </a:ext>
            </a:extLst>
          </p:cNvPr>
          <p:cNvSpPr/>
          <p:nvPr/>
        </p:nvSpPr>
        <p:spPr>
          <a:xfrm>
            <a:off x="3206224" y="1430700"/>
            <a:ext cx="2730869" cy="2532006"/>
          </a:xfrm>
          <a:prstGeom prst="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a:extLst>
              <a:ext uri="{FF2B5EF4-FFF2-40B4-BE49-F238E27FC236}">
                <a16:creationId xmlns:a16="http://schemas.microsoft.com/office/drawing/2014/main" id="{2F59519C-525D-CA4B-9F1E-8DFF5DFDDE38}"/>
              </a:ext>
            </a:extLst>
          </p:cNvPr>
          <p:cNvSpPr/>
          <p:nvPr/>
        </p:nvSpPr>
        <p:spPr>
          <a:xfrm>
            <a:off x="3206223" y="3736958"/>
            <a:ext cx="2730869" cy="22574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dirty="0"/>
              <a:t>EEN GEMIDDELD AANTAL MOEILIJKHEDEN</a:t>
            </a:r>
          </a:p>
        </p:txBody>
      </p:sp>
      <p:sp>
        <p:nvSpPr>
          <p:cNvPr id="45" name="Rectangle 44">
            <a:extLst>
              <a:ext uri="{FF2B5EF4-FFF2-40B4-BE49-F238E27FC236}">
                <a16:creationId xmlns:a16="http://schemas.microsoft.com/office/drawing/2014/main" id="{E3A85D66-1D13-2A4C-8A3A-8831B6BE5DA3}"/>
              </a:ext>
            </a:extLst>
          </p:cNvPr>
          <p:cNvSpPr/>
          <p:nvPr/>
        </p:nvSpPr>
        <p:spPr>
          <a:xfrm>
            <a:off x="5994333" y="1430700"/>
            <a:ext cx="2635406" cy="2532006"/>
          </a:xfrm>
          <a:prstGeom prst="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8C0B63-40AD-4871-B1E4-F40D707A1A7E}"/>
              </a:ext>
            </a:extLst>
          </p:cNvPr>
          <p:cNvSpPr>
            <a:spLocks noGrp="1"/>
          </p:cNvSpPr>
          <p:nvPr>
            <p:ph type="title"/>
          </p:nvPr>
        </p:nvSpPr>
        <p:spPr>
          <a:xfrm>
            <a:off x="457201" y="410607"/>
            <a:ext cx="8229599" cy="843658"/>
          </a:xfrm>
        </p:spPr>
        <p:txBody>
          <a:bodyPr/>
          <a:lstStyle/>
          <a:p>
            <a:r>
              <a:rPr lang="nl-BE" sz="2000" dirty="0"/>
              <a:t>Het wereldwijde tekort aan talent blijft groot en werkgevers worden </a:t>
            </a:r>
            <a:br>
              <a:rPr lang="nl-BE" sz="2000" dirty="0"/>
            </a:br>
            <a:r>
              <a:rPr lang="nl-BE" sz="2000" dirty="0"/>
              <a:t>nog steeds geconfronteerd met moeilijkheden bij het invullen van </a:t>
            </a:r>
            <a:br>
              <a:rPr lang="nl-BE" sz="2000" dirty="0"/>
            </a:br>
            <a:r>
              <a:rPr lang="nl-BE" sz="2000" dirty="0"/>
              <a:t>hun vacatures</a:t>
            </a:r>
          </a:p>
        </p:txBody>
      </p:sp>
      <p:sp>
        <p:nvSpPr>
          <p:cNvPr id="34" name="Rounded Rectangle 33">
            <a:extLst>
              <a:ext uri="{FF2B5EF4-FFF2-40B4-BE49-F238E27FC236}">
                <a16:creationId xmlns:a16="http://schemas.microsoft.com/office/drawing/2014/main" id="{F844F2C9-A039-E743-8405-C6168D540E35}"/>
              </a:ext>
            </a:extLst>
          </p:cNvPr>
          <p:cNvSpPr/>
          <p:nvPr/>
        </p:nvSpPr>
        <p:spPr>
          <a:xfrm>
            <a:off x="457201" y="3736958"/>
            <a:ext cx="2677214" cy="22574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000" b="1"/>
              <a:t>VEEL MOEILIJKHEDEN</a:t>
            </a:r>
          </a:p>
        </p:txBody>
      </p:sp>
      <p:sp>
        <p:nvSpPr>
          <p:cNvPr id="36" name="Rounded Rectangle 35">
            <a:extLst>
              <a:ext uri="{FF2B5EF4-FFF2-40B4-BE49-F238E27FC236}">
                <a16:creationId xmlns:a16="http://schemas.microsoft.com/office/drawing/2014/main" id="{A29762F5-85EC-C141-A6D3-21B95B9A5EDA}"/>
              </a:ext>
            </a:extLst>
          </p:cNvPr>
          <p:cNvSpPr/>
          <p:nvPr/>
        </p:nvSpPr>
        <p:spPr>
          <a:xfrm>
            <a:off x="5994333" y="3736958"/>
            <a:ext cx="2635406" cy="22574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BE" sz="1000" b="1"/>
              <a:t>WEINIG MOEILIJKHEDEN</a:t>
            </a:r>
          </a:p>
        </p:txBody>
      </p:sp>
      <p:sp>
        <p:nvSpPr>
          <p:cNvPr id="37" name="TextBox 36">
            <a:extLst>
              <a:ext uri="{FF2B5EF4-FFF2-40B4-BE49-F238E27FC236}">
                <a16:creationId xmlns:a16="http://schemas.microsoft.com/office/drawing/2014/main" id="{7E2A94AA-D11C-344E-992B-4880A247FA0A}"/>
              </a:ext>
            </a:extLst>
          </p:cNvPr>
          <p:cNvSpPr txBox="1"/>
          <p:nvPr/>
        </p:nvSpPr>
        <p:spPr>
          <a:xfrm>
            <a:off x="457200" y="4003714"/>
            <a:ext cx="2677214" cy="276999"/>
          </a:xfrm>
          <a:prstGeom prst="rect">
            <a:avLst/>
          </a:prstGeom>
          <a:noFill/>
        </p:spPr>
        <p:txBody>
          <a:bodyPr wrap="square" lIns="0" tIns="0" rIns="0" bIns="0" rtlCol="0">
            <a:spAutoFit/>
          </a:bodyPr>
          <a:lstStyle/>
          <a:p>
            <a:pPr algn="ctr"/>
            <a:r>
              <a:rPr lang="nl-BE" sz="900" dirty="0">
                <a:solidFill>
                  <a:schemeClr val="accent3"/>
                </a:solidFill>
              </a:rPr>
              <a:t>India, Roemenië, Singapore, Bulgarije, Frankrijk, Japan, </a:t>
            </a:r>
            <a:r>
              <a:rPr lang="nl-BE" sz="900" b="1" dirty="0">
                <a:solidFill>
                  <a:schemeClr val="accent3"/>
                </a:solidFill>
              </a:rPr>
              <a:t>België</a:t>
            </a:r>
            <a:r>
              <a:rPr lang="nl-BE" sz="900" dirty="0">
                <a:solidFill>
                  <a:schemeClr val="accent3"/>
                </a:solidFill>
              </a:rPr>
              <a:t>, Duitsland, Zuid-Afrika, Italië, Spanje</a:t>
            </a:r>
          </a:p>
        </p:txBody>
      </p:sp>
      <p:sp>
        <p:nvSpPr>
          <p:cNvPr id="39" name="TextBox 38">
            <a:extLst>
              <a:ext uri="{FF2B5EF4-FFF2-40B4-BE49-F238E27FC236}">
                <a16:creationId xmlns:a16="http://schemas.microsoft.com/office/drawing/2014/main" id="{2D5924F2-0F11-7F41-8A20-31FB47BF3604}"/>
              </a:ext>
            </a:extLst>
          </p:cNvPr>
          <p:cNvSpPr txBox="1"/>
          <p:nvPr/>
        </p:nvSpPr>
        <p:spPr>
          <a:xfrm>
            <a:off x="3254297" y="4003714"/>
            <a:ext cx="2635407" cy="553998"/>
          </a:xfrm>
          <a:prstGeom prst="rect">
            <a:avLst/>
          </a:prstGeom>
          <a:noFill/>
        </p:spPr>
        <p:txBody>
          <a:bodyPr wrap="square" lIns="0" tIns="0" rIns="0" bIns="0" rtlCol="0">
            <a:spAutoFit/>
          </a:bodyPr>
          <a:lstStyle/>
          <a:p>
            <a:pPr algn="ctr"/>
            <a:r>
              <a:rPr lang="nl-BE" sz="900" dirty="0">
                <a:solidFill>
                  <a:schemeClr val="accent1"/>
                </a:solidFill>
              </a:rPr>
              <a:t>Mexico, Nederland, Polen, Slovakije, VS, Canada, Griekenland, Ierland, Hongkong, VK, Finland, Hongarije, Zweden, Oostenrijk, Turkije, Noorwegen, Taiwan, Israël</a:t>
            </a:r>
          </a:p>
        </p:txBody>
      </p:sp>
      <p:sp>
        <p:nvSpPr>
          <p:cNvPr id="40" name="TextBox 39">
            <a:extLst>
              <a:ext uri="{FF2B5EF4-FFF2-40B4-BE49-F238E27FC236}">
                <a16:creationId xmlns:a16="http://schemas.microsoft.com/office/drawing/2014/main" id="{755D5245-3CD4-1C44-A535-09E7CAF3CD76}"/>
              </a:ext>
            </a:extLst>
          </p:cNvPr>
          <p:cNvSpPr txBox="1"/>
          <p:nvPr/>
        </p:nvSpPr>
        <p:spPr>
          <a:xfrm>
            <a:off x="5994334" y="4003714"/>
            <a:ext cx="2635405" cy="553998"/>
          </a:xfrm>
          <a:prstGeom prst="rect">
            <a:avLst/>
          </a:prstGeom>
          <a:noFill/>
        </p:spPr>
        <p:txBody>
          <a:bodyPr wrap="square" lIns="0" tIns="0" rIns="0" bIns="0" rtlCol="0">
            <a:spAutoFit/>
          </a:bodyPr>
          <a:lstStyle/>
          <a:p>
            <a:pPr algn="ctr"/>
            <a:r>
              <a:rPr lang="nl-BE" sz="900">
                <a:solidFill>
                  <a:schemeClr val="tx2"/>
                </a:solidFill>
              </a:rPr>
              <a:t>Australië, Tsjechië, Portugal, Slovenië, Kroatië, Zwitserland, Brazilië, Guatemala, Argentinië, Peru, Costa Rica, Panama, Colombia, China</a:t>
            </a:r>
          </a:p>
          <a:p>
            <a:pPr algn="ctr"/>
            <a:endParaRPr lang="en-US" sz="900" dirty="0">
              <a:solidFill>
                <a:schemeClr val="tx2"/>
              </a:solidFill>
            </a:endParaRPr>
          </a:p>
        </p:txBody>
      </p:sp>
      <p:sp>
        <p:nvSpPr>
          <p:cNvPr id="7" name="TextBox 6">
            <a:extLst>
              <a:ext uri="{FF2B5EF4-FFF2-40B4-BE49-F238E27FC236}">
                <a16:creationId xmlns:a16="http://schemas.microsoft.com/office/drawing/2014/main" id="{1FF1F88A-8E0A-1440-945C-7B0F092B3460}"/>
              </a:ext>
            </a:extLst>
          </p:cNvPr>
          <p:cNvSpPr txBox="1"/>
          <p:nvPr/>
        </p:nvSpPr>
        <p:spPr>
          <a:xfrm>
            <a:off x="1213505" y="1430700"/>
            <a:ext cx="1110953" cy="492443"/>
          </a:xfrm>
          <a:prstGeom prst="rect">
            <a:avLst/>
          </a:prstGeom>
          <a:noFill/>
        </p:spPr>
        <p:txBody>
          <a:bodyPr wrap="square" lIns="0" tIns="0" rIns="0" bIns="0" rtlCol="0">
            <a:spAutoFit/>
          </a:bodyPr>
          <a:lstStyle/>
          <a:p>
            <a:pPr algn="ctr"/>
            <a:r>
              <a:rPr lang="nl-BE" sz="2500" b="1">
                <a:solidFill>
                  <a:schemeClr val="bg1"/>
                </a:solidFill>
              </a:rPr>
              <a:t>79,8%</a:t>
            </a:r>
            <a:br>
              <a:rPr lang="nl-BE" b="1">
                <a:solidFill>
                  <a:schemeClr val="bg1"/>
                </a:solidFill>
              </a:rPr>
            </a:br>
            <a:r>
              <a:rPr lang="nl-BE" sz="700" b="1">
                <a:solidFill>
                  <a:schemeClr val="bg1"/>
                </a:solidFill>
              </a:rPr>
              <a:t>GEMIDDELDE PER LAND</a:t>
            </a:r>
          </a:p>
        </p:txBody>
      </p:sp>
      <p:sp>
        <p:nvSpPr>
          <p:cNvPr id="41" name="TextBox 40">
            <a:extLst>
              <a:ext uri="{FF2B5EF4-FFF2-40B4-BE49-F238E27FC236}">
                <a16:creationId xmlns:a16="http://schemas.microsoft.com/office/drawing/2014/main" id="{A1D6F77E-85C5-5940-A5F1-53EC456B240C}"/>
              </a:ext>
            </a:extLst>
          </p:cNvPr>
          <p:cNvSpPr txBox="1"/>
          <p:nvPr/>
        </p:nvSpPr>
        <p:spPr>
          <a:xfrm>
            <a:off x="4016523" y="1703564"/>
            <a:ext cx="1110953" cy="492443"/>
          </a:xfrm>
          <a:prstGeom prst="rect">
            <a:avLst/>
          </a:prstGeom>
          <a:noFill/>
        </p:spPr>
        <p:txBody>
          <a:bodyPr wrap="square" lIns="0" tIns="0" rIns="0" bIns="0" rtlCol="0">
            <a:spAutoFit/>
          </a:bodyPr>
          <a:lstStyle/>
          <a:p>
            <a:pPr algn="ctr"/>
            <a:r>
              <a:rPr lang="nl-BE" sz="2500" b="1">
                <a:solidFill>
                  <a:schemeClr val="bg1"/>
                </a:solidFill>
              </a:rPr>
              <a:t>70,2%</a:t>
            </a:r>
            <a:br>
              <a:rPr lang="nl-BE" b="1">
                <a:solidFill>
                  <a:schemeClr val="bg1"/>
                </a:solidFill>
              </a:rPr>
            </a:br>
            <a:r>
              <a:rPr lang="nl-BE" sz="700" b="1">
                <a:solidFill>
                  <a:schemeClr val="bg1"/>
                </a:solidFill>
              </a:rPr>
              <a:t>GEMIDDELDE PER LAND</a:t>
            </a:r>
          </a:p>
        </p:txBody>
      </p:sp>
      <p:sp>
        <p:nvSpPr>
          <p:cNvPr id="42" name="TextBox 41">
            <a:extLst>
              <a:ext uri="{FF2B5EF4-FFF2-40B4-BE49-F238E27FC236}">
                <a16:creationId xmlns:a16="http://schemas.microsoft.com/office/drawing/2014/main" id="{CFEFE6F4-0101-E44A-B059-58D6D0CA46E1}"/>
              </a:ext>
            </a:extLst>
          </p:cNvPr>
          <p:cNvSpPr txBox="1"/>
          <p:nvPr/>
        </p:nvSpPr>
        <p:spPr>
          <a:xfrm>
            <a:off x="6813620" y="2418871"/>
            <a:ext cx="1110953" cy="492443"/>
          </a:xfrm>
          <a:prstGeom prst="rect">
            <a:avLst/>
          </a:prstGeom>
          <a:noFill/>
        </p:spPr>
        <p:txBody>
          <a:bodyPr wrap="square" lIns="0" tIns="0" rIns="0" bIns="0" rtlCol="0">
            <a:spAutoFit/>
          </a:bodyPr>
          <a:lstStyle/>
          <a:p>
            <a:pPr algn="ctr"/>
            <a:r>
              <a:rPr lang="nl-BE" sz="2500" b="1">
                <a:solidFill>
                  <a:schemeClr val="bg1"/>
                </a:solidFill>
              </a:rPr>
              <a:t>44,3%</a:t>
            </a:r>
            <a:br>
              <a:rPr lang="nl-BE" b="1">
                <a:solidFill>
                  <a:schemeClr val="bg1"/>
                </a:solidFill>
              </a:rPr>
            </a:br>
            <a:r>
              <a:rPr lang="nl-BE" sz="700" b="1">
                <a:solidFill>
                  <a:schemeClr val="bg1"/>
                </a:solidFill>
              </a:rPr>
              <a:t>GEMIDDELDE PER LAND</a:t>
            </a:r>
          </a:p>
        </p:txBody>
      </p:sp>
      <p:sp>
        <p:nvSpPr>
          <p:cNvPr id="29" name="Rounded Rectangle 28">
            <a:extLst>
              <a:ext uri="{FF2B5EF4-FFF2-40B4-BE49-F238E27FC236}">
                <a16:creationId xmlns:a16="http://schemas.microsoft.com/office/drawing/2014/main" id="{26C0B42C-412D-584F-9617-4EC8D2A20228}"/>
              </a:ext>
            </a:extLst>
          </p:cNvPr>
          <p:cNvSpPr/>
          <p:nvPr/>
        </p:nvSpPr>
        <p:spPr>
          <a:xfrm>
            <a:off x="6330662" y="1115969"/>
            <a:ext cx="2086861" cy="519457"/>
          </a:xfrm>
          <a:prstGeom prst="roundRect">
            <a:avLst>
              <a:gd name="adj" fmla="val 2947"/>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r>
              <a:rPr lang="nl-BE" sz="1000" b="1" dirty="0">
                <a:solidFill>
                  <a:schemeClr val="accent4"/>
                </a:solidFill>
              </a:rPr>
              <a:t>van de werkgevers wereldwijd meldt moeilijkheden bij het vinden van het talent dat ze nodig hebben</a:t>
            </a:r>
          </a:p>
        </p:txBody>
      </p:sp>
      <p:graphicFrame>
        <p:nvGraphicFramePr>
          <p:cNvPr id="25" name="Chart 24">
            <a:extLst>
              <a:ext uri="{FF2B5EF4-FFF2-40B4-BE49-F238E27FC236}">
                <a16:creationId xmlns:a16="http://schemas.microsoft.com/office/drawing/2014/main" id="{8F3E3DF6-27C3-7F46-96BE-97EAE6EB0A55}"/>
              </a:ext>
            </a:extLst>
          </p:cNvPr>
          <p:cNvGraphicFramePr/>
          <p:nvPr>
            <p:extLst>
              <p:ext uri="{D42A27DB-BD31-4B8C-83A1-F6EECF244321}">
                <p14:modId xmlns:p14="http://schemas.microsoft.com/office/powerpoint/2010/main" val="2170292485"/>
              </p:ext>
            </p:extLst>
          </p:nvPr>
        </p:nvGraphicFramePr>
        <p:xfrm>
          <a:off x="5511707" y="966413"/>
          <a:ext cx="905295" cy="903161"/>
        </p:xfrm>
        <a:graphic>
          <a:graphicData uri="http://schemas.openxmlformats.org/drawingml/2006/chart">
            <c:chart xmlns:c="http://schemas.openxmlformats.org/drawingml/2006/chart" xmlns:r="http://schemas.openxmlformats.org/officeDocument/2006/relationships" r:id="rId4"/>
          </a:graphicData>
        </a:graphic>
      </p:graphicFrame>
      <p:sp>
        <p:nvSpPr>
          <p:cNvPr id="28" name="Oval 27">
            <a:extLst>
              <a:ext uri="{FF2B5EF4-FFF2-40B4-BE49-F238E27FC236}">
                <a16:creationId xmlns:a16="http://schemas.microsoft.com/office/drawing/2014/main" id="{76398D70-F998-A44D-95D0-42F3F9752431}"/>
              </a:ext>
            </a:extLst>
          </p:cNvPr>
          <p:cNvSpPr/>
          <p:nvPr/>
        </p:nvSpPr>
        <p:spPr>
          <a:xfrm>
            <a:off x="5738257" y="1197167"/>
            <a:ext cx="452194" cy="452194"/>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sp>
        <p:nvSpPr>
          <p:cNvPr id="11" name="Rectangle 10">
            <a:extLst>
              <a:ext uri="{FF2B5EF4-FFF2-40B4-BE49-F238E27FC236}">
                <a16:creationId xmlns:a16="http://schemas.microsoft.com/office/drawing/2014/main" id="{CDDC042F-02B2-7E43-A08B-B0992B11D991}"/>
              </a:ext>
            </a:extLst>
          </p:cNvPr>
          <p:cNvSpPr/>
          <p:nvPr/>
        </p:nvSpPr>
        <p:spPr>
          <a:xfrm>
            <a:off x="5798974" y="1279495"/>
            <a:ext cx="347852" cy="276999"/>
          </a:xfrm>
          <a:prstGeom prst="rect">
            <a:avLst/>
          </a:prstGeom>
        </p:spPr>
        <p:txBody>
          <a:bodyPr wrap="none" lIns="0" tIns="0" rIns="0" bIns="0">
            <a:spAutoFit/>
          </a:bodyPr>
          <a:lstStyle/>
          <a:p>
            <a:pPr algn="ctr"/>
            <a:r>
              <a:rPr lang="nl-BE" b="1">
                <a:solidFill>
                  <a:schemeClr val="accent4"/>
                </a:solidFill>
              </a:rPr>
              <a:t>69</a:t>
            </a:r>
            <a:r>
              <a:rPr lang="nl-BE" sz="700" b="1">
                <a:solidFill>
                  <a:schemeClr val="accent4"/>
                </a:solidFill>
              </a:rPr>
              <a:t>%</a:t>
            </a:r>
          </a:p>
        </p:txBody>
      </p:sp>
      <p:sp>
        <p:nvSpPr>
          <p:cNvPr id="3" name="Up Arrow 2">
            <a:extLst>
              <a:ext uri="{FF2B5EF4-FFF2-40B4-BE49-F238E27FC236}">
                <a16:creationId xmlns:a16="http://schemas.microsoft.com/office/drawing/2014/main" id="{B20EAE54-6326-5244-B99B-784B0617C9FF}"/>
              </a:ext>
            </a:extLst>
          </p:cNvPr>
          <p:cNvSpPr/>
          <p:nvPr/>
        </p:nvSpPr>
        <p:spPr>
          <a:xfrm>
            <a:off x="1490890" y="1964151"/>
            <a:ext cx="556181" cy="1675192"/>
          </a:xfrm>
          <a:prstGeom prst="upArrow">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Up Arrow 22">
            <a:extLst>
              <a:ext uri="{FF2B5EF4-FFF2-40B4-BE49-F238E27FC236}">
                <a16:creationId xmlns:a16="http://schemas.microsoft.com/office/drawing/2014/main" id="{DFD81533-7125-EE44-A7A1-5806F2B957C4}"/>
              </a:ext>
            </a:extLst>
          </p:cNvPr>
          <p:cNvSpPr/>
          <p:nvPr/>
        </p:nvSpPr>
        <p:spPr>
          <a:xfrm rot="10800000">
            <a:off x="7033944" y="2952322"/>
            <a:ext cx="556181" cy="677594"/>
          </a:xfrm>
          <a:prstGeom prst="upArrow">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839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Title 2">
            <a:extLst>
              <a:ext uri="{FF2B5EF4-FFF2-40B4-BE49-F238E27FC236}">
                <a16:creationId xmlns:a16="http://schemas.microsoft.com/office/drawing/2014/main" id="{66F8DFE5-25B2-1045-839B-B3BB11EDC0FC}"/>
              </a:ext>
            </a:extLst>
          </p:cNvPr>
          <p:cNvSpPr>
            <a:spLocks noGrp="1"/>
          </p:cNvSpPr>
          <p:nvPr>
            <p:ph type="title"/>
          </p:nvPr>
        </p:nvSpPr>
        <p:spPr>
          <a:xfrm>
            <a:off x="1343342" y="1930400"/>
            <a:ext cx="6457315" cy="1465298"/>
          </a:xfrm>
        </p:spPr>
        <p:txBody>
          <a:bodyPr/>
          <a:lstStyle/>
          <a:p>
            <a:pPr algn="ctr"/>
            <a:br>
              <a:rPr lang="nl-BE" sz="1300" i="1" dirty="0">
                <a:latin typeface="Arial"/>
                <a:cs typeface="Arial"/>
              </a:rPr>
            </a:br>
            <a:br>
              <a:rPr lang="nl-BE" sz="1300" i="1" dirty="0">
                <a:latin typeface="Arial"/>
                <a:cs typeface="Arial"/>
              </a:rPr>
            </a:br>
            <a:r>
              <a:rPr lang="nl-BE" sz="1100" b="0" i="1" dirty="0">
                <a:latin typeface="Arial"/>
                <a:cs typeface="Arial"/>
              </a:rPr>
              <a:t>Het succes van de vaccinatiecampagne en de versoepelingen van de gezondheidsmaatregelen hebben het </a:t>
            </a:r>
            <a:r>
              <a:rPr lang="nl-BE" sz="1100" i="1" dirty="0">
                <a:latin typeface="Arial"/>
                <a:cs typeface="Arial"/>
              </a:rPr>
              <a:t>vertrouwen van de werkgevers </a:t>
            </a:r>
            <a:r>
              <a:rPr lang="nl-BE" sz="1100" b="0" i="1" dirty="0">
                <a:latin typeface="Arial"/>
                <a:cs typeface="Arial"/>
              </a:rPr>
              <a:t>in België en de rest van de wereld een boost gegeven. De </a:t>
            </a:r>
            <a:r>
              <a:rPr lang="nl-BE" sz="1100" i="1" dirty="0">
                <a:latin typeface="Arial"/>
                <a:cs typeface="Arial"/>
              </a:rPr>
              <a:t>Nettotewerkstellingsprognose</a:t>
            </a:r>
            <a:r>
              <a:rPr lang="nl-BE" sz="1100" b="0" i="1" dirty="0">
                <a:latin typeface="Arial"/>
                <a:cs typeface="Arial"/>
              </a:rPr>
              <a:t> is in België – net als in elf andere bevraagde landen – nog nooit zo hoog geweest. Tegelijkertijd slagen de werkgevers er niet in om hun vacatures snel genoeg in te vullen. Dit is het gevolg van het </a:t>
            </a:r>
            <a:r>
              <a:rPr lang="nl-BE" sz="1100" i="1" dirty="0">
                <a:latin typeface="Arial"/>
                <a:cs typeface="Arial"/>
              </a:rPr>
              <a:t>tekort aan arbeidskrachten </a:t>
            </a:r>
            <a:r>
              <a:rPr lang="nl-BE" sz="1100" b="0" i="1" dirty="0">
                <a:latin typeface="Arial"/>
                <a:cs typeface="Arial"/>
              </a:rPr>
              <a:t>dat voor het tweede opeenvolgende kwartaal recordhoogtes bereikt die we in 15 jaar nooit hebben gezien, zowel op nationaal niveau (77%) als in de drie gewesten van het land.</a:t>
            </a:r>
            <a:br>
              <a:rPr lang="nl-BE" sz="1100" b="0" i="1" dirty="0">
                <a:latin typeface="Arial"/>
                <a:cs typeface="Arial"/>
              </a:rPr>
            </a:br>
            <a:br>
              <a:rPr lang="nl-BE" sz="1100" b="0" i="1" dirty="0">
                <a:latin typeface="Arial"/>
                <a:cs typeface="Arial"/>
              </a:rPr>
            </a:br>
            <a:r>
              <a:rPr lang="nl-BE" sz="1100" b="0" i="1" dirty="0">
                <a:latin typeface="Arial"/>
                <a:cs typeface="Arial"/>
              </a:rPr>
              <a:t> De resultaten van onze enquête geven duidelijk aan dat we ons in een </a:t>
            </a:r>
            <a:r>
              <a:rPr lang="nl-BE" sz="1100" i="1" dirty="0">
                <a:latin typeface="Arial"/>
                <a:cs typeface="Arial"/>
              </a:rPr>
              <a:t>'kandidatenmarkt'</a:t>
            </a:r>
            <a:r>
              <a:rPr lang="nl-BE" sz="1100" b="0" i="1" dirty="0">
                <a:latin typeface="Arial"/>
                <a:cs typeface="Arial"/>
              </a:rPr>
              <a:t> bevinden, wat betekent dat bedrijven met elkaar wedijveren om de beste talenten door concrete strategieën te implementeren voor het aantrekken en behouden van talent. Er ontstaat een nieuwe 'arbeidsorde' waarbij de </a:t>
            </a:r>
            <a:r>
              <a:rPr lang="nl-BE" sz="1100" i="1" dirty="0">
                <a:latin typeface="Arial"/>
                <a:cs typeface="Arial"/>
              </a:rPr>
              <a:t>individuele keuzes </a:t>
            </a:r>
            <a:r>
              <a:rPr lang="nl-BE" sz="1100" b="0" i="1" dirty="0">
                <a:latin typeface="Arial"/>
                <a:cs typeface="Arial"/>
              </a:rPr>
              <a:t>van de werknemers centraal staan. Zij hebben de markt herwonnen en verwachten dat men zich aanpast aan hun verwachtingen. Het gaat dan vooral om hoger geschoolde werknemers."</a:t>
            </a:r>
            <a:br>
              <a:rPr lang="nl-BE" sz="1100" b="0" i="1" dirty="0">
                <a:latin typeface="Arial"/>
                <a:cs typeface="Arial"/>
              </a:rPr>
            </a:br>
            <a:br>
              <a:rPr lang="nl-BE" sz="1100" b="0" i="1" dirty="0">
                <a:latin typeface="Arial"/>
                <a:cs typeface="Arial"/>
              </a:rPr>
            </a:br>
            <a:r>
              <a:rPr lang="nl-BE" sz="1300" b="0" dirty="0">
                <a:latin typeface="Arial"/>
                <a:cs typeface="Arial"/>
              </a:rPr>
              <a:t>Philippe Lacroix </a:t>
            </a:r>
            <a:br>
              <a:rPr lang="nl-BE" sz="1300" b="0" dirty="0">
                <a:latin typeface="Arial"/>
                <a:cs typeface="Arial"/>
              </a:rPr>
            </a:br>
            <a:r>
              <a:rPr lang="nl-BE" sz="1300" b="0" dirty="0">
                <a:latin typeface="Arial"/>
                <a:cs typeface="Arial"/>
              </a:rPr>
              <a:t>Managing Director ManpowerGroup BeLux</a:t>
            </a:r>
          </a:p>
        </p:txBody>
      </p:sp>
      <p:sp>
        <p:nvSpPr>
          <p:cNvPr id="4" name="Title 2">
            <a:extLst>
              <a:ext uri="{FF2B5EF4-FFF2-40B4-BE49-F238E27FC236}">
                <a16:creationId xmlns:a16="http://schemas.microsoft.com/office/drawing/2014/main" id="{8BD339E3-419F-284E-82D0-39533E8C0517}"/>
              </a:ext>
            </a:extLst>
          </p:cNvPr>
          <p:cNvSpPr txBox="1">
            <a:spLocks/>
          </p:cNvSpPr>
          <p:nvPr/>
        </p:nvSpPr>
        <p:spPr>
          <a:xfrm>
            <a:off x="0" y="307424"/>
            <a:ext cx="1063583" cy="74371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pPr marL="0" marR="0" lvl="0" indent="0" algn="r" defTabSz="914400" rtl="0" eaLnBrk="1" fontAlgn="auto" latinLnBrk="0" hangingPunct="1">
              <a:lnSpc>
                <a:spcPct val="150000"/>
              </a:lnSpc>
              <a:spcBef>
                <a:spcPct val="0"/>
              </a:spcBef>
              <a:spcAft>
                <a:spcPts val="0"/>
              </a:spcAft>
              <a:buClrTx/>
              <a:buSzTx/>
              <a:buFontTx/>
              <a:buNone/>
              <a:tabLst/>
              <a:defRPr/>
            </a:pPr>
            <a:r>
              <a:rPr kumimoji="0" lang="nl-BE" sz="9600" b="0" i="1" u="none" strike="noStrike" cap="none" normalizeH="0" baseline="0" noProof="0" dirty="0">
                <a:ln>
                  <a:noFill/>
                </a:ln>
                <a:solidFill>
                  <a:srgbClr val="FFFFFF"/>
                </a:solidFill>
                <a:uLnTx/>
                <a:uFillTx/>
                <a:latin typeface="Arial"/>
                <a:ea typeface="+mj-ea"/>
                <a:cs typeface="Arial"/>
              </a:rPr>
              <a:t>“</a:t>
            </a:r>
          </a:p>
        </p:txBody>
      </p:sp>
      <p:sp>
        <p:nvSpPr>
          <p:cNvPr id="5" name="Title 2">
            <a:extLst>
              <a:ext uri="{FF2B5EF4-FFF2-40B4-BE49-F238E27FC236}">
                <a16:creationId xmlns:a16="http://schemas.microsoft.com/office/drawing/2014/main" id="{1ADA7D81-DD7E-4840-AC25-151F74D383C2}"/>
              </a:ext>
            </a:extLst>
          </p:cNvPr>
          <p:cNvSpPr txBox="1">
            <a:spLocks/>
          </p:cNvSpPr>
          <p:nvPr/>
        </p:nvSpPr>
        <p:spPr>
          <a:xfrm>
            <a:off x="8080417" y="2925656"/>
            <a:ext cx="1063583" cy="743712"/>
          </a:xfrm>
          <a:prstGeom prst="rect">
            <a:avLst/>
          </a:prstGeom>
        </p:spPr>
        <p:txBody>
          <a:bodyPr vert="horz" lIns="0" tIns="0" rIns="0" bIns="0" rtlCol="0" anchor="t" anchorCtr="0">
            <a:noAutofit/>
          </a:bodyPr>
          <a:lstStyle>
            <a:lvl1pPr algn="l" defTabSz="914400" rtl="0" eaLnBrk="1" latinLnBrk="0" hangingPunct="1">
              <a:spcBef>
                <a:spcPct val="0"/>
              </a:spcBef>
              <a:buNone/>
              <a:defRPr sz="2400" b="1" kern="1200">
                <a:solidFill>
                  <a:schemeClr val="bg1"/>
                </a:solidFill>
                <a:latin typeface="Arial" pitchFamily="34" charset="0"/>
                <a:ea typeface="+mj-ea"/>
                <a:cs typeface="Arial" pitchFamily="34" charset="0"/>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kumimoji="0" lang="nl-BE" sz="9600" b="0" i="1" u="none" strike="noStrike" cap="none" normalizeH="0" baseline="0" noProof="0">
                <a:ln>
                  <a:noFill/>
                </a:ln>
                <a:solidFill>
                  <a:srgbClr val="FFFFFF"/>
                </a:solidFill>
                <a:uLnTx/>
                <a:uFillTx/>
                <a:latin typeface="Arial"/>
                <a:ea typeface="+mj-ea"/>
                <a:cs typeface="Arial"/>
              </a:rPr>
              <a:t>”</a:t>
            </a:r>
          </a:p>
        </p:txBody>
      </p:sp>
      <p:grpSp>
        <p:nvGrpSpPr>
          <p:cNvPr id="11" name="Group 10">
            <a:extLst>
              <a:ext uri="{FF2B5EF4-FFF2-40B4-BE49-F238E27FC236}">
                <a16:creationId xmlns:a16="http://schemas.microsoft.com/office/drawing/2014/main" id="{54AC3ACE-4A8F-7843-94C6-10DF711B5D1C}"/>
              </a:ext>
            </a:extLst>
          </p:cNvPr>
          <p:cNvGrpSpPr/>
          <p:nvPr/>
        </p:nvGrpSpPr>
        <p:grpSpPr>
          <a:xfrm>
            <a:off x="0" y="1"/>
            <a:ext cx="9130453" cy="765135"/>
            <a:chOff x="0" y="-109741"/>
            <a:chExt cx="9130453" cy="765135"/>
          </a:xfrm>
        </p:grpSpPr>
        <p:pic>
          <p:nvPicPr>
            <p:cNvPr id="7" name="Picture 6">
              <a:extLst>
                <a:ext uri="{FF2B5EF4-FFF2-40B4-BE49-F238E27FC236}">
                  <a16:creationId xmlns:a16="http://schemas.microsoft.com/office/drawing/2014/main" id="{6799CA62-CE36-4649-BF11-E2E47C4374CF}"/>
                </a:ext>
              </a:extLst>
            </p:cNvPr>
            <p:cNvPicPr>
              <a:picLocks noChangeAspect="1"/>
            </p:cNvPicPr>
            <p:nvPr/>
          </p:nvPicPr>
          <p:blipFill rotWithShape="1">
            <a:blip r:embed="rId3"/>
            <a:srcRect b="85498"/>
            <a:stretch/>
          </p:blipFill>
          <p:spPr>
            <a:xfrm>
              <a:off x="0" y="-109741"/>
              <a:ext cx="9130453" cy="743712"/>
            </a:xfrm>
            <a:prstGeom prst="rect">
              <a:avLst/>
            </a:prstGeom>
          </p:spPr>
        </p:pic>
        <p:pic>
          <p:nvPicPr>
            <p:cNvPr id="8" name="Picture 7">
              <a:extLst>
                <a:ext uri="{FF2B5EF4-FFF2-40B4-BE49-F238E27FC236}">
                  <a16:creationId xmlns:a16="http://schemas.microsoft.com/office/drawing/2014/main" id="{CFBD53BF-FED4-1E48-9AD5-0EA613DBB6EB}"/>
                </a:ext>
              </a:extLst>
            </p:cNvPr>
            <p:cNvPicPr>
              <a:picLocks noChangeAspect="1"/>
            </p:cNvPicPr>
            <p:nvPr/>
          </p:nvPicPr>
          <p:blipFill>
            <a:blip r:embed="rId4"/>
            <a:srcRect/>
            <a:stretch/>
          </p:blipFill>
          <p:spPr>
            <a:xfrm>
              <a:off x="960268" y="99677"/>
              <a:ext cx="1822689" cy="324876"/>
            </a:xfrm>
            <a:prstGeom prst="rect">
              <a:avLst/>
            </a:prstGeom>
          </p:spPr>
        </p:pic>
        <p:sp>
          <p:nvSpPr>
            <p:cNvPr id="9" name="Title 1">
              <a:extLst>
                <a:ext uri="{FF2B5EF4-FFF2-40B4-BE49-F238E27FC236}">
                  <a16:creationId xmlns:a16="http://schemas.microsoft.com/office/drawing/2014/main" id="{9DA8D0D5-8DA1-D946-814C-8A2A5B86AE55}"/>
                </a:ext>
              </a:extLst>
            </p:cNvPr>
            <p:cNvSpPr txBox="1">
              <a:spLocks/>
            </p:cNvSpPr>
            <p:nvPr/>
          </p:nvSpPr>
          <p:spPr>
            <a:xfrm>
              <a:off x="8135845" y="-107577"/>
              <a:ext cx="711121" cy="762971"/>
            </a:xfrm>
            <a:prstGeom prst="rect">
              <a:avLst/>
            </a:prstGeom>
          </p:spPr>
          <p:txBody>
            <a:bodyPr lIns="0" tIns="0" rIns="0" bIns="0" anchor="ctr" anchorCtr="0"/>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nl-BE" sz="3500" b="1" i="0" u="none" strike="noStrike" cap="none" normalizeH="0" baseline="0" noProof="0">
                  <a:ln>
                    <a:noFill/>
                  </a:ln>
                  <a:solidFill>
                    <a:srgbClr val="FFFFFF"/>
                  </a:solidFill>
                  <a:uLnTx/>
                  <a:uFillTx/>
                  <a:latin typeface="Arial" panose="020B0604020202020204"/>
                  <a:ea typeface="+mj-ea"/>
                  <a:cs typeface="+mj-cs"/>
                </a:rPr>
                <a:t>K4</a:t>
              </a:r>
            </a:p>
          </p:txBody>
        </p:sp>
        <p:sp>
          <p:nvSpPr>
            <p:cNvPr id="10" name="Title 1">
              <a:extLst>
                <a:ext uri="{FF2B5EF4-FFF2-40B4-BE49-F238E27FC236}">
                  <a16:creationId xmlns:a16="http://schemas.microsoft.com/office/drawing/2014/main" id="{429ED009-6CD3-A046-93F2-5844E81A826C}"/>
                </a:ext>
              </a:extLst>
            </p:cNvPr>
            <p:cNvSpPr txBox="1">
              <a:spLocks/>
            </p:cNvSpPr>
            <p:nvPr/>
          </p:nvSpPr>
          <p:spPr>
            <a:xfrm rot="16200000">
              <a:off x="8372728" y="71142"/>
              <a:ext cx="762969" cy="405531"/>
            </a:xfrm>
            <a:prstGeom prst="rect">
              <a:avLst/>
            </a:prstGeom>
          </p:spPr>
          <p:txBody>
            <a:bodyPr lIns="0" tIns="0" rIns="0" bIns="0" anchor="b"/>
            <a:lstStyle>
              <a:lvl1pPr algn="l" defTabSz="914400" rtl="0" eaLnBrk="1" latinLnBrk="0" hangingPunct="1">
                <a:lnSpc>
                  <a:spcPct val="100000"/>
                </a:lnSpc>
                <a:spcBef>
                  <a:spcPct val="0"/>
                </a:spcBef>
                <a:buNone/>
                <a:defRPr sz="4600" b="1" kern="1200">
                  <a:solidFill>
                    <a:schemeClr val="bg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BE" sz="1400" b="1" i="0" u="none" strike="noStrike" cap="none" normalizeH="0" baseline="0" noProof="0">
                  <a:ln>
                    <a:noFill/>
                  </a:ln>
                  <a:solidFill>
                    <a:srgbClr val="FFFFFF"/>
                  </a:solidFill>
                  <a:uLnTx/>
                  <a:uFillTx/>
                  <a:latin typeface="Arial" panose="020B0604020202020204"/>
                  <a:ea typeface="+mj-ea"/>
                  <a:cs typeface="+mj-cs"/>
                </a:rPr>
                <a:t>2021</a:t>
              </a:r>
            </a:p>
          </p:txBody>
        </p:sp>
      </p:grpSp>
    </p:spTree>
    <p:extLst>
      <p:ext uri="{BB962C8B-B14F-4D97-AF65-F5344CB8AC3E}">
        <p14:creationId xmlns:p14="http://schemas.microsoft.com/office/powerpoint/2010/main" val="3885506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67F468A-1F04-0849-9CFF-4AFD0EE92CF6}"/>
              </a:ext>
            </a:extLst>
          </p:cNvPr>
          <p:cNvPicPr>
            <a:picLocks noChangeAspect="1"/>
          </p:cNvPicPr>
          <p:nvPr/>
        </p:nvPicPr>
        <p:blipFill>
          <a:blip r:embed="rId3"/>
          <a:srcRect/>
          <a:stretch/>
        </p:blipFill>
        <p:spPr>
          <a:xfrm>
            <a:off x="-697" y="7408"/>
            <a:ext cx="9143833" cy="4724314"/>
          </a:xfrm>
          <a:prstGeom prst="rect">
            <a:avLst/>
          </a:prstGeom>
        </p:spPr>
      </p:pic>
      <p:sp>
        <p:nvSpPr>
          <p:cNvPr id="11" name="Round Same Side Corner Rectangle 10">
            <a:extLst>
              <a:ext uri="{FF2B5EF4-FFF2-40B4-BE49-F238E27FC236}">
                <a16:creationId xmlns:a16="http://schemas.microsoft.com/office/drawing/2014/main" id="{7DB81D5E-EA5C-A044-9B8F-C9102F822304}"/>
              </a:ext>
            </a:extLst>
          </p:cNvPr>
          <p:cNvSpPr/>
          <p:nvPr/>
        </p:nvSpPr>
        <p:spPr>
          <a:xfrm rot="16200000">
            <a:off x="5217123" y="391751"/>
            <a:ext cx="3445703" cy="4406334"/>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ingle Corner Rectangle 11">
            <a:extLst>
              <a:ext uri="{FF2B5EF4-FFF2-40B4-BE49-F238E27FC236}">
                <a16:creationId xmlns:a16="http://schemas.microsoft.com/office/drawing/2014/main" id="{E8C453E1-73C5-9D4F-B0DF-C8F4FCBA670F}"/>
              </a:ext>
            </a:extLst>
          </p:cNvPr>
          <p:cNvSpPr/>
          <p:nvPr/>
        </p:nvSpPr>
        <p:spPr>
          <a:xfrm rot="10800000">
            <a:off x="8639194" y="875489"/>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C0BB2F01-97DA-D842-9EF5-0004D5A38C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153" y="967448"/>
            <a:ext cx="320889" cy="320889"/>
          </a:xfrm>
          <a:prstGeom prst="rect">
            <a:avLst/>
          </a:prstGeom>
        </p:spPr>
      </p:pic>
      <p:sp>
        <p:nvSpPr>
          <p:cNvPr id="2" name="Title 1">
            <a:extLst>
              <a:ext uri="{FF2B5EF4-FFF2-40B4-BE49-F238E27FC236}">
                <a16:creationId xmlns:a16="http://schemas.microsoft.com/office/drawing/2014/main" id="{330A0E3D-9246-3F4F-A24B-DE9384547054}"/>
              </a:ext>
            </a:extLst>
          </p:cNvPr>
          <p:cNvSpPr>
            <a:spLocks noGrp="1"/>
          </p:cNvSpPr>
          <p:nvPr>
            <p:ph type="title"/>
          </p:nvPr>
        </p:nvSpPr>
        <p:spPr>
          <a:xfrm>
            <a:off x="5035900" y="2086500"/>
            <a:ext cx="4016142" cy="1397370"/>
          </a:xfrm>
        </p:spPr>
        <p:txBody>
          <a:bodyPr/>
          <a:lstStyle/>
          <a:p>
            <a:r>
              <a:rPr lang="nl-BE" dirty="0"/>
              <a:t>GROTERE ARBEIDSFLEXIBILITEIT, ONTWIKKELING VAN VAARDIGHEDEN EN HOGERE LONEN</a:t>
            </a:r>
          </a:p>
        </p:txBody>
      </p:sp>
      <p:sp>
        <p:nvSpPr>
          <p:cNvPr id="10" name="Rectangle 9">
            <a:extLst>
              <a:ext uri="{FF2B5EF4-FFF2-40B4-BE49-F238E27FC236}">
                <a16:creationId xmlns:a16="http://schemas.microsoft.com/office/drawing/2014/main" id="{247F6771-8ADD-3A42-9985-779CA495782B}"/>
              </a:ext>
            </a:extLst>
          </p:cNvPr>
          <p:cNvSpPr/>
          <p:nvPr/>
        </p:nvSpPr>
        <p:spPr>
          <a:xfrm>
            <a:off x="5036766" y="3788667"/>
            <a:ext cx="3694388" cy="28531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nl-BE" sz="1200" b="1" dirty="0">
                <a:solidFill>
                  <a:schemeClr val="accent4"/>
                </a:solidFill>
              </a:rPr>
              <a:t>Topstrategieën om talent in België aan te trekken en te behouden</a:t>
            </a:r>
          </a:p>
        </p:txBody>
      </p:sp>
      <p:pic>
        <p:nvPicPr>
          <p:cNvPr id="18" name="Picture 17" descr="Icon&#10;&#10;Description automatically generated">
            <a:extLst>
              <a:ext uri="{FF2B5EF4-FFF2-40B4-BE49-F238E27FC236}">
                <a16:creationId xmlns:a16="http://schemas.microsoft.com/office/drawing/2014/main" id="{33E19D37-8519-3942-8B06-EE24A9C7823D}"/>
              </a:ext>
            </a:extLst>
          </p:cNvPr>
          <p:cNvPicPr>
            <a:picLocks noChangeAspect="1"/>
          </p:cNvPicPr>
          <p:nvPr/>
        </p:nvPicPr>
        <p:blipFill rotWithShape="1">
          <a:blip r:embed="rId6"/>
          <a:srcRect r="70130"/>
          <a:stretch/>
        </p:blipFill>
        <p:spPr>
          <a:xfrm>
            <a:off x="5773554" y="1127892"/>
            <a:ext cx="613758" cy="638596"/>
          </a:xfrm>
          <a:prstGeom prst="rect">
            <a:avLst/>
          </a:prstGeom>
        </p:spPr>
      </p:pic>
      <p:pic>
        <p:nvPicPr>
          <p:cNvPr id="9" name="Picture 8" descr="Icon&#10;&#10;Description automatically generated">
            <a:extLst>
              <a:ext uri="{FF2B5EF4-FFF2-40B4-BE49-F238E27FC236}">
                <a16:creationId xmlns:a16="http://schemas.microsoft.com/office/drawing/2014/main" id="{B4A37D39-B1D0-4A4F-9CB8-CC116BF02FC2}"/>
              </a:ext>
            </a:extLst>
          </p:cNvPr>
          <p:cNvPicPr>
            <a:picLocks noChangeAspect="1"/>
          </p:cNvPicPr>
          <p:nvPr/>
        </p:nvPicPr>
        <p:blipFill rotWithShape="1">
          <a:blip r:embed="rId6"/>
          <a:srcRect l="34346" r="32760"/>
          <a:stretch/>
        </p:blipFill>
        <p:spPr>
          <a:xfrm>
            <a:off x="6452243" y="1127892"/>
            <a:ext cx="675903" cy="638596"/>
          </a:xfrm>
          <a:prstGeom prst="rect">
            <a:avLst/>
          </a:prstGeom>
        </p:spPr>
      </p:pic>
      <p:pic>
        <p:nvPicPr>
          <p:cNvPr id="17" name="Picture 16" descr="Icon&#10;&#10;Description automatically generated">
            <a:extLst>
              <a:ext uri="{FF2B5EF4-FFF2-40B4-BE49-F238E27FC236}">
                <a16:creationId xmlns:a16="http://schemas.microsoft.com/office/drawing/2014/main" id="{1B7D32DE-4BFF-6B44-BD99-CBC3ECFB6DB6}"/>
              </a:ext>
            </a:extLst>
          </p:cNvPr>
          <p:cNvPicPr>
            <a:picLocks noChangeAspect="1"/>
          </p:cNvPicPr>
          <p:nvPr/>
        </p:nvPicPr>
        <p:blipFill rotWithShape="1">
          <a:blip r:embed="rId6"/>
          <a:srcRect l="71715"/>
          <a:stretch/>
        </p:blipFill>
        <p:spPr>
          <a:xfrm>
            <a:off x="5035899" y="1127892"/>
            <a:ext cx="581199" cy="638596"/>
          </a:xfrm>
          <a:prstGeom prst="rect">
            <a:avLst/>
          </a:prstGeom>
        </p:spPr>
      </p:pic>
    </p:spTree>
    <p:extLst>
      <p:ext uri="{BB962C8B-B14F-4D97-AF65-F5344CB8AC3E}">
        <p14:creationId xmlns:p14="http://schemas.microsoft.com/office/powerpoint/2010/main" val="409559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1">
            <a:extLst>
              <a:ext uri="{FF2B5EF4-FFF2-40B4-BE49-F238E27FC236}">
                <a16:creationId xmlns:a16="http://schemas.microsoft.com/office/drawing/2014/main" id="{19C200D1-DFD1-3949-A3D5-559092BD0081}"/>
              </a:ext>
            </a:extLst>
          </p:cNvPr>
          <p:cNvSpPr>
            <a:spLocks noGrp="1"/>
          </p:cNvSpPr>
          <p:nvPr>
            <p:ph type="title"/>
          </p:nvPr>
        </p:nvSpPr>
        <p:spPr>
          <a:xfrm>
            <a:off x="457201" y="410607"/>
            <a:ext cx="8229599" cy="843658"/>
          </a:xfrm>
        </p:spPr>
        <p:txBody>
          <a:bodyPr/>
          <a:lstStyle/>
          <a:p>
            <a:r>
              <a:rPr lang="nl-BE" sz="2000" dirty="0"/>
              <a:t>Belgische bedrijven bieden heel wat stimulansen om talent waar vraag naar is aan te trekken en te behouden</a:t>
            </a:r>
          </a:p>
        </p:txBody>
      </p:sp>
      <p:grpSp>
        <p:nvGrpSpPr>
          <p:cNvPr id="16" name="Group 15">
            <a:extLst>
              <a:ext uri="{FF2B5EF4-FFF2-40B4-BE49-F238E27FC236}">
                <a16:creationId xmlns:a16="http://schemas.microsoft.com/office/drawing/2014/main" id="{DE9B23EF-7AC3-544F-8F85-C40E7FF5FD7B}"/>
              </a:ext>
            </a:extLst>
          </p:cNvPr>
          <p:cNvGrpSpPr/>
          <p:nvPr/>
        </p:nvGrpSpPr>
        <p:grpSpPr>
          <a:xfrm>
            <a:off x="4658466" y="1198998"/>
            <a:ext cx="1858782" cy="1645424"/>
            <a:chOff x="4658466" y="1198998"/>
            <a:chExt cx="1858782" cy="1645424"/>
          </a:xfrm>
        </p:grpSpPr>
        <p:sp>
          <p:nvSpPr>
            <p:cNvPr id="11" name="Rounded Rectangle 10">
              <a:extLst>
                <a:ext uri="{FF2B5EF4-FFF2-40B4-BE49-F238E27FC236}">
                  <a16:creationId xmlns:a16="http://schemas.microsoft.com/office/drawing/2014/main" id="{3B243D95-56F6-5347-BEE7-E0D7422C7A8C}"/>
                </a:ext>
              </a:extLst>
            </p:cNvPr>
            <p:cNvSpPr/>
            <p:nvPr/>
          </p:nvSpPr>
          <p:spPr>
            <a:xfrm>
              <a:off x="4658466" y="2282227"/>
              <a:ext cx="1858782" cy="562195"/>
            </a:xfrm>
            <a:prstGeom prst="round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Chart 28">
              <a:extLst>
                <a:ext uri="{FF2B5EF4-FFF2-40B4-BE49-F238E27FC236}">
                  <a16:creationId xmlns:a16="http://schemas.microsoft.com/office/drawing/2014/main" id="{3F6F35E6-9B2A-B642-8EF3-872854D596B5}"/>
                </a:ext>
              </a:extLst>
            </p:cNvPr>
            <p:cNvGraphicFramePr/>
            <p:nvPr>
              <p:extLst>
                <p:ext uri="{D42A27DB-BD31-4B8C-83A1-F6EECF244321}">
                  <p14:modId xmlns:p14="http://schemas.microsoft.com/office/powerpoint/2010/main" val="2669418647"/>
                </p:ext>
              </p:extLst>
            </p:nvPr>
          </p:nvGraphicFramePr>
          <p:xfrm>
            <a:off x="4689485" y="1198998"/>
            <a:ext cx="1754136" cy="1169424"/>
          </p:xfrm>
          <a:graphic>
            <a:graphicData uri="http://schemas.openxmlformats.org/drawingml/2006/chart">
              <c:chart xmlns:c="http://schemas.openxmlformats.org/drawingml/2006/chart" xmlns:r="http://schemas.openxmlformats.org/officeDocument/2006/relationships" r:id="rId3"/>
            </a:graphicData>
          </a:graphic>
        </p:graphicFrame>
        <p:sp>
          <p:nvSpPr>
            <p:cNvPr id="30" name="Oval 29">
              <a:extLst>
                <a:ext uri="{FF2B5EF4-FFF2-40B4-BE49-F238E27FC236}">
                  <a16:creationId xmlns:a16="http://schemas.microsoft.com/office/drawing/2014/main" id="{B112E99B-5FCC-8449-A8C1-45C49AD6C5A1}"/>
                </a:ext>
              </a:extLst>
            </p:cNvPr>
            <p:cNvSpPr/>
            <p:nvPr/>
          </p:nvSpPr>
          <p:spPr>
            <a:xfrm>
              <a:off x="5265270" y="1489841"/>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accent3"/>
                  </a:solidFill>
                </a:rPr>
                <a:t>30%</a:t>
              </a:r>
            </a:p>
          </p:txBody>
        </p:sp>
        <p:sp>
          <p:nvSpPr>
            <p:cNvPr id="31" name="TextBox 30">
              <a:extLst>
                <a:ext uri="{FF2B5EF4-FFF2-40B4-BE49-F238E27FC236}">
                  <a16:creationId xmlns:a16="http://schemas.microsoft.com/office/drawing/2014/main" id="{F2FBB506-6590-DA47-8219-2E5573D04D01}"/>
                </a:ext>
              </a:extLst>
            </p:cNvPr>
            <p:cNvSpPr txBox="1"/>
            <p:nvPr/>
          </p:nvSpPr>
          <p:spPr>
            <a:xfrm>
              <a:off x="5386752" y="2434350"/>
              <a:ext cx="762389" cy="276999"/>
            </a:xfrm>
            <a:prstGeom prst="rect">
              <a:avLst/>
            </a:prstGeom>
            <a:noFill/>
          </p:spPr>
          <p:txBody>
            <a:bodyPr wrap="square" lIns="0" tIns="0" rIns="0" bIns="0" rtlCol="0" anchor="ctr" anchorCtr="0">
              <a:spAutoFit/>
            </a:bodyPr>
            <a:lstStyle/>
            <a:p>
              <a:pPr algn="ctr"/>
              <a:r>
                <a:rPr lang="nl-BE" sz="900" b="1">
                  <a:solidFill>
                    <a:schemeClr val="accent3"/>
                  </a:solidFill>
                </a:rPr>
                <a:t>HOGERE LONEN</a:t>
              </a:r>
            </a:p>
          </p:txBody>
        </p:sp>
        <p:pic>
          <p:nvPicPr>
            <p:cNvPr id="9" name="Picture 8">
              <a:extLst>
                <a:ext uri="{FF2B5EF4-FFF2-40B4-BE49-F238E27FC236}">
                  <a16:creationId xmlns:a16="http://schemas.microsoft.com/office/drawing/2014/main" id="{C51DB633-589A-204D-8C59-C2C7A51D7023}"/>
                </a:ext>
              </a:extLst>
            </p:cNvPr>
            <p:cNvPicPr>
              <a:picLocks noChangeAspect="1"/>
            </p:cNvPicPr>
            <p:nvPr/>
          </p:nvPicPr>
          <p:blipFill>
            <a:blip r:embed="rId4"/>
            <a:stretch>
              <a:fillRect/>
            </a:stretch>
          </p:blipFill>
          <p:spPr>
            <a:xfrm>
              <a:off x="5032998" y="2418081"/>
              <a:ext cx="314694" cy="314694"/>
            </a:xfrm>
            <a:prstGeom prst="rect">
              <a:avLst/>
            </a:prstGeom>
          </p:spPr>
        </p:pic>
      </p:grpSp>
      <p:grpSp>
        <p:nvGrpSpPr>
          <p:cNvPr id="13" name="Group 12">
            <a:extLst>
              <a:ext uri="{FF2B5EF4-FFF2-40B4-BE49-F238E27FC236}">
                <a16:creationId xmlns:a16="http://schemas.microsoft.com/office/drawing/2014/main" id="{9566A7DE-3562-7F4A-A4D7-B0B6428049E8}"/>
              </a:ext>
            </a:extLst>
          </p:cNvPr>
          <p:cNvGrpSpPr/>
          <p:nvPr/>
        </p:nvGrpSpPr>
        <p:grpSpPr>
          <a:xfrm>
            <a:off x="457201" y="1191872"/>
            <a:ext cx="1858782" cy="1652550"/>
            <a:chOff x="457201" y="1191872"/>
            <a:chExt cx="1858782" cy="1652550"/>
          </a:xfrm>
        </p:grpSpPr>
        <p:sp>
          <p:nvSpPr>
            <p:cNvPr id="51" name="Rounded Rectangle 50">
              <a:extLst>
                <a:ext uri="{FF2B5EF4-FFF2-40B4-BE49-F238E27FC236}">
                  <a16:creationId xmlns:a16="http://schemas.microsoft.com/office/drawing/2014/main" id="{3B80FC3C-5911-1C43-94CE-C4A8D8C366C0}"/>
                </a:ext>
              </a:extLst>
            </p:cNvPr>
            <p:cNvSpPr/>
            <p:nvPr/>
          </p:nvSpPr>
          <p:spPr>
            <a:xfrm>
              <a:off x="457201" y="2282227"/>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7EE38A3D-DD06-B14B-8236-770403685887}"/>
                </a:ext>
              </a:extLst>
            </p:cNvPr>
            <p:cNvGraphicFramePr/>
            <p:nvPr>
              <p:extLst>
                <p:ext uri="{D42A27DB-BD31-4B8C-83A1-F6EECF244321}">
                  <p14:modId xmlns:p14="http://schemas.microsoft.com/office/powerpoint/2010/main" val="1961885388"/>
                </p:ext>
              </p:extLst>
            </p:nvPr>
          </p:nvGraphicFramePr>
          <p:xfrm>
            <a:off x="520582" y="1191872"/>
            <a:ext cx="1754136" cy="1169424"/>
          </p:xfrm>
          <a:graphic>
            <a:graphicData uri="http://schemas.openxmlformats.org/drawingml/2006/chart">
              <c:chart xmlns:c="http://schemas.openxmlformats.org/drawingml/2006/chart" xmlns:r="http://schemas.openxmlformats.org/officeDocument/2006/relationships" r:id="rId5"/>
            </a:graphicData>
          </a:graphic>
        </p:graphicFrame>
        <p:sp>
          <p:nvSpPr>
            <p:cNvPr id="6" name="Oval 5">
              <a:extLst>
                <a:ext uri="{FF2B5EF4-FFF2-40B4-BE49-F238E27FC236}">
                  <a16:creationId xmlns:a16="http://schemas.microsoft.com/office/drawing/2014/main" id="{155F642F-1C2A-2F49-AD1C-926C68A36F35}"/>
                </a:ext>
              </a:extLst>
            </p:cNvPr>
            <p:cNvSpPr/>
            <p:nvPr/>
          </p:nvSpPr>
          <p:spPr>
            <a:xfrm>
              <a:off x="1093093" y="1474364"/>
              <a:ext cx="602566" cy="602566"/>
            </a:xfrm>
            <a:prstGeom prst="ellipse">
              <a:avLst/>
            </a:prstGeom>
            <a:solidFill>
              <a:schemeClr val="bg1"/>
            </a:solidFill>
            <a:ln>
              <a:noFill/>
            </a:ln>
            <a:effectLst>
              <a:outerShdw blurRad="63500" dist="25400" dir="27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tx2"/>
                  </a:solidFill>
                </a:rPr>
                <a:t>37%</a:t>
              </a:r>
            </a:p>
          </p:txBody>
        </p:sp>
        <p:sp>
          <p:nvSpPr>
            <p:cNvPr id="7" name="TextBox 6">
              <a:extLst>
                <a:ext uri="{FF2B5EF4-FFF2-40B4-BE49-F238E27FC236}">
                  <a16:creationId xmlns:a16="http://schemas.microsoft.com/office/drawing/2014/main" id="{AFC8D2C9-7866-3241-8906-B3F007B0FD82}"/>
                </a:ext>
              </a:extLst>
            </p:cNvPr>
            <p:cNvSpPr txBox="1"/>
            <p:nvPr/>
          </p:nvSpPr>
          <p:spPr>
            <a:xfrm>
              <a:off x="870079" y="2359158"/>
              <a:ext cx="1397783" cy="415498"/>
            </a:xfrm>
            <a:prstGeom prst="rect">
              <a:avLst/>
            </a:prstGeom>
            <a:noFill/>
          </p:spPr>
          <p:txBody>
            <a:bodyPr wrap="square" lIns="0" tIns="0" rIns="0" bIns="0" rtlCol="0" anchor="ctr" anchorCtr="0">
              <a:spAutoFit/>
            </a:bodyPr>
            <a:lstStyle/>
            <a:p>
              <a:pPr algn="ctr"/>
              <a:r>
                <a:rPr lang="nl-BE" sz="900" b="1">
                  <a:solidFill>
                    <a:schemeClr val="tx2"/>
                  </a:solidFill>
                </a:rPr>
                <a:t>OPLEIDING, ONTWIKKELING VAN VAARDIGHEDEN EN COACHING AANBIEDEN</a:t>
              </a:r>
            </a:p>
          </p:txBody>
        </p:sp>
        <p:pic>
          <p:nvPicPr>
            <p:cNvPr id="14" name="Picture 13">
              <a:extLst>
                <a:ext uri="{FF2B5EF4-FFF2-40B4-BE49-F238E27FC236}">
                  <a16:creationId xmlns:a16="http://schemas.microsoft.com/office/drawing/2014/main" id="{5F4550FB-AE60-F04D-A2A9-2BA15C39BFBD}"/>
                </a:ext>
              </a:extLst>
            </p:cNvPr>
            <p:cNvPicPr>
              <a:picLocks noChangeAspect="1"/>
            </p:cNvPicPr>
            <p:nvPr/>
          </p:nvPicPr>
          <p:blipFill>
            <a:blip r:embed="rId6"/>
            <a:stretch>
              <a:fillRect/>
            </a:stretch>
          </p:blipFill>
          <p:spPr>
            <a:xfrm>
              <a:off x="561847" y="2425547"/>
              <a:ext cx="308232" cy="286656"/>
            </a:xfrm>
            <a:prstGeom prst="rect">
              <a:avLst/>
            </a:prstGeom>
          </p:spPr>
        </p:pic>
      </p:grpSp>
      <p:grpSp>
        <p:nvGrpSpPr>
          <p:cNvPr id="17" name="Group 16">
            <a:extLst>
              <a:ext uri="{FF2B5EF4-FFF2-40B4-BE49-F238E27FC236}">
                <a16:creationId xmlns:a16="http://schemas.microsoft.com/office/drawing/2014/main" id="{74D8CE61-B224-7C4C-850B-BC0D87A6AFEB}"/>
              </a:ext>
            </a:extLst>
          </p:cNvPr>
          <p:cNvGrpSpPr/>
          <p:nvPr/>
        </p:nvGrpSpPr>
        <p:grpSpPr>
          <a:xfrm>
            <a:off x="6764636" y="1190597"/>
            <a:ext cx="1858782" cy="1653825"/>
            <a:chOff x="6722535" y="1190597"/>
            <a:chExt cx="1858782" cy="1653825"/>
          </a:xfrm>
        </p:grpSpPr>
        <p:sp>
          <p:nvSpPr>
            <p:cNvPr id="49" name="Rounded Rectangle 48">
              <a:extLst>
                <a:ext uri="{FF2B5EF4-FFF2-40B4-BE49-F238E27FC236}">
                  <a16:creationId xmlns:a16="http://schemas.microsoft.com/office/drawing/2014/main" id="{5F6B6C67-FEF1-3D4E-9A96-343F0E2AB5A4}"/>
                </a:ext>
              </a:extLst>
            </p:cNvPr>
            <p:cNvSpPr/>
            <p:nvPr/>
          </p:nvSpPr>
          <p:spPr>
            <a:xfrm>
              <a:off x="6722535" y="2282227"/>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6" name="Chart 25">
              <a:extLst>
                <a:ext uri="{FF2B5EF4-FFF2-40B4-BE49-F238E27FC236}">
                  <a16:creationId xmlns:a16="http://schemas.microsoft.com/office/drawing/2014/main" id="{189BE1C5-1734-9B49-A912-58545C3A1AD7}"/>
                </a:ext>
              </a:extLst>
            </p:cNvPr>
            <p:cNvGraphicFramePr/>
            <p:nvPr>
              <p:extLst>
                <p:ext uri="{D42A27DB-BD31-4B8C-83A1-F6EECF244321}">
                  <p14:modId xmlns:p14="http://schemas.microsoft.com/office/powerpoint/2010/main" val="3677597050"/>
                </p:ext>
              </p:extLst>
            </p:nvPr>
          </p:nvGraphicFramePr>
          <p:xfrm>
            <a:off x="6774858" y="1190597"/>
            <a:ext cx="1754136" cy="1169424"/>
          </p:xfrm>
          <a:graphic>
            <a:graphicData uri="http://schemas.openxmlformats.org/drawingml/2006/chart">
              <c:chart xmlns:c="http://schemas.openxmlformats.org/drawingml/2006/chart" xmlns:r="http://schemas.openxmlformats.org/officeDocument/2006/relationships" r:id="rId7"/>
            </a:graphicData>
          </a:graphic>
        </p:graphicFrame>
        <p:sp>
          <p:nvSpPr>
            <p:cNvPr id="27" name="Oval 26">
              <a:extLst>
                <a:ext uri="{FF2B5EF4-FFF2-40B4-BE49-F238E27FC236}">
                  <a16:creationId xmlns:a16="http://schemas.microsoft.com/office/drawing/2014/main" id="{FB3991C7-4CFD-8346-9A93-41B264E6CEF9}"/>
                </a:ext>
              </a:extLst>
            </p:cNvPr>
            <p:cNvSpPr/>
            <p:nvPr/>
          </p:nvSpPr>
          <p:spPr>
            <a:xfrm>
              <a:off x="7350643" y="1489841"/>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tx2"/>
                  </a:solidFill>
                </a:rPr>
                <a:t>31%</a:t>
              </a:r>
            </a:p>
          </p:txBody>
        </p:sp>
        <p:sp>
          <p:nvSpPr>
            <p:cNvPr id="28" name="TextBox 27">
              <a:extLst>
                <a:ext uri="{FF2B5EF4-FFF2-40B4-BE49-F238E27FC236}">
                  <a16:creationId xmlns:a16="http://schemas.microsoft.com/office/drawing/2014/main" id="{A8CC3C96-A896-944F-A2A6-3EBE0162BE65}"/>
                </a:ext>
              </a:extLst>
            </p:cNvPr>
            <p:cNvSpPr txBox="1"/>
            <p:nvPr/>
          </p:nvSpPr>
          <p:spPr>
            <a:xfrm>
              <a:off x="7235509" y="2349574"/>
              <a:ext cx="1203881" cy="415498"/>
            </a:xfrm>
            <a:prstGeom prst="rect">
              <a:avLst/>
            </a:prstGeom>
            <a:noFill/>
          </p:spPr>
          <p:txBody>
            <a:bodyPr wrap="square" lIns="0" tIns="0" rIns="0" bIns="0" rtlCol="0" anchor="ctr" anchorCtr="0">
              <a:spAutoFit/>
            </a:bodyPr>
            <a:lstStyle/>
            <a:p>
              <a:pPr algn="ctr"/>
              <a:r>
                <a:rPr lang="nl-BE" sz="900" b="1">
                  <a:solidFill>
                    <a:schemeClr val="tx2"/>
                  </a:solidFill>
                </a:rPr>
                <a:t>FLEXIBELERE WERKLOCATIES AANBIEDEN</a:t>
              </a:r>
            </a:p>
          </p:txBody>
        </p:sp>
        <p:pic>
          <p:nvPicPr>
            <p:cNvPr id="2" name="Picture 1">
              <a:extLst>
                <a:ext uri="{FF2B5EF4-FFF2-40B4-BE49-F238E27FC236}">
                  <a16:creationId xmlns:a16="http://schemas.microsoft.com/office/drawing/2014/main" id="{B1E65330-383D-9441-81C4-414F6D38028E}"/>
                </a:ext>
              </a:extLst>
            </p:cNvPr>
            <p:cNvPicPr>
              <a:picLocks noChangeAspect="1"/>
            </p:cNvPicPr>
            <p:nvPr/>
          </p:nvPicPr>
          <p:blipFill>
            <a:blip r:embed="rId8"/>
            <a:stretch>
              <a:fillRect/>
            </a:stretch>
          </p:blipFill>
          <p:spPr>
            <a:xfrm>
              <a:off x="6846776" y="2401904"/>
              <a:ext cx="349673" cy="309445"/>
            </a:xfrm>
            <a:prstGeom prst="rect">
              <a:avLst/>
            </a:prstGeom>
          </p:spPr>
        </p:pic>
      </p:grpSp>
      <p:grpSp>
        <p:nvGrpSpPr>
          <p:cNvPr id="12" name="Group 11">
            <a:extLst>
              <a:ext uri="{FF2B5EF4-FFF2-40B4-BE49-F238E27FC236}">
                <a16:creationId xmlns:a16="http://schemas.microsoft.com/office/drawing/2014/main" id="{EA91CCA6-35DA-EB47-AB30-2E983A3777E6}"/>
              </a:ext>
            </a:extLst>
          </p:cNvPr>
          <p:cNvGrpSpPr/>
          <p:nvPr/>
        </p:nvGrpSpPr>
        <p:grpSpPr>
          <a:xfrm>
            <a:off x="2543528" y="1194382"/>
            <a:ext cx="1858782" cy="1650040"/>
            <a:chOff x="2543528" y="1194382"/>
            <a:chExt cx="1858782" cy="1650040"/>
          </a:xfrm>
        </p:grpSpPr>
        <p:sp>
          <p:nvSpPr>
            <p:cNvPr id="50" name="Rounded Rectangle 49">
              <a:extLst>
                <a:ext uri="{FF2B5EF4-FFF2-40B4-BE49-F238E27FC236}">
                  <a16:creationId xmlns:a16="http://schemas.microsoft.com/office/drawing/2014/main" id="{1184ADF0-4966-2442-8353-E85F52978C95}"/>
                </a:ext>
              </a:extLst>
            </p:cNvPr>
            <p:cNvSpPr/>
            <p:nvPr/>
          </p:nvSpPr>
          <p:spPr>
            <a:xfrm>
              <a:off x="2543528" y="2282227"/>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2" name="Chart 31">
              <a:extLst>
                <a:ext uri="{FF2B5EF4-FFF2-40B4-BE49-F238E27FC236}">
                  <a16:creationId xmlns:a16="http://schemas.microsoft.com/office/drawing/2014/main" id="{1AA94878-6C55-1749-B640-5203BFA2F285}"/>
                </a:ext>
              </a:extLst>
            </p:cNvPr>
            <p:cNvGraphicFramePr/>
            <p:nvPr>
              <p:extLst>
                <p:ext uri="{D42A27DB-BD31-4B8C-83A1-F6EECF244321}">
                  <p14:modId xmlns:p14="http://schemas.microsoft.com/office/powerpoint/2010/main" val="2968597498"/>
                </p:ext>
              </p:extLst>
            </p:nvPr>
          </p:nvGraphicFramePr>
          <p:xfrm>
            <a:off x="2603158" y="1194382"/>
            <a:ext cx="1754136" cy="1169424"/>
          </p:xfrm>
          <a:graphic>
            <a:graphicData uri="http://schemas.openxmlformats.org/drawingml/2006/chart">
              <c:chart xmlns:c="http://schemas.openxmlformats.org/drawingml/2006/chart" xmlns:r="http://schemas.openxmlformats.org/officeDocument/2006/relationships" r:id="rId9"/>
            </a:graphicData>
          </a:graphic>
        </p:graphicFrame>
        <p:sp>
          <p:nvSpPr>
            <p:cNvPr id="33" name="Oval 32">
              <a:extLst>
                <a:ext uri="{FF2B5EF4-FFF2-40B4-BE49-F238E27FC236}">
                  <a16:creationId xmlns:a16="http://schemas.microsoft.com/office/drawing/2014/main" id="{0941E431-2952-A648-B5E3-6A1D9F37BEB6}"/>
                </a:ext>
              </a:extLst>
            </p:cNvPr>
            <p:cNvSpPr/>
            <p:nvPr/>
          </p:nvSpPr>
          <p:spPr>
            <a:xfrm>
              <a:off x="3180533" y="1486810"/>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accent1"/>
                  </a:solidFill>
                </a:rPr>
                <a:t>41%</a:t>
              </a:r>
            </a:p>
          </p:txBody>
        </p:sp>
        <p:sp>
          <p:nvSpPr>
            <p:cNvPr id="34" name="TextBox 33">
              <a:extLst>
                <a:ext uri="{FF2B5EF4-FFF2-40B4-BE49-F238E27FC236}">
                  <a16:creationId xmlns:a16="http://schemas.microsoft.com/office/drawing/2014/main" id="{CCA956E0-ED5F-3542-AAD3-6328BB8F5767}"/>
                </a:ext>
              </a:extLst>
            </p:cNvPr>
            <p:cNvSpPr txBox="1"/>
            <p:nvPr/>
          </p:nvSpPr>
          <p:spPr>
            <a:xfrm>
              <a:off x="3110787" y="2349574"/>
              <a:ext cx="1071264" cy="415498"/>
            </a:xfrm>
            <a:prstGeom prst="rect">
              <a:avLst/>
            </a:prstGeom>
            <a:noFill/>
          </p:spPr>
          <p:txBody>
            <a:bodyPr wrap="square" lIns="0" tIns="0" rIns="0" bIns="0" rtlCol="0" anchor="ctr" anchorCtr="0">
              <a:spAutoFit/>
            </a:bodyPr>
            <a:lstStyle/>
            <a:p>
              <a:pPr algn="ctr"/>
              <a:r>
                <a:rPr lang="nl-BE" sz="900" b="1">
                  <a:solidFill>
                    <a:schemeClr val="accent1"/>
                  </a:solidFill>
                </a:rPr>
                <a:t>FLEXIBELERE WERKUREN AANBIEDEN</a:t>
              </a:r>
            </a:p>
          </p:txBody>
        </p:sp>
        <p:pic>
          <p:nvPicPr>
            <p:cNvPr id="3" name="Picture 2">
              <a:extLst>
                <a:ext uri="{FF2B5EF4-FFF2-40B4-BE49-F238E27FC236}">
                  <a16:creationId xmlns:a16="http://schemas.microsoft.com/office/drawing/2014/main" id="{CA43B517-0312-5D4C-99C7-D9B4F1689952}"/>
                </a:ext>
              </a:extLst>
            </p:cNvPr>
            <p:cNvPicPr>
              <a:picLocks noChangeAspect="1"/>
            </p:cNvPicPr>
            <p:nvPr/>
          </p:nvPicPr>
          <p:blipFill>
            <a:blip r:embed="rId10"/>
            <a:stretch>
              <a:fillRect/>
            </a:stretch>
          </p:blipFill>
          <p:spPr>
            <a:xfrm>
              <a:off x="2764614" y="2401742"/>
              <a:ext cx="340015" cy="340015"/>
            </a:xfrm>
            <a:prstGeom prst="rect">
              <a:avLst/>
            </a:prstGeom>
          </p:spPr>
        </p:pic>
      </p:grpSp>
      <p:grpSp>
        <p:nvGrpSpPr>
          <p:cNvPr id="20" name="Group 19">
            <a:extLst>
              <a:ext uri="{FF2B5EF4-FFF2-40B4-BE49-F238E27FC236}">
                <a16:creationId xmlns:a16="http://schemas.microsoft.com/office/drawing/2014/main" id="{66FD413B-9CFF-734F-B8EF-68200BDD32B7}"/>
              </a:ext>
            </a:extLst>
          </p:cNvPr>
          <p:cNvGrpSpPr/>
          <p:nvPr/>
        </p:nvGrpSpPr>
        <p:grpSpPr>
          <a:xfrm>
            <a:off x="499302" y="2956010"/>
            <a:ext cx="1858782" cy="1654569"/>
            <a:chOff x="499302" y="2956010"/>
            <a:chExt cx="1858782" cy="1654569"/>
          </a:xfrm>
        </p:grpSpPr>
        <p:sp>
          <p:nvSpPr>
            <p:cNvPr id="66" name="Rounded Rectangle 65">
              <a:extLst>
                <a:ext uri="{FF2B5EF4-FFF2-40B4-BE49-F238E27FC236}">
                  <a16:creationId xmlns:a16="http://schemas.microsoft.com/office/drawing/2014/main" id="{3DD69C0C-EC13-BF44-A656-7E2570646E39}"/>
                </a:ext>
              </a:extLst>
            </p:cNvPr>
            <p:cNvSpPr/>
            <p:nvPr/>
          </p:nvSpPr>
          <p:spPr>
            <a:xfrm>
              <a:off x="499302" y="4048384"/>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5" name="Chart 44">
              <a:extLst>
                <a:ext uri="{FF2B5EF4-FFF2-40B4-BE49-F238E27FC236}">
                  <a16:creationId xmlns:a16="http://schemas.microsoft.com/office/drawing/2014/main" id="{AD0C4F4B-408A-47AC-A9D0-97787299094D}"/>
                </a:ext>
              </a:extLst>
            </p:cNvPr>
            <p:cNvGraphicFramePr/>
            <p:nvPr>
              <p:extLst>
                <p:ext uri="{D42A27DB-BD31-4B8C-83A1-F6EECF244321}">
                  <p14:modId xmlns:p14="http://schemas.microsoft.com/office/powerpoint/2010/main" val="2211349270"/>
                </p:ext>
              </p:extLst>
            </p:nvPr>
          </p:nvGraphicFramePr>
          <p:xfrm>
            <a:off x="561847" y="2956010"/>
            <a:ext cx="1754136" cy="1169424"/>
          </p:xfrm>
          <a:graphic>
            <a:graphicData uri="http://schemas.openxmlformats.org/drawingml/2006/chart">
              <c:chart xmlns:c="http://schemas.openxmlformats.org/drawingml/2006/chart" xmlns:r="http://schemas.openxmlformats.org/officeDocument/2006/relationships" r:id="rId11"/>
            </a:graphicData>
          </a:graphic>
        </p:graphicFrame>
        <p:sp>
          <p:nvSpPr>
            <p:cNvPr id="46" name="Oval 45">
              <a:extLst>
                <a:ext uri="{FF2B5EF4-FFF2-40B4-BE49-F238E27FC236}">
                  <a16:creationId xmlns:a16="http://schemas.microsoft.com/office/drawing/2014/main" id="{462D8210-AFB6-48D6-BFAB-D144DB28CF4F}"/>
                </a:ext>
              </a:extLst>
            </p:cNvPr>
            <p:cNvSpPr/>
            <p:nvPr/>
          </p:nvSpPr>
          <p:spPr>
            <a:xfrm>
              <a:off x="1139950"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accent1"/>
                  </a:solidFill>
                </a:rPr>
                <a:t>15%</a:t>
              </a:r>
            </a:p>
          </p:txBody>
        </p:sp>
        <p:sp>
          <p:nvSpPr>
            <p:cNvPr id="47" name="TextBox 46">
              <a:extLst>
                <a:ext uri="{FF2B5EF4-FFF2-40B4-BE49-F238E27FC236}">
                  <a16:creationId xmlns:a16="http://schemas.microsoft.com/office/drawing/2014/main" id="{50259A28-99EA-4908-9E41-975887B0AD4C}"/>
                </a:ext>
              </a:extLst>
            </p:cNvPr>
            <p:cNvSpPr txBox="1"/>
            <p:nvPr/>
          </p:nvSpPr>
          <p:spPr>
            <a:xfrm>
              <a:off x="1015867" y="4186187"/>
              <a:ext cx="1156752" cy="276999"/>
            </a:xfrm>
            <a:prstGeom prst="rect">
              <a:avLst/>
            </a:prstGeom>
            <a:noFill/>
          </p:spPr>
          <p:txBody>
            <a:bodyPr wrap="square" lIns="0" tIns="0" rIns="0" bIns="0" rtlCol="0" anchor="ctr" anchorCtr="0">
              <a:spAutoFit/>
            </a:bodyPr>
            <a:lstStyle/>
            <a:p>
              <a:pPr algn="ctr"/>
              <a:r>
                <a:rPr lang="nl-BE" sz="900" b="1">
                  <a:solidFill>
                    <a:schemeClr val="accent1"/>
                  </a:solidFill>
                </a:rPr>
                <a:t>STIMULANSEN AANBIEDEN (TEKENPREMIES)</a:t>
              </a:r>
            </a:p>
          </p:txBody>
        </p:sp>
        <p:pic>
          <p:nvPicPr>
            <p:cNvPr id="4" name="Picture 3">
              <a:extLst>
                <a:ext uri="{FF2B5EF4-FFF2-40B4-BE49-F238E27FC236}">
                  <a16:creationId xmlns:a16="http://schemas.microsoft.com/office/drawing/2014/main" id="{6F27C4BA-C9FC-D54C-9F3A-078EB1F5876E}"/>
                </a:ext>
              </a:extLst>
            </p:cNvPr>
            <p:cNvPicPr>
              <a:picLocks noChangeAspect="1"/>
            </p:cNvPicPr>
            <p:nvPr/>
          </p:nvPicPr>
          <p:blipFill>
            <a:blip r:embed="rId12"/>
            <a:stretch>
              <a:fillRect/>
            </a:stretch>
          </p:blipFill>
          <p:spPr>
            <a:xfrm>
              <a:off x="658781" y="4140246"/>
              <a:ext cx="313762" cy="368882"/>
            </a:xfrm>
            <a:prstGeom prst="rect">
              <a:avLst/>
            </a:prstGeom>
          </p:spPr>
        </p:pic>
      </p:grpSp>
      <p:grpSp>
        <p:nvGrpSpPr>
          <p:cNvPr id="19" name="Group 18">
            <a:extLst>
              <a:ext uri="{FF2B5EF4-FFF2-40B4-BE49-F238E27FC236}">
                <a16:creationId xmlns:a16="http://schemas.microsoft.com/office/drawing/2014/main" id="{8B539327-0FF2-3749-B24A-42FB15D50738}"/>
              </a:ext>
            </a:extLst>
          </p:cNvPr>
          <p:cNvGrpSpPr/>
          <p:nvPr/>
        </p:nvGrpSpPr>
        <p:grpSpPr>
          <a:xfrm>
            <a:off x="2585629" y="2956010"/>
            <a:ext cx="1858782" cy="1654569"/>
            <a:chOff x="2585629" y="2956010"/>
            <a:chExt cx="1858782" cy="1654569"/>
          </a:xfrm>
        </p:grpSpPr>
        <p:sp>
          <p:nvSpPr>
            <p:cNvPr id="54" name="Rounded Rectangle 53">
              <a:extLst>
                <a:ext uri="{FF2B5EF4-FFF2-40B4-BE49-F238E27FC236}">
                  <a16:creationId xmlns:a16="http://schemas.microsoft.com/office/drawing/2014/main" id="{39BAA9EF-EA19-6A4D-85D3-2D0B6F965D36}"/>
                </a:ext>
              </a:extLst>
            </p:cNvPr>
            <p:cNvSpPr/>
            <p:nvPr/>
          </p:nvSpPr>
          <p:spPr>
            <a:xfrm>
              <a:off x="2585629" y="4048384"/>
              <a:ext cx="1858782" cy="562195"/>
            </a:xfrm>
            <a:prstGeom prst="roundRect">
              <a:avLst/>
            </a:prstGeom>
            <a:solidFill>
              <a:schemeClr val="accent3">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5" name="Chart 34">
              <a:extLst>
                <a:ext uri="{FF2B5EF4-FFF2-40B4-BE49-F238E27FC236}">
                  <a16:creationId xmlns:a16="http://schemas.microsoft.com/office/drawing/2014/main" id="{7A7191F4-BC62-9F46-B522-68366F61149B}"/>
                </a:ext>
              </a:extLst>
            </p:cNvPr>
            <p:cNvGraphicFramePr/>
            <p:nvPr>
              <p:extLst>
                <p:ext uri="{D42A27DB-BD31-4B8C-83A1-F6EECF244321}">
                  <p14:modId xmlns:p14="http://schemas.microsoft.com/office/powerpoint/2010/main" val="2730077260"/>
                </p:ext>
              </p:extLst>
            </p:nvPr>
          </p:nvGraphicFramePr>
          <p:xfrm>
            <a:off x="2636657" y="2956010"/>
            <a:ext cx="1754136" cy="1169424"/>
          </p:xfrm>
          <a:graphic>
            <a:graphicData uri="http://schemas.openxmlformats.org/drawingml/2006/chart">
              <c:chart xmlns:c="http://schemas.openxmlformats.org/drawingml/2006/chart" xmlns:r="http://schemas.openxmlformats.org/officeDocument/2006/relationships" r:id="rId13"/>
            </a:graphicData>
          </a:graphic>
        </p:graphicFrame>
        <p:sp>
          <p:nvSpPr>
            <p:cNvPr id="36" name="Oval 35">
              <a:extLst>
                <a:ext uri="{FF2B5EF4-FFF2-40B4-BE49-F238E27FC236}">
                  <a16:creationId xmlns:a16="http://schemas.microsoft.com/office/drawing/2014/main" id="{AA002F64-26B5-F641-A2A0-FDDF38F73667}"/>
                </a:ext>
              </a:extLst>
            </p:cNvPr>
            <p:cNvSpPr/>
            <p:nvPr/>
          </p:nvSpPr>
          <p:spPr>
            <a:xfrm>
              <a:off x="3214760"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accent3"/>
                  </a:solidFill>
                </a:rPr>
                <a:t>23%</a:t>
              </a:r>
            </a:p>
          </p:txBody>
        </p:sp>
        <p:sp>
          <p:nvSpPr>
            <p:cNvPr id="37" name="TextBox 36">
              <a:extLst>
                <a:ext uri="{FF2B5EF4-FFF2-40B4-BE49-F238E27FC236}">
                  <a16:creationId xmlns:a16="http://schemas.microsoft.com/office/drawing/2014/main" id="{C7141F03-0ABB-0442-9F0E-C8BE886E7C0E}"/>
                </a:ext>
              </a:extLst>
            </p:cNvPr>
            <p:cNvSpPr txBox="1"/>
            <p:nvPr/>
          </p:nvSpPr>
          <p:spPr>
            <a:xfrm>
              <a:off x="3087498" y="4056184"/>
              <a:ext cx="1279224" cy="553998"/>
            </a:xfrm>
            <a:prstGeom prst="rect">
              <a:avLst/>
            </a:prstGeom>
            <a:noFill/>
          </p:spPr>
          <p:txBody>
            <a:bodyPr wrap="square" lIns="0" tIns="0" rIns="0" bIns="0" rtlCol="0" anchor="ctr" anchorCtr="0">
              <a:spAutoFit/>
            </a:bodyPr>
            <a:lstStyle/>
            <a:p>
              <a:pPr algn="ctr"/>
              <a:r>
                <a:rPr lang="nl-BE" sz="900" b="1" dirty="0">
                  <a:solidFill>
                    <a:schemeClr val="accent3"/>
                  </a:solidFill>
                </a:rPr>
                <a:t>MEER NIET-FINANCIËLE VOORDELEN AANBIEDEN (VERLOF)</a:t>
              </a:r>
            </a:p>
          </p:txBody>
        </p:sp>
        <p:pic>
          <p:nvPicPr>
            <p:cNvPr id="8" name="Picture 7">
              <a:extLst>
                <a:ext uri="{FF2B5EF4-FFF2-40B4-BE49-F238E27FC236}">
                  <a16:creationId xmlns:a16="http://schemas.microsoft.com/office/drawing/2014/main" id="{A9A036DB-FE8D-9946-991B-D237CB73F012}"/>
                </a:ext>
              </a:extLst>
            </p:cNvPr>
            <p:cNvPicPr>
              <a:picLocks noChangeAspect="1"/>
            </p:cNvPicPr>
            <p:nvPr/>
          </p:nvPicPr>
          <p:blipFill>
            <a:blip r:embed="rId14"/>
            <a:stretch>
              <a:fillRect/>
            </a:stretch>
          </p:blipFill>
          <p:spPr>
            <a:xfrm>
              <a:off x="2716854" y="4176138"/>
              <a:ext cx="314089" cy="314089"/>
            </a:xfrm>
            <a:prstGeom prst="rect">
              <a:avLst/>
            </a:prstGeom>
          </p:spPr>
        </p:pic>
      </p:grpSp>
      <p:grpSp>
        <p:nvGrpSpPr>
          <p:cNvPr id="21" name="Group 20">
            <a:extLst>
              <a:ext uri="{FF2B5EF4-FFF2-40B4-BE49-F238E27FC236}">
                <a16:creationId xmlns:a16="http://schemas.microsoft.com/office/drawing/2014/main" id="{9EAE2712-6698-D647-ADD0-1CCD40AEA8A5}"/>
              </a:ext>
            </a:extLst>
          </p:cNvPr>
          <p:cNvGrpSpPr/>
          <p:nvPr/>
        </p:nvGrpSpPr>
        <p:grpSpPr>
          <a:xfrm>
            <a:off x="4669366" y="2956010"/>
            <a:ext cx="1858782" cy="1662610"/>
            <a:chOff x="4700567" y="2956010"/>
            <a:chExt cx="1858782" cy="1662610"/>
          </a:xfrm>
        </p:grpSpPr>
        <p:sp>
          <p:nvSpPr>
            <p:cNvPr id="53" name="Rounded Rectangle 52">
              <a:extLst>
                <a:ext uri="{FF2B5EF4-FFF2-40B4-BE49-F238E27FC236}">
                  <a16:creationId xmlns:a16="http://schemas.microsoft.com/office/drawing/2014/main" id="{CCC87890-BCCD-784F-A496-90319C4E473E}"/>
                </a:ext>
              </a:extLst>
            </p:cNvPr>
            <p:cNvSpPr/>
            <p:nvPr/>
          </p:nvSpPr>
          <p:spPr>
            <a:xfrm>
              <a:off x="4700567" y="4048384"/>
              <a:ext cx="1858782" cy="562195"/>
            </a:xfrm>
            <a:prstGeom prst="roundRect">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1" name="Chart 40">
              <a:extLst>
                <a:ext uri="{FF2B5EF4-FFF2-40B4-BE49-F238E27FC236}">
                  <a16:creationId xmlns:a16="http://schemas.microsoft.com/office/drawing/2014/main" id="{64ABE110-685E-4A4F-9C1E-582E4761A582}"/>
                </a:ext>
              </a:extLst>
            </p:cNvPr>
            <p:cNvGraphicFramePr/>
            <p:nvPr>
              <p:extLst>
                <p:ext uri="{D42A27DB-BD31-4B8C-83A1-F6EECF244321}">
                  <p14:modId xmlns:p14="http://schemas.microsoft.com/office/powerpoint/2010/main" val="653456426"/>
                </p:ext>
              </p:extLst>
            </p:nvPr>
          </p:nvGraphicFramePr>
          <p:xfrm>
            <a:off x="4743891" y="2956010"/>
            <a:ext cx="1754136" cy="1169424"/>
          </p:xfrm>
          <a:graphic>
            <a:graphicData uri="http://schemas.openxmlformats.org/drawingml/2006/chart">
              <c:chart xmlns:c="http://schemas.openxmlformats.org/drawingml/2006/chart" xmlns:r="http://schemas.openxmlformats.org/officeDocument/2006/relationships" r:id="rId15"/>
            </a:graphicData>
          </a:graphic>
        </p:graphicFrame>
        <p:sp>
          <p:nvSpPr>
            <p:cNvPr id="42" name="Oval 41">
              <a:extLst>
                <a:ext uri="{FF2B5EF4-FFF2-40B4-BE49-F238E27FC236}">
                  <a16:creationId xmlns:a16="http://schemas.microsoft.com/office/drawing/2014/main" id="{5C3E6A43-AA12-5E44-BFEE-A2DB241681E3}"/>
                </a:ext>
              </a:extLst>
            </p:cNvPr>
            <p:cNvSpPr/>
            <p:nvPr/>
          </p:nvSpPr>
          <p:spPr>
            <a:xfrm>
              <a:off x="5321994" y="3246565"/>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tx2"/>
                  </a:solidFill>
                </a:rPr>
                <a:t>19%</a:t>
              </a:r>
            </a:p>
          </p:txBody>
        </p:sp>
        <p:sp>
          <p:nvSpPr>
            <p:cNvPr id="43" name="TextBox 42">
              <a:extLst>
                <a:ext uri="{FF2B5EF4-FFF2-40B4-BE49-F238E27FC236}">
                  <a16:creationId xmlns:a16="http://schemas.microsoft.com/office/drawing/2014/main" id="{7D891ED0-7F10-FC43-BF29-74C1EDB7807F}"/>
                </a:ext>
              </a:extLst>
            </p:cNvPr>
            <p:cNvSpPr txBox="1"/>
            <p:nvPr/>
          </p:nvSpPr>
          <p:spPr>
            <a:xfrm>
              <a:off x="5251321" y="4064622"/>
              <a:ext cx="1290029" cy="553998"/>
            </a:xfrm>
            <a:prstGeom prst="rect">
              <a:avLst/>
            </a:prstGeom>
            <a:noFill/>
          </p:spPr>
          <p:txBody>
            <a:bodyPr wrap="square" lIns="0" tIns="0" rIns="0" bIns="0" rtlCol="0" anchor="ctr" anchorCtr="0">
              <a:spAutoFit/>
            </a:bodyPr>
            <a:lstStyle/>
            <a:p>
              <a:pPr algn="ctr"/>
              <a:r>
                <a:rPr lang="nl-BE" sz="900" b="1" dirty="0">
                  <a:solidFill>
                    <a:schemeClr val="tx2"/>
                  </a:solidFill>
                </a:rPr>
                <a:t>LAGERE VEREISTEN INZAKE BEROEPS-BEKWAAMHEID OF ERVARING </a:t>
              </a:r>
            </a:p>
          </p:txBody>
        </p:sp>
        <p:pic>
          <p:nvPicPr>
            <p:cNvPr id="10" name="Picture 9">
              <a:extLst>
                <a:ext uri="{FF2B5EF4-FFF2-40B4-BE49-F238E27FC236}">
                  <a16:creationId xmlns:a16="http://schemas.microsoft.com/office/drawing/2014/main" id="{39D6805A-A343-3C49-AA60-207B08139A70}"/>
                </a:ext>
              </a:extLst>
            </p:cNvPr>
            <p:cNvPicPr>
              <a:picLocks noChangeAspect="1"/>
            </p:cNvPicPr>
            <p:nvPr/>
          </p:nvPicPr>
          <p:blipFill>
            <a:blip r:embed="rId16"/>
            <a:stretch>
              <a:fillRect/>
            </a:stretch>
          </p:blipFill>
          <p:spPr>
            <a:xfrm>
              <a:off x="4844533" y="4186187"/>
              <a:ext cx="325170" cy="300474"/>
            </a:xfrm>
            <a:prstGeom prst="rect">
              <a:avLst/>
            </a:prstGeom>
          </p:spPr>
        </p:pic>
      </p:grpSp>
      <p:grpSp>
        <p:nvGrpSpPr>
          <p:cNvPr id="22" name="Group 21">
            <a:extLst>
              <a:ext uri="{FF2B5EF4-FFF2-40B4-BE49-F238E27FC236}">
                <a16:creationId xmlns:a16="http://schemas.microsoft.com/office/drawing/2014/main" id="{84616DB9-95E0-7148-82B5-BDFC9D69CEC5}"/>
              </a:ext>
            </a:extLst>
          </p:cNvPr>
          <p:cNvGrpSpPr/>
          <p:nvPr/>
        </p:nvGrpSpPr>
        <p:grpSpPr>
          <a:xfrm>
            <a:off x="6764636" y="2956010"/>
            <a:ext cx="1858782" cy="1654569"/>
            <a:chOff x="6764636" y="2956010"/>
            <a:chExt cx="1858782" cy="1654569"/>
          </a:xfrm>
        </p:grpSpPr>
        <p:sp>
          <p:nvSpPr>
            <p:cNvPr id="52" name="Rounded Rectangle 51">
              <a:extLst>
                <a:ext uri="{FF2B5EF4-FFF2-40B4-BE49-F238E27FC236}">
                  <a16:creationId xmlns:a16="http://schemas.microsoft.com/office/drawing/2014/main" id="{178F4E54-C9B9-8845-A67D-E8C65B030D6C}"/>
                </a:ext>
              </a:extLst>
            </p:cNvPr>
            <p:cNvSpPr/>
            <p:nvPr/>
          </p:nvSpPr>
          <p:spPr>
            <a:xfrm>
              <a:off x="6764636" y="4048384"/>
              <a:ext cx="1858782" cy="562195"/>
            </a:xfrm>
            <a:prstGeom prst="roundRect">
              <a:avLst/>
            </a:pr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Chart 37">
              <a:extLst>
                <a:ext uri="{FF2B5EF4-FFF2-40B4-BE49-F238E27FC236}">
                  <a16:creationId xmlns:a16="http://schemas.microsoft.com/office/drawing/2014/main" id="{32F87BE3-2422-D74E-B0DB-E42904323346}"/>
                </a:ext>
              </a:extLst>
            </p:cNvPr>
            <p:cNvGraphicFramePr/>
            <p:nvPr>
              <p:extLst>
                <p:ext uri="{D42A27DB-BD31-4B8C-83A1-F6EECF244321}">
                  <p14:modId xmlns:p14="http://schemas.microsoft.com/office/powerpoint/2010/main" val="1781642788"/>
                </p:ext>
              </p:extLst>
            </p:nvPr>
          </p:nvGraphicFramePr>
          <p:xfrm>
            <a:off x="6812795" y="2956010"/>
            <a:ext cx="1754136" cy="1169424"/>
          </p:xfrm>
          <a:graphic>
            <a:graphicData uri="http://schemas.openxmlformats.org/drawingml/2006/chart">
              <c:chart xmlns:c="http://schemas.openxmlformats.org/drawingml/2006/chart" xmlns:r="http://schemas.openxmlformats.org/officeDocument/2006/relationships" r:id="rId17"/>
            </a:graphicData>
          </a:graphic>
        </p:graphicFrame>
        <p:sp>
          <p:nvSpPr>
            <p:cNvPr id="39" name="Oval 38">
              <a:extLst>
                <a:ext uri="{FF2B5EF4-FFF2-40B4-BE49-F238E27FC236}">
                  <a16:creationId xmlns:a16="http://schemas.microsoft.com/office/drawing/2014/main" id="{AC14A2F0-CF02-2141-B8D5-35B6F3DF89D5}"/>
                </a:ext>
              </a:extLst>
            </p:cNvPr>
            <p:cNvSpPr/>
            <p:nvPr/>
          </p:nvSpPr>
          <p:spPr>
            <a:xfrm>
              <a:off x="7388580" y="3239439"/>
              <a:ext cx="602566" cy="602566"/>
            </a:xfrm>
            <a:prstGeom prst="ellipse">
              <a:avLst/>
            </a:prstGeom>
            <a:solidFill>
              <a:schemeClr val="bg1"/>
            </a:solidFill>
            <a:ln>
              <a:noFill/>
            </a:ln>
            <a:effectLst>
              <a:outerShdw blurRad="63500" dist="254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nl-BE" sz="1600" b="1">
                  <a:solidFill>
                    <a:schemeClr val="accent1"/>
                  </a:solidFill>
                </a:rPr>
                <a:t>10%</a:t>
              </a:r>
            </a:p>
          </p:txBody>
        </p:sp>
        <p:sp>
          <p:nvSpPr>
            <p:cNvPr id="40" name="TextBox 39">
              <a:extLst>
                <a:ext uri="{FF2B5EF4-FFF2-40B4-BE49-F238E27FC236}">
                  <a16:creationId xmlns:a16="http://schemas.microsoft.com/office/drawing/2014/main" id="{29F07B4D-C51B-4E43-8FC4-9AA8DD1DE4B6}"/>
                </a:ext>
              </a:extLst>
            </p:cNvPr>
            <p:cNvSpPr txBox="1"/>
            <p:nvPr/>
          </p:nvSpPr>
          <p:spPr>
            <a:xfrm>
              <a:off x="7286132" y="4186187"/>
              <a:ext cx="1088723" cy="276999"/>
            </a:xfrm>
            <a:prstGeom prst="rect">
              <a:avLst/>
            </a:prstGeom>
            <a:noFill/>
          </p:spPr>
          <p:txBody>
            <a:bodyPr wrap="square" lIns="0" tIns="0" rIns="0" bIns="0" rtlCol="0" anchor="ctr" anchorCtr="0">
              <a:spAutoFit/>
            </a:bodyPr>
            <a:lstStyle/>
            <a:p>
              <a:pPr algn="ctr"/>
              <a:r>
                <a:rPr lang="nl-BE" sz="900" b="1">
                  <a:solidFill>
                    <a:schemeClr val="accent1"/>
                  </a:solidFill>
                </a:rPr>
                <a:t>JOB SCREENING ELIMINEREN</a:t>
              </a:r>
            </a:p>
          </p:txBody>
        </p:sp>
        <p:pic>
          <p:nvPicPr>
            <p:cNvPr id="15" name="Picture 14">
              <a:extLst>
                <a:ext uri="{FF2B5EF4-FFF2-40B4-BE49-F238E27FC236}">
                  <a16:creationId xmlns:a16="http://schemas.microsoft.com/office/drawing/2014/main" id="{F7F1CBAF-133C-A24C-8B53-2EEC602022FA}"/>
                </a:ext>
              </a:extLst>
            </p:cNvPr>
            <p:cNvPicPr>
              <a:picLocks noChangeAspect="1"/>
            </p:cNvPicPr>
            <p:nvPr/>
          </p:nvPicPr>
          <p:blipFill>
            <a:blip r:embed="rId18"/>
            <a:stretch>
              <a:fillRect/>
            </a:stretch>
          </p:blipFill>
          <p:spPr>
            <a:xfrm>
              <a:off x="7006646" y="4186187"/>
              <a:ext cx="343997" cy="311621"/>
            </a:xfrm>
            <a:prstGeom prst="rect">
              <a:avLst/>
            </a:prstGeom>
          </p:spPr>
        </p:pic>
      </p:grpSp>
    </p:spTree>
    <p:extLst>
      <p:ext uri="{BB962C8B-B14F-4D97-AF65-F5344CB8AC3E}">
        <p14:creationId xmlns:p14="http://schemas.microsoft.com/office/powerpoint/2010/main" val="1623667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97C84E4-3800-491F-8BC2-2F3E52344C71}"/>
              </a:ext>
            </a:extLst>
          </p:cNvPr>
          <p:cNvPicPr>
            <a:picLocks noChangeAspect="1"/>
          </p:cNvPicPr>
          <p:nvPr/>
        </p:nvPicPr>
        <p:blipFill>
          <a:blip r:embed="rId3"/>
          <a:srcRect/>
          <a:stretch/>
        </p:blipFill>
        <p:spPr>
          <a:xfrm>
            <a:off x="-697" y="7408"/>
            <a:ext cx="9143833" cy="4724313"/>
          </a:xfrm>
          <a:prstGeom prst="rect">
            <a:avLst/>
          </a:prstGeom>
        </p:spPr>
      </p:pic>
      <p:sp>
        <p:nvSpPr>
          <p:cNvPr id="14" name="Round Same Side Corner Rectangle 10">
            <a:extLst>
              <a:ext uri="{FF2B5EF4-FFF2-40B4-BE49-F238E27FC236}">
                <a16:creationId xmlns:a16="http://schemas.microsoft.com/office/drawing/2014/main" id="{4890B836-B412-4167-8298-5DDF7B079715}"/>
              </a:ext>
            </a:extLst>
          </p:cNvPr>
          <p:cNvSpPr/>
          <p:nvPr/>
        </p:nvSpPr>
        <p:spPr>
          <a:xfrm rot="10800000">
            <a:off x="4708634" y="-1"/>
            <a:ext cx="3929742" cy="4293326"/>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Single Corner Rectangle 11">
            <a:extLst>
              <a:ext uri="{FF2B5EF4-FFF2-40B4-BE49-F238E27FC236}">
                <a16:creationId xmlns:a16="http://schemas.microsoft.com/office/drawing/2014/main" id="{975CCA6D-6A80-4671-A662-2195BE3D6296}"/>
              </a:ext>
            </a:extLst>
          </p:cNvPr>
          <p:cNvSpPr/>
          <p:nvPr/>
        </p:nvSpPr>
        <p:spPr>
          <a:xfrm rot="10800000">
            <a:off x="8133567" y="3"/>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Graphic 17">
            <a:extLst>
              <a:ext uri="{FF2B5EF4-FFF2-40B4-BE49-F238E27FC236}">
                <a16:creationId xmlns:a16="http://schemas.microsoft.com/office/drawing/2014/main" id="{35BAAF87-FF7F-4EB9-9C19-10EA5F5ECD7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25526" y="91962"/>
            <a:ext cx="320889" cy="320889"/>
          </a:xfrm>
          <a:prstGeom prst="rect">
            <a:avLst/>
          </a:prstGeom>
        </p:spPr>
      </p:pic>
      <p:sp>
        <p:nvSpPr>
          <p:cNvPr id="20" name="Title 1">
            <a:extLst>
              <a:ext uri="{FF2B5EF4-FFF2-40B4-BE49-F238E27FC236}">
                <a16:creationId xmlns:a16="http://schemas.microsoft.com/office/drawing/2014/main" id="{7BD05BB7-DC3D-4C1A-ADE8-01E530BA6D1D}"/>
              </a:ext>
            </a:extLst>
          </p:cNvPr>
          <p:cNvSpPr>
            <a:spLocks noGrp="1"/>
          </p:cNvSpPr>
          <p:nvPr>
            <p:ph type="title"/>
          </p:nvPr>
        </p:nvSpPr>
        <p:spPr>
          <a:xfrm>
            <a:off x="5056621" y="478636"/>
            <a:ext cx="3135372" cy="1805851"/>
          </a:xfrm>
        </p:spPr>
        <p:txBody>
          <a:bodyPr/>
          <a:lstStyle/>
          <a:p>
            <a:r>
              <a:rPr lang="nl-BE" sz="2000" dirty="0">
                <a:latin typeface="Arial"/>
                <a:cs typeface="Arial"/>
              </a:rPr>
              <a:t>AANBOD VAN STIMULANSEN OM TEKORTEN AAN TALENT AAN TE PAKKEN, AFGESTEMD OP REGIO'S WERELDWIJD </a:t>
            </a:r>
            <a:br>
              <a:rPr lang="nl-BE" sz="2000" dirty="0">
                <a:latin typeface="Arial"/>
                <a:cs typeface="Arial"/>
              </a:rPr>
            </a:br>
            <a:endParaRPr lang="nl-BE" sz="2000" dirty="0">
              <a:latin typeface="Arial"/>
              <a:cs typeface="Arial"/>
            </a:endParaRPr>
          </a:p>
        </p:txBody>
      </p:sp>
      <p:sp>
        <p:nvSpPr>
          <p:cNvPr id="7" name="Rectangle 6">
            <a:extLst>
              <a:ext uri="{FF2B5EF4-FFF2-40B4-BE49-F238E27FC236}">
                <a16:creationId xmlns:a16="http://schemas.microsoft.com/office/drawing/2014/main" id="{6CD38781-4BB8-40B0-B95F-388F7507B607}"/>
              </a:ext>
            </a:extLst>
          </p:cNvPr>
          <p:cNvSpPr/>
          <p:nvPr/>
        </p:nvSpPr>
        <p:spPr>
          <a:xfrm>
            <a:off x="5056621" y="2506438"/>
            <a:ext cx="1982593" cy="13494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b="1" dirty="0">
                <a:solidFill>
                  <a:schemeClr val="accent4"/>
                </a:solidFill>
              </a:rPr>
              <a:t>41% van de werkgevers wereldwijd biedt opleiding, ontwikkeling van vaardigheden of coaching</a:t>
            </a:r>
            <a:r>
              <a:rPr lang="nl-BE" sz="1300" dirty="0">
                <a:solidFill>
                  <a:schemeClr val="accent4"/>
                </a:solidFill>
              </a:rPr>
              <a:t> aan als topstimulans om het talent dat zij nodig hebben binnen te halen.</a:t>
            </a:r>
          </a:p>
        </p:txBody>
      </p:sp>
      <p:cxnSp>
        <p:nvCxnSpPr>
          <p:cNvPr id="8" name="Straight Connector 7">
            <a:extLst>
              <a:ext uri="{FF2B5EF4-FFF2-40B4-BE49-F238E27FC236}">
                <a16:creationId xmlns:a16="http://schemas.microsoft.com/office/drawing/2014/main" id="{E59597D8-FE43-F04A-8F48-0460230F546D}"/>
              </a:ext>
            </a:extLst>
          </p:cNvPr>
          <p:cNvCxnSpPr>
            <a:cxnSpLocks/>
          </p:cNvCxnSpPr>
          <p:nvPr/>
        </p:nvCxnSpPr>
        <p:spPr>
          <a:xfrm>
            <a:off x="5056621" y="2292713"/>
            <a:ext cx="2941398"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C09031D8-47B2-A543-9B05-A99491B4C430}"/>
              </a:ext>
            </a:extLst>
          </p:cNvPr>
          <p:cNvGrpSpPr/>
          <p:nvPr/>
        </p:nvGrpSpPr>
        <p:grpSpPr>
          <a:xfrm>
            <a:off x="6960386" y="2477511"/>
            <a:ext cx="1623420" cy="1619593"/>
            <a:chOff x="7014956" y="2477511"/>
            <a:chExt cx="1623420" cy="1619593"/>
          </a:xfrm>
        </p:grpSpPr>
        <p:graphicFrame>
          <p:nvGraphicFramePr>
            <p:cNvPr id="11" name="Chart 10">
              <a:extLst>
                <a:ext uri="{FF2B5EF4-FFF2-40B4-BE49-F238E27FC236}">
                  <a16:creationId xmlns:a16="http://schemas.microsoft.com/office/drawing/2014/main" id="{D2957422-56EF-7246-A0D0-B0539686595E}"/>
                </a:ext>
              </a:extLst>
            </p:cNvPr>
            <p:cNvGraphicFramePr/>
            <p:nvPr>
              <p:extLst>
                <p:ext uri="{D42A27DB-BD31-4B8C-83A1-F6EECF244321}">
                  <p14:modId xmlns:p14="http://schemas.microsoft.com/office/powerpoint/2010/main" val="582236531"/>
                </p:ext>
              </p:extLst>
            </p:nvPr>
          </p:nvGraphicFramePr>
          <p:xfrm>
            <a:off x="7014956" y="2477511"/>
            <a:ext cx="1623420" cy="1619593"/>
          </p:xfrm>
          <a:graphic>
            <a:graphicData uri="http://schemas.openxmlformats.org/drawingml/2006/chart">
              <c:chart xmlns:c="http://schemas.openxmlformats.org/drawingml/2006/chart" xmlns:r="http://schemas.openxmlformats.org/officeDocument/2006/relationships" r:id="rId6"/>
            </a:graphicData>
          </a:graphic>
        </p:graphicFrame>
        <p:sp>
          <p:nvSpPr>
            <p:cNvPr id="13" name="Oval 12">
              <a:extLst>
                <a:ext uri="{FF2B5EF4-FFF2-40B4-BE49-F238E27FC236}">
                  <a16:creationId xmlns:a16="http://schemas.microsoft.com/office/drawing/2014/main" id="{ECD867FF-2FCA-074B-8094-1E5F183C9991}"/>
                </a:ext>
              </a:extLst>
            </p:cNvPr>
            <p:cNvSpPr/>
            <p:nvPr/>
          </p:nvSpPr>
          <p:spPr>
            <a:xfrm>
              <a:off x="7337419" y="2798060"/>
              <a:ext cx="978494" cy="978494"/>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24F22B-459A-254E-9931-AD52FDE3D5DA}"/>
                </a:ext>
              </a:extLst>
            </p:cNvPr>
            <p:cNvPicPr>
              <a:picLocks noChangeAspect="1"/>
            </p:cNvPicPr>
            <p:nvPr/>
          </p:nvPicPr>
          <p:blipFill>
            <a:blip r:embed="rId7"/>
            <a:stretch>
              <a:fillRect/>
            </a:stretch>
          </p:blipFill>
          <p:spPr>
            <a:xfrm>
              <a:off x="7399829" y="2862970"/>
              <a:ext cx="862817" cy="848673"/>
            </a:xfrm>
            <a:prstGeom prst="rect">
              <a:avLst/>
            </a:prstGeom>
          </p:spPr>
        </p:pic>
      </p:grpSp>
    </p:spTree>
    <p:extLst>
      <p:ext uri="{BB962C8B-B14F-4D97-AF65-F5344CB8AC3E}">
        <p14:creationId xmlns:p14="http://schemas.microsoft.com/office/powerpoint/2010/main" val="1027836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1DDEA-8E44-1642-A752-0D9C40D665BC}"/>
              </a:ext>
            </a:extLst>
          </p:cNvPr>
          <p:cNvSpPr>
            <a:spLocks noGrp="1"/>
          </p:cNvSpPr>
          <p:nvPr>
            <p:ph type="title"/>
          </p:nvPr>
        </p:nvSpPr>
        <p:spPr>
          <a:xfrm>
            <a:off x="403445" y="417848"/>
            <a:ext cx="8478296" cy="476258"/>
          </a:xfrm>
        </p:spPr>
        <p:txBody>
          <a:bodyPr/>
          <a:lstStyle/>
          <a:p>
            <a:r>
              <a:rPr lang="nl-BE"/>
              <a:t>INHOUD</a:t>
            </a:r>
          </a:p>
        </p:txBody>
      </p:sp>
      <p:sp>
        <p:nvSpPr>
          <p:cNvPr id="6" name="Content Placeholder 2">
            <a:extLst>
              <a:ext uri="{FF2B5EF4-FFF2-40B4-BE49-F238E27FC236}">
                <a16:creationId xmlns:a16="http://schemas.microsoft.com/office/drawing/2014/main" id="{D2F9D383-07CC-4D5E-8B17-6BCC44ADCAC9}"/>
              </a:ext>
            </a:extLst>
          </p:cNvPr>
          <p:cNvSpPr>
            <a:spLocks noGrp="1"/>
          </p:cNvSpPr>
          <p:nvPr>
            <p:ph type="body" sz="quarter" idx="10"/>
          </p:nvPr>
        </p:nvSpPr>
        <p:spPr>
          <a:xfrm>
            <a:off x="403445" y="1033842"/>
            <a:ext cx="8591872" cy="2304430"/>
          </a:xfrm>
        </p:spPr>
        <p:txBody>
          <a:bodyPr vert="horz" lIns="0" tIns="0" rIns="0" bIns="0" rtlCol="0" anchor="t">
            <a:noAutofit/>
          </a:bodyPr>
          <a:lstStyle/>
          <a:p>
            <a:pPr marL="233045" indent="-233045"/>
            <a:r>
              <a:rPr lang="nl-BE" sz="1250" b="0" dirty="0">
                <a:latin typeface="Arial"/>
                <a:cs typeface="Arial"/>
              </a:rPr>
              <a:t>Trends op de arbeidsmarkt – België</a:t>
            </a:r>
          </a:p>
          <a:p>
            <a:pPr marL="233045" indent="-233045"/>
            <a:r>
              <a:rPr lang="nl-BE" sz="1250" dirty="0">
                <a:latin typeface="Arial"/>
                <a:cs typeface="Arial"/>
              </a:rPr>
              <a:t>Opnieuw optimisme op de Belgische arbeidsmarkt – Analyse van de </a:t>
            </a:r>
            <a:r>
              <a:rPr lang="nl-BE" sz="1250" dirty="0" err="1">
                <a:latin typeface="Arial"/>
                <a:cs typeface="Arial"/>
              </a:rPr>
              <a:t>Nettotewerkstellingsprognose</a:t>
            </a:r>
            <a:endParaRPr lang="nl-BE" sz="1250" dirty="0">
              <a:latin typeface="Arial"/>
              <a:cs typeface="Arial"/>
            </a:endParaRPr>
          </a:p>
          <a:p>
            <a:pPr marL="233045" indent="-233045"/>
            <a:r>
              <a:rPr lang="nl-BE" sz="1250" b="0" dirty="0">
                <a:latin typeface="Arial"/>
                <a:cs typeface="Arial"/>
              </a:rPr>
              <a:t>Tekort aan talent blijft op recordhoogte in België</a:t>
            </a:r>
          </a:p>
          <a:p>
            <a:pPr marL="233045" indent="-233045"/>
            <a:r>
              <a:rPr lang="nl-BE" sz="1250" dirty="0">
                <a:latin typeface="Arial"/>
                <a:cs typeface="Arial"/>
              </a:rPr>
              <a:t>Meer flexibiliteit op het werk, ontwikkeling van </a:t>
            </a:r>
            <a:r>
              <a:rPr lang="nl-BE" sz="1250" b="0" dirty="0">
                <a:latin typeface="Arial"/>
                <a:cs typeface="Arial"/>
              </a:rPr>
              <a:t>vaardigheden en hogere lonen</a:t>
            </a:r>
            <a:r>
              <a:rPr lang="nl-BE" sz="1250" dirty="0">
                <a:latin typeface="Arial"/>
                <a:cs typeface="Arial"/>
              </a:rPr>
              <a:t>:</a:t>
            </a:r>
            <a:r>
              <a:rPr lang="nl-BE" sz="1250" b="0" dirty="0">
                <a:latin typeface="Arial"/>
                <a:cs typeface="Arial"/>
              </a:rPr>
              <a:t> topstrategieën om talent aan te trekken en te behouden</a:t>
            </a:r>
          </a:p>
          <a:p>
            <a:pPr marL="233045" indent="-233045"/>
            <a:r>
              <a:rPr lang="nl-BE" sz="1250" b="0" dirty="0">
                <a:latin typeface="Arial"/>
                <a:cs typeface="Arial"/>
              </a:rPr>
              <a:t>Aanbod van stimulansen </a:t>
            </a:r>
            <a:r>
              <a:rPr lang="nl-BE" sz="1250" dirty="0">
                <a:latin typeface="Arial"/>
                <a:cs typeface="Arial"/>
              </a:rPr>
              <a:t>om tekorten aan talent aan te pakken, afgestemd op regio's wereldwijd </a:t>
            </a:r>
          </a:p>
          <a:p>
            <a:pPr marL="233045" indent="-233045"/>
            <a:r>
              <a:rPr lang="nl-BE" sz="1250" dirty="0">
                <a:latin typeface="Arial"/>
                <a:cs typeface="Arial"/>
              </a:rPr>
              <a:t>Alle talentenvijvers zijn gericht op ‘</a:t>
            </a:r>
            <a:r>
              <a:rPr lang="nl-BE" sz="1250" dirty="0" err="1">
                <a:latin typeface="Arial"/>
                <a:cs typeface="Arial"/>
              </a:rPr>
              <a:t>reskilling</a:t>
            </a:r>
            <a:r>
              <a:rPr lang="nl-BE" sz="1250" dirty="0">
                <a:latin typeface="Arial"/>
                <a:cs typeface="Arial"/>
              </a:rPr>
              <a:t>’ en ‘</a:t>
            </a:r>
            <a:r>
              <a:rPr lang="nl-BE" sz="1250" dirty="0" err="1">
                <a:latin typeface="Arial"/>
                <a:cs typeface="Arial"/>
              </a:rPr>
              <a:t>upskilling</a:t>
            </a:r>
            <a:r>
              <a:rPr lang="nl-BE" sz="1250" dirty="0">
                <a:latin typeface="Arial"/>
                <a:cs typeface="Arial"/>
              </a:rPr>
              <a:t>’ in België</a:t>
            </a:r>
          </a:p>
          <a:p>
            <a:pPr marL="233045" indent="-233045"/>
            <a:r>
              <a:rPr lang="nl-BE" sz="1250" b="0" dirty="0">
                <a:latin typeface="Arial"/>
                <a:cs typeface="Arial"/>
              </a:rPr>
              <a:t>Wanneer de ontwikkeling van vaardigheden het belangrijkst is, geven werkgevers voorrang aan leiderschapsontwikkeling en kortere programma's voor technische vaardigheden of soft skills</a:t>
            </a:r>
          </a:p>
          <a:p>
            <a:pPr marL="233045" indent="-233045"/>
            <a:r>
              <a:rPr lang="nl-BE" sz="1250" b="0" dirty="0">
                <a:latin typeface="Arial"/>
                <a:cs typeface="Arial"/>
              </a:rPr>
              <a:t>Wanneer wordt gevraagd naar </a:t>
            </a:r>
            <a:r>
              <a:rPr lang="nl-BE" sz="1250" dirty="0">
                <a:latin typeface="Arial"/>
                <a:cs typeface="Arial"/>
              </a:rPr>
              <a:t>wat de obstakels zijn voor de </a:t>
            </a:r>
            <a:r>
              <a:rPr lang="nl-BE" sz="1250" b="0" dirty="0">
                <a:latin typeface="Arial"/>
                <a:cs typeface="Arial"/>
              </a:rPr>
              <a:t>bijscholing</a:t>
            </a:r>
            <a:r>
              <a:rPr lang="nl-BE" sz="1250" dirty="0">
                <a:latin typeface="Arial"/>
                <a:cs typeface="Arial"/>
              </a:rPr>
              <a:t> van werknemers, zegt slechts 22% van de werkgevers dat financiering de doorslag gaf</a:t>
            </a:r>
          </a:p>
          <a:p>
            <a:pPr marL="233045" indent="-233045"/>
            <a:r>
              <a:rPr lang="nl-BE" sz="1250" dirty="0">
                <a:latin typeface="Arial"/>
                <a:cs typeface="Arial"/>
              </a:rPr>
              <a:t>Belgische werkgevers zitten met gemengde gevoelens over de voortzetting van telewerk</a:t>
            </a:r>
            <a:r>
              <a:rPr lang="nl-BE" sz="1250" b="1" dirty="0">
                <a:latin typeface="Arial"/>
                <a:cs typeface="Arial"/>
              </a:rPr>
              <a:t> </a:t>
            </a:r>
          </a:p>
          <a:p>
            <a:pPr marL="233045" indent="-233045"/>
            <a:r>
              <a:rPr lang="nl-BE" sz="1250" b="0" dirty="0">
                <a:latin typeface="Arial"/>
                <a:cs typeface="Arial"/>
              </a:rPr>
              <a:t>Over de </a:t>
            </a:r>
            <a:r>
              <a:rPr lang="nl-BE" sz="1250" b="0" dirty="0" err="1">
                <a:latin typeface="Arial"/>
                <a:cs typeface="Arial"/>
              </a:rPr>
              <a:t>ManpowerGroup</a:t>
            </a:r>
            <a:r>
              <a:rPr lang="nl-BE" sz="1250" b="0" dirty="0">
                <a:latin typeface="Arial"/>
                <a:cs typeface="Arial"/>
              </a:rPr>
              <a:t> Barometer voor de tewerkstellingsvooruitzichten</a:t>
            </a:r>
          </a:p>
        </p:txBody>
      </p:sp>
    </p:spTree>
    <p:extLst>
      <p:ext uri="{BB962C8B-B14F-4D97-AF65-F5344CB8AC3E}">
        <p14:creationId xmlns:p14="http://schemas.microsoft.com/office/powerpoint/2010/main" val="2268976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42">
            <a:extLst>
              <a:ext uri="{FF2B5EF4-FFF2-40B4-BE49-F238E27FC236}">
                <a16:creationId xmlns:a16="http://schemas.microsoft.com/office/drawing/2014/main" id="{A2F14E14-DA45-47C3-AC43-567BC01F370A}"/>
              </a:ext>
            </a:extLst>
          </p:cNvPr>
          <p:cNvSpPr/>
          <p:nvPr/>
        </p:nvSpPr>
        <p:spPr>
          <a:xfrm>
            <a:off x="-7672" y="1711425"/>
            <a:ext cx="9144000" cy="2948259"/>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hart 3">
            <a:extLst>
              <a:ext uri="{FF2B5EF4-FFF2-40B4-BE49-F238E27FC236}">
                <a16:creationId xmlns:a16="http://schemas.microsoft.com/office/drawing/2014/main" id="{1DBF8CE6-C96F-EC4E-83C9-0706BCE7DA27}"/>
              </a:ext>
            </a:extLst>
          </p:cNvPr>
          <p:cNvGraphicFramePr/>
          <p:nvPr/>
        </p:nvGraphicFramePr>
        <p:xfrm>
          <a:off x="-10205" y="2755317"/>
          <a:ext cx="9144000" cy="195015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7A71C934-380D-474E-806D-B570DB42E03A}"/>
              </a:ext>
            </a:extLst>
          </p:cNvPr>
          <p:cNvSpPr>
            <a:spLocks noGrp="1"/>
          </p:cNvSpPr>
          <p:nvPr>
            <p:ph type="title"/>
          </p:nvPr>
        </p:nvSpPr>
        <p:spPr/>
        <p:txBody>
          <a:bodyPr/>
          <a:lstStyle/>
          <a:p>
            <a:r>
              <a:rPr lang="nl-BE">
                <a:latin typeface="Arial"/>
                <a:cs typeface="Arial"/>
              </a:rPr>
              <a:t>Door werkgevers aangeboden stimulansen zijn in de verschillende regio's vrij goed op elkaar afgestemd</a:t>
            </a:r>
          </a:p>
        </p:txBody>
      </p:sp>
      <p:sp>
        <p:nvSpPr>
          <p:cNvPr id="2" name="Content Placeholder 2">
            <a:extLst>
              <a:ext uri="{FF2B5EF4-FFF2-40B4-BE49-F238E27FC236}">
                <a16:creationId xmlns:a16="http://schemas.microsoft.com/office/drawing/2014/main" id="{3C8CB03B-4226-4E63-8ACB-BFCB33AD36DC}"/>
              </a:ext>
            </a:extLst>
          </p:cNvPr>
          <p:cNvSpPr>
            <a:spLocks noGrp="1"/>
          </p:cNvSpPr>
          <p:nvPr>
            <p:ph idx="1"/>
          </p:nvPr>
        </p:nvSpPr>
        <p:spPr>
          <a:xfrm>
            <a:off x="457200" y="1022279"/>
            <a:ext cx="7791157" cy="615670"/>
          </a:xfrm>
        </p:spPr>
        <p:txBody>
          <a:bodyPr vert="horz" lIns="0" tIns="0" rIns="0" bIns="0" rtlCol="0" anchor="t">
            <a:noAutofit/>
          </a:bodyPr>
          <a:lstStyle/>
          <a:p>
            <a:pPr marL="0" indent="0">
              <a:buNone/>
            </a:pPr>
            <a:r>
              <a:rPr lang="nl-BE" dirty="0">
                <a:latin typeface="Arial"/>
                <a:cs typeface="Arial"/>
              </a:rPr>
              <a:t>De sterkste stimulans die door werkgevers in alle regio's wordt aangeboden, is </a:t>
            </a:r>
            <a:r>
              <a:rPr lang="nl-BE" b="1" dirty="0">
                <a:latin typeface="Arial"/>
                <a:cs typeface="Arial"/>
              </a:rPr>
              <a:t>opleiding, ontwikkeling van vaardigheden of coaching. </a:t>
            </a:r>
            <a:r>
              <a:rPr lang="nl-BE" dirty="0">
                <a:latin typeface="Arial"/>
                <a:cs typeface="Arial"/>
              </a:rPr>
              <a:t>Organisaties in Zuid- en Midden-Amerika bieden minder stimulansen dan andere regio’s.</a:t>
            </a:r>
          </a:p>
        </p:txBody>
      </p:sp>
      <p:sp>
        <p:nvSpPr>
          <p:cNvPr id="5" name="TextBox 4">
            <a:extLst>
              <a:ext uri="{FF2B5EF4-FFF2-40B4-BE49-F238E27FC236}">
                <a16:creationId xmlns:a16="http://schemas.microsoft.com/office/drawing/2014/main" id="{E856A0E4-E50C-344B-A1F9-27175C06120B}"/>
              </a:ext>
            </a:extLst>
          </p:cNvPr>
          <p:cNvSpPr txBox="1"/>
          <p:nvPr/>
        </p:nvSpPr>
        <p:spPr>
          <a:xfrm>
            <a:off x="492371" y="2692852"/>
            <a:ext cx="1581552" cy="276999"/>
          </a:xfrm>
          <a:prstGeom prst="rect">
            <a:avLst/>
          </a:prstGeom>
          <a:noFill/>
        </p:spPr>
        <p:txBody>
          <a:bodyPr wrap="square" lIns="0" tIns="0" rIns="0" bIns="0" rtlCol="0" anchor="ctr" anchorCtr="0">
            <a:spAutoFit/>
          </a:bodyPr>
          <a:lstStyle/>
          <a:p>
            <a:pPr algn="ctr"/>
            <a:r>
              <a:rPr lang="nl-BE" sz="900" b="1">
                <a:solidFill>
                  <a:schemeClr val="accent4"/>
                </a:solidFill>
              </a:rPr>
              <a:t>Opleiding, ontwikkeling van vaardigheden en coaching aanbieden</a:t>
            </a:r>
          </a:p>
        </p:txBody>
      </p:sp>
      <p:sp>
        <p:nvSpPr>
          <p:cNvPr id="23" name="TextBox 22">
            <a:extLst>
              <a:ext uri="{FF2B5EF4-FFF2-40B4-BE49-F238E27FC236}">
                <a16:creationId xmlns:a16="http://schemas.microsoft.com/office/drawing/2014/main" id="{361A56B8-A0CB-8143-A7F8-CDDD31AB34A1}"/>
              </a:ext>
            </a:extLst>
          </p:cNvPr>
          <p:cNvSpPr txBox="1"/>
          <p:nvPr/>
        </p:nvSpPr>
        <p:spPr>
          <a:xfrm>
            <a:off x="2671199" y="2692852"/>
            <a:ext cx="1554480" cy="138499"/>
          </a:xfrm>
          <a:prstGeom prst="rect">
            <a:avLst/>
          </a:prstGeom>
          <a:noFill/>
        </p:spPr>
        <p:txBody>
          <a:bodyPr wrap="square" lIns="0" tIns="0" rIns="0" bIns="0" rtlCol="0">
            <a:spAutoFit/>
          </a:bodyPr>
          <a:lstStyle/>
          <a:p>
            <a:pPr algn="ctr"/>
            <a:r>
              <a:rPr lang="nl-BE" sz="900" b="1">
                <a:solidFill>
                  <a:schemeClr val="accent4"/>
                </a:solidFill>
              </a:rPr>
              <a:t>Hogere lonen</a:t>
            </a:r>
          </a:p>
        </p:txBody>
      </p:sp>
      <p:sp>
        <p:nvSpPr>
          <p:cNvPr id="24" name="TextBox 23">
            <a:extLst>
              <a:ext uri="{FF2B5EF4-FFF2-40B4-BE49-F238E27FC236}">
                <a16:creationId xmlns:a16="http://schemas.microsoft.com/office/drawing/2014/main" id="{22C6CAF9-8E7D-BA4B-8949-CB17678FC14B}"/>
              </a:ext>
            </a:extLst>
          </p:cNvPr>
          <p:cNvSpPr txBox="1"/>
          <p:nvPr/>
        </p:nvSpPr>
        <p:spPr>
          <a:xfrm>
            <a:off x="4911324" y="2692852"/>
            <a:ext cx="1554480" cy="276999"/>
          </a:xfrm>
          <a:prstGeom prst="rect">
            <a:avLst/>
          </a:prstGeom>
          <a:noFill/>
        </p:spPr>
        <p:txBody>
          <a:bodyPr wrap="square" lIns="0" tIns="0" rIns="0" bIns="0" rtlCol="0">
            <a:spAutoFit/>
          </a:bodyPr>
          <a:lstStyle/>
          <a:p>
            <a:pPr algn="ctr"/>
            <a:r>
              <a:rPr lang="nl-BE" sz="900" b="1" dirty="0">
                <a:solidFill>
                  <a:schemeClr val="accent4"/>
                </a:solidFill>
              </a:rPr>
              <a:t>Flexibelere werklocaties </a:t>
            </a:r>
            <a:br>
              <a:rPr lang="nl-BE" sz="900" b="1" dirty="0">
                <a:solidFill>
                  <a:schemeClr val="accent4"/>
                </a:solidFill>
              </a:rPr>
            </a:br>
            <a:r>
              <a:rPr lang="nl-BE" sz="900" b="1" dirty="0">
                <a:solidFill>
                  <a:schemeClr val="accent4"/>
                </a:solidFill>
              </a:rPr>
              <a:t>aanbieden</a:t>
            </a:r>
          </a:p>
        </p:txBody>
      </p:sp>
      <p:sp>
        <p:nvSpPr>
          <p:cNvPr id="26" name="TextBox 25">
            <a:extLst>
              <a:ext uri="{FF2B5EF4-FFF2-40B4-BE49-F238E27FC236}">
                <a16:creationId xmlns:a16="http://schemas.microsoft.com/office/drawing/2014/main" id="{A7FFDD98-08CE-3B4C-8542-45F435D32D7D}"/>
              </a:ext>
            </a:extLst>
          </p:cNvPr>
          <p:cNvSpPr txBox="1"/>
          <p:nvPr/>
        </p:nvSpPr>
        <p:spPr>
          <a:xfrm>
            <a:off x="7142320" y="2692852"/>
            <a:ext cx="1554480" cy="276999"/>
          </a:xfrm>
          <a:prstGeom prst="rect">
            <a:avLst/>
          </a:prstGeom>
          <a:noFill/>
        </p:spPr>
        <p:txBody>
          <a:bodyPr wrap="square" lIns="0" tIns="0" rIns="0" bIns="0" rtlCol="0">
            <a:spAutoFit/>
          </a:bodyPr>
          <a:lstStyle/>
          <a:p>
            <a:pPr algn="ctr"/>
            <a:r>
              <a:rPr lang="nl-BE" sz="900" b="1">
                <a:solidFill>
                  <a:schemeClr val="accent4"/>
                </a:solidFill>
              </a:rPr>
              <a:t>Lagere vereisten inzake beroepsbekwaamheid of ervaring</a:t>
            </a:r>
          </a:p>
        </p:txBody>
      </p:sp>
      <p:sp>
        <p:nvSpPr>
          <p:cNvPr id="27" name="TextBox 26">
            <a:extLst>
              <a:ext uri="{FF2B5EF4-FFF2-40B4-BE49-F238E27FC236}">
                <a16:creationId xmlns:a16="http://schemas.microsoft.com/office/drawing/2014/main" id="{5EF4F3A6-3472-3142-BED0-60EB5DB94C6F}"/>
              </a:ext>
            </a:extLst>
          </p:cNvPr>
          <p:cNvSpPr txBox="1"/>
          <p:nvPr/>
        </p:nvSpPr>
        <p:spPr>
          <a:xfrm>
            <a:off x="497060" y="4389203"/>
            <a:ext cx="295421" cy="138499"/>
          </a:xfrm>
          <a:prstGeom prst="rect">
            <a:avLst/>
          </a:prstGeom>
          <a:noFill/>
        </p:spPr>
        <p:txBody>
          <a:bodyPr wrap="square" lIns="0" tIns="0" rIns="0" bIns="0" rtlCol="0">
            <a:spAutoFit/>
          </a:bodyPr>
          <a:lstStyle/>
          <a:p>
            <a:pPr algn="ctr"/>
            <a:r>
              <a:rPr lang="nl-BE" sz="900" b="1">
                <a:solidFill>
                  <a:schemeClr val="bg1"/>
                </a:solidFill>
              </a:rPr>
              <a:t>30%</a:t>
            </a:r>
          </a:p>
        </p:txBody>
      </p:sp>
      <p:sp>
        <p:nvSpPr>
          <p:cNvPr id="28" name="TextBox 27">
            <a:extLst>
              <a:ext uri="{FF2B5EF4-FFF2-40B4-BE49-F238E27FC236}">
                <a16:creationId xmlns:a16="http://schemas.microsoft.com/office/drawing/2014/main" id="{F8D8D21B-8939-5446-9907-4A73D99313C9}"/>
              </a:ext>
            </a:extLst>
          </p:cNvPr>
          <p:cNvSpPr txBox="1"/>
          <p:nvPr/>
        </p:nvSpPr>
        <p:spPr>
          <a:xfrm>
            <a:off x="900334" y="4389203"/>
            <a:ext cx="295421" cy="138499"/>
          </a:xfrm>
          <a:prstGeom prst="rect">
            <a:avLst/>
          </a:prstGeom>
          <a:noFill/>
        </p:spPr>
        <p:txBody>
          <a:bodyPr wrap="square" lIns="0" tIns="0" rIns="0" bIns="0" rtlCol="0">
            <a:spAutoFit/>
          </a:bodyPr>
          <a:lstStyle/>
          <a:p>
            <a:pPr algn="ctr"/>
            <a:r>
              <a:rPr lang="nl-BE" sz="900" b="1">
                <a:solidFill>
                  <a:schemeClr val="bg1"/>
                </a:solidFill>
              </a:rPr>
              <a:t>43%</a:t>
            </a:r>
          </a:p>
        </p:txBody>
      </p:sp>
      <p:sp>
        <p:nvSpPr>
          <p:cNvPr id="29" name="TextBox 28">
            <a:extLst>
              <a:ext uri="{FF2B5EF4-FFF2-40B4-BE49-F238E27FC236}">
                <a16:creationId xmlns:a16="http://schemas.microsoft.com/office/drawing/2014/main" id="{ACAAEAE9-8985-B547-9A71-728A511DE745}"/>
              </a:ext>
            </a:extLst>
          </p:cNvPr>
          <p:cNvSpPr txBox="1"/>
          <p:nvPr/>
        </p:nvSpPr>
        <p:spPr>
          <a:xfrm>
            <a:off x="1298918" y="4389203"/>
            <a:ext cx="295421" cy="138499"/>
          </a:xfrm>
          <a:prstGeom prst="rect">
            <a:avLst/>
          </a:prstGeom>
          <a:noFill/>
        </p:spPr>
        <p:txBody>
          <a:bodyPr wrap="square" lIns="0" tIns="0" rIns="0" bIns="0" rtlCol="0">
            <a:spAutoFit/>
          </a:bodyPr>
          <a:lstStyle/>
          <a:p>
            <a:pPr algn="ctr"/>
            <a:r>
              <a:rPr lang="nl-BE" sz="900" b="1">
                <a:solidFill>
                  <a:schemeClr val="bg1"/>
                </a:solidFill>
              </a:rPr>
              <a:t>39%</a:t>
            </a:r>
          </a:p>
        </p:txBody>
      </p:sp>
      <p:sp>
        <p:nvSpPr>
          <p:cNvPr id="30" name="TextBox 29">
            <a:extLst>
              <a:ext uri="{FF2B5EF4-FFF2-40B4-BE49-F238E27FC236}">
                <a16:creationId xmlns:a16="http://schemas.microsoft.com/office/drawing/2014/main" id="{53F36194-26AF-F947-8B05-F79543F9F34C}"/>
              </a:ext>
            </a:extLst>
          </p:cNvPr>
          <p:cNvSpPr txBox="1"/>
          <p:nvPr/>
        </p:nvSpPr>
        <p:spPr>
          <a:xfrm>
            <a:off x="1706881" y="4389203"/>
            <a:ext cx="295421" cy="138499"/>
          </a:xfrm>
          <a:prstGeom prst="rect">
            <a:avLst/>
          </a:prstGeom>
          <a:noFill/>
        </p:spPr>
        <p:txBody>
          <a:bodyPr wrap="square" lIns="0" tIns="0" rIns="0" bIns="0" rtlCol="0">
            <a:spAutoFit/>
          </a:bodyPr>
          <a:lstStyle/>
          <a:p>
            <a:pPr algn="ctr"/>
            <a:r>
              <a:rPr lang="nl-BE" sz="900" b="1">
                <a:solidFill>
                  <a:schemeClr val="bg1"/>
                </a:solidFill>
              </a:rPr>
              <a:t>44%</a:t>
            </a:r>
          </a:p>
        </p:txBody>
      </p:sp>
      <p:sp>
        <p:nvSpPr>
          <p:cNvPr id="31" name="TextBox 30">
            <a:extLst>
              <a:ext uri="{FF2B5EF4-FFF2-40B4-BE49-F238E27FC236}">
                <a16:creationId xmlns:a16="http://schemas.microsoft.com/office/drawing/2014/main" id="{65799631-FE1B-9A44-8426-6C219A387982}"/>
              </a:ext>
            </a:extLst>
          </p:cNvPr>
          <p:cNvSpPr txBox="1"/>
          <p:nvPr/>
        </p:nvSpPr>
        <p:spPr>
          <a:xfrm>
            <a:off x="2705687" y="4389203"/>
            <a:ext cx="295421" cy="138499"/>
          </a:xfrm>
          <a:prstGeom prst="rect">
            <a:avLst/>
          </a:prstGeom>
          <a:noFill/>
        </p:spPr>
        <p:txBody>
          <a:bodyPr wrap="square" lIns="0" tIns="0" rIns="0" bIns="0" rtlCol="0">
            <a:spAutoFit/>
          </a:bodyPr>
          <a:lstStyle/>
          <a:p>
            <a:pPr algn="ctr"/>
            <a:r>
              <a:rPr lang="nl-BE" sz="900" b="1">
                <a:solidFill>
                  <a:schemeClr val="bg1"/>
                </a:solidFill>
              </a:rPr>
              <a:t>19%</a:t>
            </a:r>
          </a:p>
        </p:txBody>
      </p:sp>
      <p:sp>
        <p:nvSpPr>
          <p:cNvPr id="32" name="TextBox 31">
            <a:extLst>
              <a:ext uri="{FF2B5EF4-FFF2-40B4-BE49-F238E27FC236}">
                <a16:creationId xmlns:a16="http://schemas.microsoft.com/office/drawing/2014/main" id="{A9A85BEE-E27D-6A42-BB90-972196057F16}"/>
              </a:ext>
            </a:extLst>
          </p:cNvPr>
          <p:cNvSpPr txBox="1"/>
          <p:nvPr/>
        </p:nvSpPr>
        <p:spPr>
          <a:xfrm>
            <a:off x="3113650" y="4389203"/>
            <a:ext cx="295421" cy="138499"/>
          </a:xfrm>
          <a:prstGeom prst="rect">
            <a:avLst/>
          </a:prstGeom>
          <a:noFill/>
        </p:spPr>
        <p:txBody>
          <a:bodyPr wrap="square" lIns="0" tIns="0" rIns="0" bIns="0" rtlCol="0">
            <a:spAutoFit/>
          </a:bodyPr>
          <a:lstStyle/>
          <a:p>
            <a:pPr algn="ctr"/>
            <a:r>
              <a:rPr lang="nl-BE" sz="900" b="1">
                <a:solidFill>
                  <a:schemeClr val="bg1"/>
                </a:solidFill>
              </a:rPr>
              <a:t>32%</a:t>
            </a:r>
          </a:p>
        </p:txBody>
      </p:sp>
      <p:sp>
        <p:nvSpPr>
          <p:cNvPr id="33" name="TextBox 32">
            <a:extLst>
              <a:ext uri="{FF2B5EF4-FFF2-40B4-BE49-F238E27FC236}">
                <a16:creationId xmlns:a16="http://schemas.microsoft.com/office/drawing/2014/main" id="{92D8399D-07F3-9B42-B6F2-9064B0ED8662}"/>
              </a:ext>
            </a:extLst>
          </p:cNvPr>
          <p:cNvSpPr txBox="1"/>
          <p:nvPr/>
        </p:nvSpPr>
        <p:spPr>
          <a:xfrm>
            <a:off x="3516924" y="4389203"/>
            <a:ext cx="295421" cy="138499"/>
          </a:xfrm>
          <a:prstGeom prst="rect">
            <a:avLst/>
          </a:prstGeom>
          <a:noFill/>
        </p:spPr>
        <p:txBody>
          <a:bodyPr wrap="square" lIns="0" tIns="0" rIns="0" bIns="0" rtlCol="0">
            <a:spAutoFit/>
          </a:bodyPr>
          <a:lstStyle/>
          <a:p>
            <a:pPr algn="ctr"/>
            <a:r>
              <a:rPr lang="nl-BE" sz="900" b="1">
                <a:solidFill>
                  <a:schemeClr val="bg1"/>
                </a:solidFill>
              </a:rPr>
              <a:t>38%</a:t>
            </a:r>
          </a:p>
        </p:txBody>
      </p:sp>
      <p:sp>
        <p:nvSpPr>
          <p:cNvPr id="34" name="TextBox 33">
            <a:extLst>
              <a:ext uri="{FF2B5EF4-FFF2-40B4-BE49-F238E27FC236}">
                <a16:creationId xmlns:a16="http://schemas.microsoft.com/office/drawing/2014/main" id="{192CE09B-2245-0B4C-8108-47214BE9C441}"/>
              </a:ext>
            </a:extLst>
          </p:cNvPr>
          <p:cNvSpPr txBox="1"/>
          <p:nvPr/>
        </p:nvSpPr>
        <p:spPr>
          <a:xfrm>
            <a:off x="3920197" y="4389203"/>
            <a:ext cx="295421" cy="138499"/>
          </a:xfrm>
          <a:prstGeom prst="rect">
            <a:avLst/>
          </a:prstGeom>
          <a:noFill/>
        </p:spPr>
        <p:txBody>
          <a:bodyPr wrap="square" lIns="0" tIns="0" rIns="0" bIns="0" rtlCol="0">
            <a:spAutoFit/>
          </a:bodyPr>
          <a:lstStyle/>
          <a:p>
            <a:pPr algn="ctr"/>
            <a:r>
              <a:rPr lang="nl-BE" sz="900" b="1">
                <a:solidFill>
                  <a:schemeClr val="bg1"/>
                </a:solidFill>
              </a:rPr>
              <a:t>33%</a:t>
            </a:r>
          </a:p>
        </p:txBody>
      </p:sp>
      <p:sp>
        <p:nvSpPr>
          <p:cNvPr id="35" name="TextBox 34">
            <a:extLst>
              <a:ext uri="{FF2B5EF4-FFF2-40B4-BE49-F238E27FC236}">
                <a16:creationId xmlns:a16="http://schemas.microsoft.com/office/drawing/2014/main" id="{A564DC90-6F17-694F-9B84-53F16388F9CB}"/>
              </a:ext>
            </a:extLst>
          </p:cNvPr>
          <p:cNvSpPr txBox="1"/>
          <p:nvPr/>
        </p:nvSpPr>
        <p:spPr>
          <a:xfrm>
            <a:off x="4928382" y="4389203"/>
            <a:ext cx="295421" cy="138499"/>
          </a:xfrm>
          <a:prstGeom prst="rect">
            <a:avLst/>
          </a:prstGeom>
          <a:noFill/>
        </p:spPr>
        <p:txBody>
          <a:bodyPr wrap="square" lIns="0" tIns="0" rIns="0" bIns="0" rtlCol="0">
            <a:spAutoFit/>
          </a:bodyPr>
          <a:lstStyle/>
          <a:p>
            <a:pPr algn="ctr"/>
            <a:r>
              <a:rPr lang="nl-BE" sz="900" b="1">
                <a:solidFill>
                  <a:schemeClr val="bg1"/>
                </a:solidFill>
              </a:rPr>
              <a:t>18%</a:t>
            </a:r>
          </a:p>
        </p:txBody>
      </p:sp>
      <p:sp>
        <p:nvSpPr>
          <p:cNvPr id="36" name="TextBox 35">
            <a:extLst>
              <a:ext uri="{FF2B5EF4-FFF2-40B4-BE49-F238E27FC236}">
                <a16:creationId xmlns:a16="http://schemas.microsoft.com/office/drawing/2014/main" id="{959CBE2F-F608-B74D-9995-E9B4308D8447}"/>
              </a:ext>
            </a:extLst>
          </p:cNvPr>
          <p:cNvSpPr txBox="1"/>
          <p:nvPr/>
        </p:nvSpPr>
        <p:spPr>
          <a:xfrm>
            <a:off x="5331656" y="4389203"/>
            <a:ext cx="295421" cy="138499"/>
          </a:xfrm>
          <a:prstGeom prst="rect">
            <a:avLst/>
          </a:prstGeom>
          <a:noFill/>
        </p:spPr>
        <p:txBody>
          <a:bodyPr wrap="square" lIns="0" tIns="0" rIns="0" bIns="0" rtlCol="0">
            <a:spAutoFit/>
          </a:bodyPr>
          <a:lstStyle/>
          <a:p>
            <a:pPr algn="ctr"/>
            <a:r>
              <a:rPr lang="nl-BE" sz="900" b="1">
                <a:solidFill>
                  <a:schemeClr val="bg1"/>
                </a:solidFill>
              </a:rPr>
              <a:t>30%</a:t>
            </a:r>
          </a:p>
        </p:txBody>
      </p:sp>
      <p:sp>
        <p:nvSpPr>
          <p:cNvPr id="37" name="TextBox 36">
            <a:extLst>
              <a:ext uri="{FF2B5EF4-FFF2-40B4-BE49-F238E27FC236}">
                <a16:creationId xmlns:a16="http://schemas.microsoft.com/office/drawing/2014/main" id="{6A62C96F-3EED-0B47-A28A-2C8B58E41679}"/>
              </a:ext>
            </a:extLst>
          </p:cNvPr>
          <p:cNvSpPr txBox="1"/>
          <p:nvPr/>
        </p:nvSpPr>
        <p:spPr>
          <a:xfrm>
            <a:off x="5734930" y="4389203"/>
            <a:ext cx="295421" cy="138499"/>
          </a:xfrm>
          <a:prstGeom prst="rect">
            <a:avLst/>
          </a:prstGeom>
          <a:noFill/>
        </p:spPr>
        <p:txBody>
          <a:bodyPr wrap="square" lIns="0" tIns="0" rIns="0" bIns="0" rtlCol="0">
            <a:spAutoFit/>
          </a:bodyPr>
          <a:lstStyle/>
          <a:p>
            <a:pPr algn="ctr"/>
            <a:r>
              <a:rPr lang="nl-BE" sz="900" b="1">
                <a:solidFill>
                  <a:schemeClr val="bg1"/>
                </a:solidFill>
              </a:rPr>
              <a:t>31%</a:t>
            </a:r>
          </a:p>
        </p:txBody>
      </p:sp>
      <p:sp>
        <p:nvSpPr>
          <p:cNvPr id="38" name="TextBox 37">
            <a:extLst>
              <a:ext uri="{FF2B5EF4-FFF2-40B4-BE49-F238E27FC236}">
                <a16:creationId xmlns:a16="http://schemas.microsoft.com/office/drawing/2014/main" id="{CE287F9C-F426-1B4F-BF22-82FEE364118C}"/>
              </a:ext>
            </a:extLst>
          </p:cNvPr>
          <p:cNvSpPr txBox="1"/>
          <p:nvPr/>
        </p:nvSpPr>
        <p:spPr>
          <a:xfrm>
            <a:off x="6138203" y="4389203"/>
            <a:ext cx="295421" cy="138499"/>
          </a:xfrm>
          <a:prstGeom prst="rect">
            <a:avLst/>
          </a:prstGeom>
          <a:noFill/>
        </p:spPr>
        <p:txBody>
          <a:bodyPr wrap="square" lIns="0" tIns="0" rIns="0" bIns="0" rtlCol="0">
            <a:spAutoFit/>
          </a:bodyPr>
          <a:lstStyle/>
          <a:p>
            <a:pPr algn="ctr"/>
            <a:r>
              <a:rPr lang="nl-BE" sz="900" b="1">
                <a:solidFill>
                  <a:schemeClr val="bg1"/>
                </a:solidFill>
              </a:rPr>
              <a:t>28%</a:t>
            </a:r>
          </a:p>
        </p:txBody>
      </p:sp>
      <p:sp>
        <p:nvSpPr>
          <p:cNvPr id="39" name="TextBox 38">
            <a:extLst>
              <a:ext uri="{FF2B5EF4-FFF2-40B4-BE49-F238E27FC236}">
                <a16:creationId xmlns:a16="http://schemas.microsoft.com/office/drawing/2014/main" id="{1D265581-AE0C-C147-8EEF-951BEB0680F3}"/>
              </a:ext>
            </a:extLst>
          </p:cNvPr>
          <p:cNvSpPr txBox="1"/>
          <p:nvPr/>
        </p:nvSpPr>
        <p:spPr>
          <a:xfrm>
            <a:off x="7146388" y="4389203"/>
            <a:ext cx="295421" cy="138499"/>
          </a:xfrm>
          <a:prstGeom prst="rect">
            <a:avLst/>
          </a:prstGeom>
          <a:noFill/>
        </p:spPr>
        <p:txBody>
          <a:bodyPr wrap="square" lIns="0" tIns="0" rIns="0" bIns="0" rtlCol="0">
            <a:spAutoFit/>
          </a:bodyPr>
          <a:lstStyle/>
          <a:p>
            <a:pPr algn="ctr"/>
            <a:r>
              <a:rPr lang="nl-BE" sz="900" b="1">
                <a:solidFill>
                  <a:schemeClr val="bg1"/>
                </a:solidFill>
              </a:rPr>
              <a:t>13%</a:t>
            </a:r>
          </a:p>
        </p:txBody>
      </p:sp>
      <p:sp>
        <p:nvSpPr>
          <p:cNvPr id="40" name="TextBox 39">
            <a:extLst>
              <a:ext uri="{FF2B5EF4-FFF2-40B4-BE49-F238E27FC236}">
                <a16:creationId xmlns:a16="http://schemas.microsoft.com/office/drawing/2014/main" id="{DCCC996F-ED0F-C642-8535-31BF439B7F02}"/>
              </a:ext>
            </a:extLst>
          </p:cNvPr>
          <p:cNvSpPr txBox="1"/>
          <p:nvPr/>
        </p:nvSpPr>
        <p:spPr>
          <a:xfrm>
            <a:off x="7549662" y="4389203"/>
            <a:ext cx="295421" cy="138499"/>
          </a:xfrm>
          <a:prstGeom prst="rect">
            <a:avLst/>
          </a:prstGeom>
          <a:noFill/>
        </p:spPr>
        <p:txBody>
          <a:bodyPr wrap="square" lIns="0" tIns="0" rIns="0" bIns="0" rtlCol="0">
            <a:spAutoFit/>
          </a:bodyPr>
          <a:lstStyle/>
          <a:p>
            <a:pPr algn="ctr"/>
            <a:r>
              <a:rPr lang="nl-BE" sz="900" b="1">
                <a:solidFill>
                  <a:schemeClr val="bg1"/>
                </a:solidFill>
              </a:rPr>
              <a:t>21%</a:t>
            </a:r>
          </a:p>
        </p:txBody>
      </p:sp>
      <p:sp>
        <p:nvSpPr>
          <p:cNvPr id="41" name="TextBox 40">
            <a:extLst>
              <a:ext uri="{FF2B5EF4-FFF2-40B4-BE49-F238E27FC236}">
                <a16:creationId xmlns:a16="http://schemas.microsoft.com/office/drawing/2014/main" id="{22F98676-8EFA-0A42-8562-25B22D481AE5}"/>
              </a:ext>
            </a:extLst>
          </p:cNvPr>
          <p:cNvSpPr txBox="1"/>
          <p:nvPr/>
        </p:nvSpPr>
        <p:spPr>
          <a:xfrm>
            <a:off x="7952936" y="4389203"/>
            <a:ext cx="295421" cy="138499"/>
          </a:xfrm>
          <a:prstGeom prst="rect">
            <a:avLst/>
          </a:prstGeom>
          <a:noFill/>
        </p:spPr>
        <p:txBody>
          <a:bodyPr wrap="square" lIns="0" tIns="0" rIns="0" bIns="0" rtlCol="0">
            <a:spAutoFit/>
          </a:bodyPr>
          <a:lstStyle/>
          <a:p>
            <a:pPr algn="ctr"/>
            <a:r>
              <a:rPr lang="nl-BE" sz="900" b="1">
                <a:solidFill>
                  <a:schemeClr val="bg1"/>
                </a:solidFill>
              </a:rPr>
              <a:t>19%</a:t>
            </a:r>
          </a:p>
        </p:txBody>
      </p:sp>
      <p:sp>
        <p:nvSpPr>
          <p:cNvPr id="42" name="TextBox 41">
            <a:extLst>
              <a:ext uri="{FF2B5EF4-FFF2-40B4-BE49-F238E27FC236}">
                <a16:creationId xmlns:a16="http://schemas.microsoft.com/office/drawing/2014/main" id="{B9EF9079-0BCF-8C44-856E-9AF2BCDC652F}"/>
              </a:ext>
            </a:extLst>
          </p:cNvPr>
          <p:cNvSpPr txBox="1"/>
          <p:nvPr/>
        </p:nvSpPr>
        <p:spPr>
          <a:xfrm>
            <a:off x="8356209" y="4389203"/>
            <a:ext cx="295421" cy="138499"/>
          </a:xfrm>
          <a:prstGeom prst="rect">
            <a:avLst/>
          </a:prstGeom>
          <a:noFill/>
        </p:spPr>
        <p:txBody>
          <a:bodyPr wrap="square" lIns="0" tIns="0" rIns="0" bIns="0" rtlCol="0">
            <a:spAutoFit/>
          </a:bodyPr>
          <a:lstStyle/>
          <a:p>
            <a:pPr algn="ctr"/>
            <a:r>
              <a:rPr lang="nl-BE" sz="900" b="1">
                <a:solidFill>
                  <a:schemeClr val="bg1"/>
                </a:solidFill>
              </a:rPr>
              <a:t>22%</a:t>
            </a:r>
          </a:p>
        </p:txBody>
      </p:sp>
      <p:sp>
        <p:nvSpPr>
          <p:cNvPr id="12" name="Oval 11">
            <a:extLst>
              <a:ext uri="{FF2B5EF4-FFF2-40B4-BE49-F238E27FC236}">
                <a16:creationId xmlns:a16="http://schemas.microsoft.com/office/drawing/2014/main" id="{00F47C3D-8D92-EA40-9E08-7908CEF71B61}"/>
              </a:ext>
            </a:extLst>
          </p:cNvPr>
          <p:cNvSpPr/>
          <p:nvPr/>
        </p:nvSpPr>
        <p:spPr>
          <a:xfrm>
            <a:off x="103624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6499A232-AFDB-7C40-867E-1BD5706B814A}"/>
              </a:ext>
            </a:extLst>
          </p:cNvPr>
          <p:cNvPicPr>
            <a:picLocks noChangeAspect="1"/>
          </p:cNvPicPr>
          <p:nvPr/>
        </p:nvPicPr>
        <p:blipFill>
          <a:blip r:embed="rId4"/>
          <a:stretch>
            <a:fillRect/>
          </a:stretch>
        </p:blipFill>
        <p:spPr>
          <a:xfrm>
            <a:off x="1117133" y="2265485"/>
            <a:ext cx="295421" cy="274065"/>
          </a:xfrm>
          <a:prstGeom prst="rect">
            <a:avLst/>
          </a:prstGeom>
        </p:spPr>
      </p:pic>
      <p:sp>
        <p:nvSpPr>
          <p:cNvPr id="68" name="Oval 67">
            <a:extLst>
              <a:ext uri="{FF2B5EF4-FFF2-40B4-BE49-F238E27FC236}">
                <a16:creationId xmlns:a16="http://schemas.microsoft.com/office/drawing/2014/main" id="{9ACAF684-59A8-ED4C-B9CD-7565AF3EF9DD}"/>
              </a:ext>
            </a:extLst>
          </p:cNvPr>
          <p:cNvSpPr/>
          <p:nvPr/>
        </p:nvSpPr>
        <p:spPr>
          <a:xfrm>
            <a:off x="324810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0C6BAB11-ED3F-B545-A3F1-975302C8005F}"/>
              </a:ext>
            </a:extLst>
          </p:cNvPr>
          <p:cNvSpPr/>
          <p:nvPr/>
        </p:nvSpPr>
        <p:spPr>
          <a:xfrm>
            <a:off x="5459964"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2C559311-7706-FC49-A277-E0DC9ACFC6B0}"/>
              </a:ext>
            </a:extLst>
          </p:cNvPr>
          <p:cNvSpPr/>
          <p:nvPr/>
        </p:nvSpPr>
        <p:spPr>
          <a:xfrm>
            <a:off x="7724336" y="2173918"/>
            <a:ext cx="457200" cy="4572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0FABB6B-C0E7-8E4C-89A9-7BC983F169BF}"/>
              </a:ext>
            </a:extLst>
          </p:cNvPr>
          <p:cNvPicPr>
            <a:picLocks noChangeAspect="1"/>
          </p:cNvPicPr>
          <p:nvPr/>
        </p:nvPicPr>
        <p:blipFill>
          <a:blip r:embed="rId5"/>
          <a:stretch>
            <a:fillRect/>
          </a:stretch>
        </p:blipFill>
        <p:spPr>
          <a:xfrm>
            <a:off x="3328649" y="2256358"/>
            <a:ext cx="296109" cy="296109"/>
          </a:xfrm>
          <a:prstGeom prst="rect">
            <a:avLst/>
          </a:prstGeom>
        </p:spPr>
      </p:pic>
      <p:pic>
        <p:nvPicPr>
          <p:cNvPr id="14" name="Picture 13">
            <a:extLst>
              <a:ext uri="{FF2B5EF4-FFF2-40B4-BE49-F238E27FC236}">
                <a16:creationId xmlns:a16="http://schemas.microsoft.com/office/drawing/2014/main" id="{1B3CE5B1-50F2-8E4F-A6A1-805D7AA21879}"/>
              </a:ext>
            </a:extLst>
          </p:cNvPr>
          <p:cNvPicPr>
            <a:picLocks noChangeAspect="1"/>
          </p:cNvPicPr>
          <p:nvPr/>
        </p:nvPicPr>
        <p:blipFill>
          <a:blip r:embed="rId6"/>
          <a:stretch>
            <a:fillRect/>
          </a:stretch>
        </p:blipFill>
        <p:spPr>
          <a:xfrm>
            <a:off x="5525555" y="2262254"/>
            <a:ext cx="326017" cy="287866"/>
          </a:xfrm>
          <a:prstGeom prst="rect">
            <a:avLst/>
          </a:prstGeom>
        </p:spPr>
      </p:pic>
      <p:pic>
        <p:nvPicPr>
          <p:cNvPr id="20" name="Picture 19">
            <a:extLst>
              <a:ext uri="{FF2B5EF4-FFF2-40B4-BE49-F238E27FC236}">
                <a16:creationId xmlns:a16="http://schemas.microsoft.com/office/drawing/2014/main" id="{1226E55B-3CB2-C042-9CE5-F2F049E0ECA1}"/>
              </a:ext>
            </a:extLst>
          </p:cNvPr>
          <p:cNvPicPr>
            <a:picLocks noChangeAspect="1"/>
          </p:cNvPicPr>
          <p:nvPr/>
        </p:nvPicPr>
        <p:blipFill>
          <a:blip r:embed="rId7"/>
          <a:stretch>
            <a:fillRect/>
          </a:stretch>
        </p:blipFill>
        <p:spPr>
          <a:xfrm>
            <a:off x="7810788" y="2276847"/>
            <a:ext cx="284295" cy="262703"/>
          </a:xfrm>
          <a:prstGeom prst="rect">
            <a:avLst/>
          </a:prstGeom>
        </p:spPr>
      </p:pic>
      <p:sp>
        <p:nvSpPr>
          <p:cNvPr id="71" name="Rounded Rectangle 70">
            <a:extLst>
              <a:ext uri="{FF2B5EF4-FFF2-40B4-BE49-F238E27FC236}">
                <a16:creationId xmlns:a16="http://schemas.microsoft.com/office/drawing/2014/main" id="{29AE66C8-4FC8-1444-BBBF-DC649141A7E8}"/>
              </a:ext>
            </a:extLst>
          </p:cNvPr>
          <p:cNvSpPr/>
          <p:nvPr/>
        </p:nvSpPr>
        <p:spPr>
          <a:xfrm>
            <a:off x="1872230" y="1828721"/>
            <a:ext cx="1469794" cy="1790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00" b="1"/>
              <a:t>ZUID-/CENTRAAL-AMERIKA</a:t>
            </a:r>
          </a:p>
        </p:txBody>
      </p:sp>
      <p:sp>
        <p:nvSpPr>
          <p:cNvPr id="72" name="Rounded Rectangle 71">
            <a:extLst>
              <a:ext uri="{FF2B5EF4-FFF2-40B4-BE49-F238E27FC236}">
                <a16:creationId xmlns:a16="http://schemas.microsoft.com/office/drawing/2014/main" id="{2CE2DB9C-59B0-184A-9735-342B620460B4}"/>
              </a:ext>
            </a:extLst>
          </p:cNvPr>
          <p:cNvSpPr/>
          <p:nvPr/>
        </p:nvSpPr>
        <p:spPr>
          <a:xfrm>
            <a:off x="3409361" y="1828721"/>
            <a:ext cx="1612942" cy="17904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600" b="1" dirty="0"/>
              <a:t>EUROPA/MIDDEN-OOSTEN/AFRIKA</a:t>
            </a:r>
          </a:p>
        </p:txBody>
      </p:sp>
      <p:sp>
        <p:nvSpPr>
          <p:cNvPr id="73" name="Rounded Rectangle 72">
            <a:extLst>
              <a:ext uri="{FF2B5EF4-FFF2-40B4-BE49-F238E27FC236}">
                <a16:creationId xmlns:a16="http://schemas.microsoft.com/office/drawing/2014/main" id="{1D0AF13D-7FE5-9144-8DAA-B35745E8AF5F}"/>
              </a:ext>
            </a:extLst>
          </p:cNvPr>
          <p:cNvSpPr/>
          <p:nvPr/>
        </p:nvSpPr>
        <p:spPr>
          <a:xfrm>
            <a:off x="5087923" y="1828721"/>
            <a:ext cx="984660" cy="17904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00" b="1"/>
              <a:t>NOORD-AFRIKA</a:t>
            </a:r>
          </a:p>
        </p:txBody>
      </p:sp>
      <p:sp>
        <p:nvSpPr>
          <p:cNvPr id="74" name="Rounded Rectangle 73">
            <a:extLst>
              <a:ext uri="{FF2B5EF4-FFF2-40B4-BE49-F238E27FC236}">
                <a16:creationId xmlns:a16="http://schemas.microsoft.com/office/drawing/2014/main" id="{19A37026-FF51-3D44-AF1F-6BE21491B1B0}"/>
              </a:ext>
            </a:extLst>
          </p:cNvPr>
          <p:cNvSpPr/>
          <p:nvPr/>
        </p:nvSpPr>
        <p:spPr>
          <a:xfrm>
            <a:off x="6138203" y="1828721"/>
            <a:ext cx="1554480" cy="17904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700" b="1" dirty="0"/>
              <a:t>AZIATISCH-PACIFISCHE REGIO</a:t>
            </a:r>
          </a:p>
        </p:txBody>
      </p:sp>
    </p:spTree>
    <p:extLst>
      <p:ext uri="{BB962C8B-B14F-4D97-AF65-F5344CB8AC3E}">
        <p14:creationId xmlns:p14="http://schemas.microsoft.com/office/powerpoint/2010/main" val="144414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432A7-415F-4949-BC0B-C1845FE535F9}"/>
              </a:ext>
            </a:extLst>
          </p:cNvPr>
          <p:cNvPicPr>
            <a:picLocks noChangeAspect="1"/>
          </p:cNvPicPr>
          <p:nvPr/>
        </p:nvPicPr>
        <p:blipFill>
          <a:blip r:embed="rId3"/>
          <a:srcRect/>
          <a:stretch/>
        </p:blipFill>
        <p:spPr>
          <a:xfrm>
            <a:off x="1" y="0"/>
            <a:ext cx="9143833" cy="4731724"/>
          </a:xfrm>
          <a:prstGeom prst="rect">
            <a:avLst/>
          </a:prstGeom>
        </p:spPr>
      </p:pic>
      <p:sp>
        <p:nvSpPr>
          <p:cNvPr id="7" name="Round Same Side Corner Rectangle 6">
            <a:extLst>
              <a:ext uri="{FF2B5EF4-FFF2-40B4-BE49-F238E27FC236}">
                <a16:creationId xmlns:a16="http://schemas.microsoft.com/office/drawing/2014/main" id="{3B113900-2B91-42D7-8E9C-47993A979D27}"/>
              </a:ext>
            </a:extLst>
          </p:cNvPr>
          <p:cNvSpPr/>
          <p:nvPr/>
        </p:nvSpPr>
        <p:spPr>
          <a:xfrm rot="5400000">
            <a:off x="801037" y="-389258"/>
            <a:ext cx="3046130" cy="4648200"/>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2">
            <a:extLst>
              <a:ext uri="{FF2B5EF4-FFF2-40B4-BE49-F238E27FC236}">
                <a16:creationId xmlns:a16="http://schemas.microsoft.com/office/drawing/2014/main" id="{5362479A-7E09-4F84-BBCC-F3C1AF327A9A}"/>
              </a:ext>
            </a:extLst>
          </p:cNvPr>
          <p:cNvSpPr/>
          <p:nvPr/>
        </p:nvSpPr>
        <p:spPr>
          <a:xfrm rot="5400000">
            <a:off x="1" y="41177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2F101D2-FE4F-4D8D-8B8D-062E95298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60" y="503735"/>
            <a:ext cx="320889" cy="320889"/>
          </a:xfrm>
          <a:prstGeom prst="rect">
            <a:avLst/>
          </a:prstGeom>
        </p:spPr>
      </p:pic>
      <p:sp>
        <p:nvSpPr>
          <p:cNvPr id="23" name="Title 1">
            <a:extLst>
              <a:ext uri="{FF2B5EF4-FFF2-40B4-BE49-F238E27FC236}">
                <a16:creationId xmlns:a16="http://schemas.microsoft.com/office/drawing/2014/main" id="{D38201D1-3ECB-4AC5-8263-A03E9994BD4D}"/>
              </a:ext>
            </a:extLst>
          </p:cNvPr>
          <p:cNvSpPr>
            <a:spLocks noGrp="1"/>
          </p:cNvSpPr>
          <p:nvPr>
            <p:ph type="title"/>
          </p:nvPr>
        </p:nvSpPr>
        <p:spPr>
          <a:xfrm>
            <a:off x="291992" y="691564"/>
            <a:ext cx="4094951" cy="2414022"/>
          </a:xfrm>
        </p:spPr>
        <p:txBody>
          <a:bodyPr/>
          <a:lstStyle/>
          <a:p>
            <a:r>
              <a:rPr lang="nl-BE" dirty="0">
                <a:latin typeface="Arial"/>
                <a:cs typeface="Arial"/>
              </a:rPr>
              <a:t>ALLE TALENTEN-</a:t>
            </a:r>
            <a:br>
              <a:rPr lang="nl-BE" dirty="0">
                <a:latin typeface="Arial"/>
                <a:cs typeface="Arial"/>
              </a:rPr>
            </a:br>
            <a:r>
              <a:rPr lang="nl-BE" dirty="0">
                <a:latin typeface="Arial"/>
                <a:cs typeface="Arial"/>
              </a:rPr>
              <a:t>POOLS ZIJN GERICHT </a:t>
            </a:r>
            <a:br>
              <a:rPr lang="nl-BE" dirty="0">
                <a:latin typeface="Arial"/>
                <a:cs typeface="Arial"/>
              </a:rPr>
            </a:br>
            <a:r>
              <a:rPr lang="nl-BE" dirty="0">
                <a:latin typeface="Arial"/>
                <a:cs typeface="Arial"/>
              </a:rPr>
              <a:t>OP RESKILLING EN UPSKILLING IN BELGIË</a:t>
            </a:r>
          </a:p>
        </p:txBody>
      </p:sp>
      <p:pic>
        <p:nvPicPr>
          <p:cNvPr id="4" name="Picture 3">
            <a:extLst>
              <a:ext uri="{FF2B5EF4-FFF2-40B4-BE49-F238E27FC236}">
                <a16:creationId xmlns:a16="http://schemas.microsoft.com/office/drawing/2014/main" id="{181841C7-84B1-C04A-9AEF-B42CF371C590}"/>
              </a:ext>
            </a:extLst>
          </p:cNvPr>
          <p:cNvPicPr>
            <a:picLocks noChangeAspect="1"/>
          </p:cNvPicPr>
          <p:nvPr/>
        </p:nvPicPr>
        <p:blipFill>
          <a:blip r:embed="rId6"/>
          <a:stretch>
            <a:fillRect/>
          </a:stretch>
        </p:blipFill>
        <p:spPr>
          <a:xfrm>
            <a:off x="3560385" y="824624"/>
            <a:ext cx="725212" cy="672787"/>
          </a:xfrm>
          <a:prstGeom prst="rect">
            <a:avLst/>
          </a:prstGeom>
        </p:spPr>
      </p:pic>
    </p:spTree>
    <p:extLst>
      <p:ext uri="{BB962C8B-B14F-4D97-AF65-F5344CB8AC3E}">
        <p14:creationId xmlns:p14="http://schemas.microsoft.com/office/powerpoint/2010/main" val="733239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a:xfrm>
            <a:off x="457201" y="410607"/>
            <a:ext cx="8229599" cy="843658"/>
          </a:xfrm>
        </p:spPr>
        <p:txBody>
          <a:bodyPr/>
          <a:lstStyle/>
          <a:p>
            <a:r>
              <a:rPr lang="nl-BE" dirty="0"/>
              <a:t>Alle talentenpools zijn gericht op </a:t>
            </a:r>
            <a:r>
              <a:rPr lang="nl-BE" dirty="0" err="1"/>
              <a:t>reskilling</a:t>
            </a:r>
            <a:r>
              <a:rPr lang="nl-BE" dirty="0"/>
              <a:t> en </a:t>
            </a:r>
            <a:r>
              <a:rPr lang="nl-BE" dirty="0" err="1"/>
              <a:t>upskilling</a:t>
            </a:r>
            <a:r>
              <a:rPr lang="nl-BE" dirty="0"/>
              <a:t> in België</a:t>
            </a:r>
          </a:p>
        </p:txBody>
      </p:sp>
      <p:grpSp>
        <p:nvGrpSpPr>
          <p:cNvPr id="2" name="Group 1">
            <a:extLst>
              <a:ext uri="{FF2B5EF4-FFF2-40B4-BE49-F238E27FC236}">
                <a16:creationId xmlns:a16="http://schemas.microsoft.com/office/drawing/2014/main" id="{123C93A7-DD14-724C-89FC-567E4D2F0A12}"/>
              </a:ext>
            </a:extLst>
          </p:cNvPr>
          <p:cNvGrpSpPr/>
          <p:nvPr/>
        </p:nvGrpSpPr>
        <p:grpSpPr>
          <a:xfrm>
            <a:off x="728054" y="1185108"/>
            <a:ext cx="6119028" cy="4039634"/>
            <a:chOff x="629449" y="1103866"/>
            <a:chExt cx="6119028" cy="4039634"/>
          </a:xfrm>
        </p:grpSpPr>
        <p:graphicFrame>
          <p:nvGraphicFramePr>
            <p:cNvPr id="51" name="Chart 50" descr="7766c914-54dd-42b1-b80b-7692bce23391 Q4 What is the biggest barrier that your organization faces when it comes to its ability to scale (increase) upskilling programs">
              <a:extLst>
                <a:ext uri="{FF2B5EF4-FFF2-40B4-BE49-F238E27FC236}">
                  <a16:creationId xmlns:a16="http://schemas.microsoft.com/office/drawing/2014/main" id="{64ECBB9F-E7BB-AB4E-A6BB-6C71ABFA3EE5}"/>
                </a:ext>
              </a:extLst>
            </p:cNvPr>
            <p:cNvGraphicFramePr/>
            <p:nvPr>
              <p:custDataLst>
                <p:tags r:id="rId1"/>
              </p:custDataLst>
              <p:extLst>
                <p:ext uri="{D42A27DB-BD31-4B8C-83A1-F6EECF244321}">
                  <p14:modId xmlns:p14="http://schemas.microsoft.com/office/powerpoint/2010/main" val="3265785696"/>
                </p:ext>
              </p:extLst>
            </p:nvPr>
          </p:nvGraphicFramePr>
          <p:xfrm>
            <a:off x="1330413" y="1103866"/>
            <a:ext cx="5418064" cy="4039634"/>
          </p:xfrm>
          <a:graphic>
            <a:graphicData uri="http://schemas.openxmlformats.org/drawingml/2006/chart">
              <c:chart xmlns:c="http://schemas.openxmlformats.org/drawingml/2006/chart" xmlns:r="http://schemas.openxmlformats.org/officeDocument/2006/relationships" r:id="rId4"/>
            </a:graphicData>
          </a:graphic>
        </p:graphicFrame>
        <p:sp>
          <p:nvSpPr>
            <p:cNvPr id="52" name="TextBox 51">
              <a:extLst>
                <a:ext uri="{FF2B5EF4-FFF2-40B4-BE49-F238E27FC236}">
                  <a16:creationId xmlns:a16="http://schemas.microsoft.com/office/drawing/2014/main" id="{3F8198A6-BFA5-0147-8494-7EDAA8AF2AA1}"/>
                </a:ext>
              </a:extLst>
            </p:cNvPr>
            <p:cNvSpPr txBox="1"/>
            <p:nvPr/>
          </p:nvSpPr>
          <p:spPr>
            <a:xfrm>
              <a:off x="807900" y="2551373"/>
              <a:ext cx="1706957" cy="276999"/>
            </a:xfrm>
            <a:prstGeom prst="rect">
              <a:avLst/>
            </a:prstGeom>
            <a:noFill/>
          </p:spPr>
          <p:txBody>
            <a:bodyPr wrap="square" lIns="0" tIns="0" rIns="0" bIns="0" rtlCol="0">
              <a:spAutoFit/>
            </a:bodyPr>
            <a:lstStyle/>
            <a:p>
              <a:pPr algn="r"/>
              <a:r>
                <a:rPr lang="nl-BE" sz="900">
                  <a:solidFill>
                    <a:schemeClr val="accent4"/>
                  </a:solidFill>
                </a:rPr>
                <a:t>Bestaande werknemers </a:t>
              </a:r>
            </a:p>
            <a:p>
              <a:pPr algn="r"/>
              <a:r>
                <a:rPr lang="nl-BE" sz="900">
                  <a:solidFill>
                    <a:schemeClr val="accent4"/>
                  </a:solidFill>
                </a:rPr>
                <a:t>in hoger geschoolde functies</a:t>
              </a:r>
            </a:p>
          </p:txBody>
        </p:sp>
        <p:sp>
          <p:nvSpPr>
            <p:cNvPr id="53" name="TextBox 52">
              <a:extLst>
                <a:ext uri="{FF2B5EF4-FFF2-40B4-BE49-F238E27FC236}">
                  <a16:creationId xmlns:a16="http://schemas.microsoft.com/office/drawing/2014/main" id="{44328DD2-50C5-B84C-86F9-8E55CAB6FFA2}"/>
                </a:ext>
              </a:extLst>
            </p:cNvPr>
            <p:cNvSpPr txBox="1"/>
            <p:nvPr/>
          </p:nvSpPr>
          <p:spPr>
            <a:xfrm>
              <a:off x="1213184" y="1461328"/>
              <a:ext cx="1301676" cy="276999"/>
            </a:xfrm>
            <a:prstGeom prst="rect">
              <a:avLst/>
            </a:prstGeom>
            <a:noFill/>
          </p:spPr>
          <p:txBody>
            <a:bodyPr wrap="square" lIns="0" tIns="0" rIns="0" bIns="0" rtlCol="0">
              <a:spAutoFit/>
            </a:bodyPr>
            <a:lstStyle/>
            <a:p>
              <a:pPr algn="r"/>
              <a:r>
                <a:rPr lang="nl-BE" sz="900">
                  <a:solidFill>
                    <a:schemeClr val="accent4"/>
                  </a:solidFill>
                </a:rPr>
                <a:t>Studenten of </a:t>
              </a:r>
            </a:p>
            <a:p>
              <a:pPr algn="r"/>
              <a:r>
                <a:rPr lang="nl-BE" sz="900">
                  <a:solidFill>
                    <a:schemeClr val="accent4"/>
                  </a:solidFill>
                </a:rPr>
                <a:t>pas afgestudeerden</a:t>
              </a:r>
            </a:p>
          </p:txBody>
        </p:sp>
        <p:sp>
          <p:nvSpPr>
            <p:cNvPr id="54" name="TextBox 53">
              <a:extLst>
                <a:ext uri="{FF2B5EF4-FFF2-40B4-BE49-F238E27FC236}">
                  <a16:creationId xmlns:a16="http://schemas.microsoft.com/office/drawing/2014/main" id="{E1454E81-ED27-3245-90AE-F8BB0F9DF412}"/>
                </a:ext>
              </a:extLst>
            </p:cNvPr>
            <p:cNvSpPr txBox="1"/>
            <p:nvPr/>
          </p:nvSpPr>
          <p:spPr>
            <a:xfrm>
              <a:off x="1213184" y="1989923"/>
              <a:ext cx="1301676" cy="276999"/>
            </a:xfrm>
            <a:prstGeom prst="rect">
              <a:avLst/>
            </a:prstGeom>
            <a:noFill/>
          </p:spPr>
          <p:txBody>
            <a:bodyPr wrap="square" lIns="0" tIns="0" rIns="0" bIns="0" rtlCol="0">
              <a:spAutoFit/>
            </a:bodyPr>
            <a:lstStyle/>
            <a:p>
              <a:pPr algn="r"/>
              <a:r>
                <a:rPr lang="nl-BE" sz="900">
                  <a:solidFill>
                    <a:schemeClr val="accent4"/>
                  </a:solidFill>
                </a:rPr>
                <a:t>Bestaande werknemers </a:t>
              </a:r>
            </a:p>
            <a:p>
              <a:pPr algn="r"/>
              <a:r>
                <a:rPr lang="nl-BE" sz="900">
                  <a:solidFill>
                    <a:schemeClr val="accent4"/>
                  </a:solidFill>
                </a:rPr>
                <a:t>in laaggeschoolde functies</a:t>
              </a:r>
            </a:p>
          </p:txBody>
        </p:sp>
        <p:sp>
          <p:nvSpPr>
            <p:cNvPr id="55" name="TextBox 54">
              <a:extLst>
                <a:ext uri="{FF2B5EF4-FFF2-40B4-BE49-F238E27FC236}">
                  <a16:creationId xmlns:a16="http://schemas.microsoft.com/office/drawing/2014/main" id="{35BD2956-4149-0C48-BEE7-C3A7EE914D43}"/>
                </a:ext>
              </a:extLst>
            </p:cNvPr>
            <p:cNvSpPr txBox="1"/>
            <p:nvPr/>
          </p:nvSpPr>
          <p:spPr>
            <a:xfrm>
              <a:off x="857983" y="3165007"/>
              <a:ext cx="1656875" cy="138499"/>
            </a:xfrm>
            <a:prstGeom prst="rect">
              <a:avLst/>
            </a:prstGeom>
            <a:noFill/>
          </p:spPr>
          <p:txBody>
            <a:bodyPr wrap="square" lIns="0" tIns="0" rIns="0" bIns="0" rtlCol="0">
              <a:spAutoFit/>
            </a:bodyPr>
            <a:lstStyle/>
            <a:p>
              <a:pPr algn="r"/>
              <a:r>
                <a:rPr lang="nl-BE" sz="900">
                  <a:solidFill>
                    <a:schemeClr val="accent4"/>
                  </a:solidFill>
                </a:rPr>
                <a:t>Werknemers ouder dan 50 jaar</a:t>
              </a:r>
            </a:p>
          </p:txBody>
        </p:sp>
        <p:sp>
          <p:nvSpPr>
            <p:cNvPr id="56" name="TextBox 55">
              <a:extLst>
                <a:ext uri="{FF2B5EF4-FFF2-40B4-BE49-F238E27FC236}">
                  <a16:creationId xmlns:a16="http://schemas.microsoft.com/office/drawing/2014/main" id="{61F2ACB1-F067-2842-95B6-8741E625C445}"/>
                </a:ext>
              </a:extLst>
            </p:cNvPr>
            <p:cNvSpPr txBox="1"/>
            <p:nvPr/>
          </p:nvSpPr>
          <p:spPr>
            <a:xfrm>
              <a:off x="857983" y="3632632"/>
              <a:ext cx="1656877" cy="276999"/>
            </a:xfrm>
            <a:prstGeom prst="rect">
              <a:avLst/>
            </a:prstGeom>
            <a:noFill/>
          </p:spPr>
          <p:txBody>
            <a:bodyPr wrap="square" lIns="0" tIns="0" rIns="0" bIns="0" rtlCol="0">
              <a:spAutoFit/>
            </a:bodyPr>
            <a:lstStyle/>
            <a:p>
              <a:pPr algn="r"/>
              <a:r>
                <a:rPr lang="nl-BE" sz="900">
                  <a:solidFill>
                    <a:schemeClr val="accent4"/>
                  </a:solidFill>
                </a:rPr>
                <a:t>Ondervertegenwoordigde groepen </a:t>
              </a:r>
            </a:p>
            <a:p>
              <a:pPr algn="r"/>
              <a:r>
                <a:rPr lang="nl-BE" sz="900">
                  <a:solidFill>
                    <a:schemeClr val="accent4"/>
                  </a:solidFill>
                </a:rPr>
                <a:t>(bv. minderheden)</a:t>
              </a:r>
            </a:p>
          </p:txBody>
        </p:sp>
        <p:sp>
          <p:nvSpPr>
            <p:cNvPr id="57" name="TextBox 56">
              <a:extLst>
                <a:ext uri="{FF2B5EF4-FFF2-40B4-BE49-F238E27FC236}">
                  <a16:creationId xmlns:a16="http://schemas.microsoft.com/office/drawing/2014/main" id="{60EDB10D-6158-7E45-8333-309F0AFA4C68}"/>
                </a:ext>
              </a:extLst>
            </p:cNvPr>
            <p:cNvSpPr txBox="1"/>
            <p:nvPr/>
          </p:nvSpPr>
          <p:spPr>
            <a:xfrm>
              <a:off x="629449" y="4188078"/>
              <a:ext cx="1885410" cy="276999"/>
            </a:xfrm>
            <a:prstGeom prst="rect">
              <a:avLst/>
            </a:prstGeom>
            <a:noFill/>
          </p:spPr>
          <p:txBody>
            <a:bodyPr wrap="square" lIns="0" tIns="0" rIns="0" bIns="0" rtlCol="0">
              <a:spAutoFit/>
            </a:bodyPr>
            <a:lstStyle/>
            <a:p>
              <a:pPr algn="r"/>
              <a:r>
                <a:rPr lang="nl-BE" sz="900">
                  <a:solidFill>
                    <a:schemeClr val="accent4"/>
                  </a:solidFill>
                </a:rPr>
                <a:t>Geen van deze groepen / </a:t>
              </a:r>
            </a:p>
            <a:p>
              <a:pPr algn="r"/>
              <a:r>
                <a:rPr lang="nl-BE" sz="900">
                  <a:solidFill>
                    <a:schemeClr val="accent4"/>
                  </a:solidFill>
                </a:rPr>
                <a:t>Weet niet</a:t>
              </a:r>
            </a:p>
          </p:txBody>
        </p:sp>
      </p:grpSp>
      <p:pic>
        <p:nvPicPr>
          <p:cNvPr id="11" name="Picture 10" descr="A picture containing lamp, room&#10;&#10;Description automatically generated">
            <a:extLst>
              <a:ext uri="{FF2B5EF4-FFF2-40B4-BE49-F238E27FC236}">
                <a16:creationId xmlns:a16="http://schemas.microsoft.com/office/drawing/2014/main" id="{F208AB16-0989-41DE-8F25-0F4AEC007B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1178" y="2909614"/>
            <a:ext cx="2826234" cy="1915146"/>
          </a:xfrm>
          <a:prstGeom prst="rect">
            <a:avLst/>
          </a:prstGeom>
        </p:spPr>
      </p:pic>
    </p:spTree>
    <p:extLst>
      <p:ext uri="{BB962C8B-B14F-4D97-AF65-F5344CB8AC3E}">
        <p14:creationId xmlns:p14="http://schemas.microsoft.com/office/powerpoint/2010/main" val="3762002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8432A7-415F-4949-BC0B-C1845FE535F9}"/>
              </a:ext>
            </a:extLst>
          </p:cNvPr>
          <p:cNvPicPr>
            <a:picLocks noChangeAspect="1"/>
          </p:cNvPicPr>
          <p:nvPr/>
        </p:nvPicPr>
        <p:blipFill>
          <a:blip r:embed="rId3"/>
          <a:srcRect/>
          <a:stretch/>
        </p:blipFill>
        <p:spPr>
          <a:xfrm>
            <a:off x="0" y="0"/>
            <a:ext cx="9143833" cy="4731724"/>
          </a:xfrm>
          <a:prstGeom prst="rect">
            <a:avLst/>
          </a:prstGeom>
        </p:spPr>
      </p:pic>
      <p:sp>
        <p:nvSpPr>
          <p:cNvPr id="7" name="Round Same Side Corner Rectangle 6">
            <a:extLst>
              <a:ext uri="{FF2B5EF4-FFF2-40B4-BE49-F238E27FC236}">
                <a16:creationId xmlns:a16="http://schemas.microsoft.com/office/drawing/2014/main" id="{3B113900-2B91-42D7-8E9C-47993A979D27}"/>
              </a:ext>
            </a:extLst>
          </p:cNvPr>
          <p:cNvSpPr/>
          <p:nvPr/>
        </p:nvSpPr>
        <p:spPr>
          <a:xfrm rot="5400000">
            <a:off x="758008" y="-346230"/>
            <a:ext cx="2923097" cy="4439111"/>
          </a:xfrm>
          <a:prstGeom prst="round2SameRect">
            <a:avLst>
              <a:gd name="adj1" fmla="val 2003"/>
              <a:gd name="adj2" fmla="val 1261"/>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ingle Corner Rectangle 12">
            <a:extLst>
              <a:ext uri="{FF2B5EF4-FFF2-40B4-BE49-F238E27FC236}">
                <a16:creationId xmlns:a16="http://schemas.microsoft.com/office/drawing/2014/main" id="{5362479A-7E09-4F84-BBCC-F3C1AF327A9A}"/>
              </a:ext>
            </a:extLst>
          </p:cNvPr>
          <p:cNvSpPr/>
          <p:nvPr/>
        </p:nvSpPr>
        <p:spPr>
          <a:xfrm rot="5400000">
            <a:off x="1" y="41177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a:extLst>
              <a:ext uri="{FF2B5EF4-FFF2-40B4-BE49-F238E27FC236}">
                <a16:creationId xmlns:a16="http://schemas.microsoft.com/office/drawing/2014/main" id="{32F101D2-FE4F-4D8D-8B8D-062E952981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960" y="503735"/>
            <a:ext cx="320889" cy="320889"/>
          </a:xfrm>
          <a:prstGeom prst="rect">
            <a:avLst/>
          </a:prstGeom>
        </p:spPr>
      </p:pic>
      <p:sp>
        <p:nvSpPr>
          <p:cNvPr id="23" name="Title 1">
            <a:extLst>
              <a:ext uri="{FF2B5EF4-FFF2-40B4-BE49-F238E27FC236}">
                <a16:creationId xmlns:a16="http://schemas.microsoft.com/office/drawing/2014/main" id="{D38201D1-3ECB-4AC5-8263-A03E9994BD4D}"/>
              </a:ext>
            </a:extLst>
          </p:cNvPr>
          <p:cNvSpPr>
            <a:spLocks noGrp="1"/>
          </p:cNvSpPr>
          <p:nvPr>
            <p:ph type="title"/>
          </p:nvPr>
        </p:nvSpPr>
        <p:spPr>
          <a:xfrm>
            <a:off x="276625" y="908449"/>
            <a:ext cx="3757834" cy="2337183"/>
          </a:xfrm>
        </p:spPr>
        <p:txBody>
          <a:bodyPr/>
          <a:lstStyle/>
          <a:p>
            <a:r>
              <a:rPr lang="nl-BE" sz="1700" dirty="0">
                <a:latin typeface="Arial"/>
                <a:cs typeface="Arial"/>
              </a:rPr>
              <a:t>WANNEER DE ONTWIKKELING </a:t>
            </a:r>
            <a:br>
              <a:rPr lang="nl-BE" sz="1700" dirty="0">
                <a:latin typeface="Arial"/>
                <a:cs typeface="Arial"/>
              </a:rPr>
            </a:br>
            <a:r>
              <a:rPr lang="nl-BE" sz="1700" dirty="0">
                <a:latin typeface="Arial"/>
                <a:cs typeface="Arial"/>
              </a:rPr>
              <a:t>VAN VAARDIGHEDEN HET BELANGRIJKST IS, GEVEN WERKGEVERS VOORRANG AAN LEIDERSCHAPSONTWIKKELING EN KORTERE PROGRAMMA'S VOOR TECHNISCHE VAARDIGHEDEN </a:t>
            </a:r>
            <a:br>
              <a:rPr lang="nl-BE" sz="1700" dirty="0">
                <a:latin typeface="Arial"/>
                <a:cs typeface="Arial"/>
              </a:rPr>
            </a:br>
            <a:r>
              <a:rPr lang="nl-BE" sz="1700" dirty="0">
                <a:latin typeface="Arial"/>
                <a:cs typeface="Arial"/>
              </a:rPr>
              <a:t>OF SOFT SKILLS </a:t>
            </a:r>
          </a:p>
        </p:txBody>
      </p:sp>
      <p:pic>
        <p:nvPicPr>
          <p:cNvPr id="4" name="Picture 3">
            <a:extLst>
              <a:ext uri="{FF2B5EF4-FFF2-40B4-BE49-F238E27FC236}">
                <a16:creationId xmlns:a16="http://schemas.microsoft.com/office/drawing/2014/main" id="{181841C7-84B1-C04A-9AEF-B42CF371C590}"/>
              </a:ext>
            </a:extLst>
          </p:cNvPr>
          <p:cNvPicPr>
            <a:picLocks noChangeAspect="1"/>
          </p:cNvPicPr>
          <p:nvPr/>
        </p:nvPicPr>
        <p:blipFill>
          <a:blip r:embed="rId6"/>
          <a:stretch>
            <a:fillRect/>
          </a:stretch>
        </p:blipFill>
        <p:spPr>
          <a:xfrm>
            <a:off x="3529649" y="488230"/>
            <a:ext cx="725212" cy="672787"/>
          </a:xfrm>
          <a:prstGeom prst="rect">
            <a:avLst/>
          </a:prstGeom>
        </p:spPr>
      </p:pic>
      <p:pic>
        <p:nvPicPr>
          <p:cNvPr id="8" name="Picture Placeholder 5">
            <a:hlinkClick r:id="rId7"/>
            <a:extLst>
              <a:ext uri="{FF2B5EF4-FFF2-40B4-BE49-F238E27FC236}">
                <a16:creationId xmlns:a16="http://schemas.microsoft.com/office/drawing/2014/main" id="{7BE54BEA-D556-48A1-878A-E71E8B03D459}"/>
              </a:ext>
            </a:extLst>
          </p:cNvPr>
          <p:cNvPicPr>
            <a:picLocks noChangeAspect="1"/>
          </p:cNvPicPr>
          <p:nvPr/>
        </p:nvPicPr>
        <p:blipFill>
          <a:blip r:embed="rId8">
            <a:alphaModFix amt="75000"/>
            <a:extLst>
              <a:ext uri="{28A0092B-C50C-407E-A947-70E740481C1C}">
                <a14:useLocalDpi xmlns:a14="http://schemas.microsoft.com/office/drawing/2010/main" val="0"/>
              </a:ext>
            </a:extLst>
          </a:blip>
          <a:srcRect l="151" r="151"/>
          <a:stretch/>
        </p:blipFill>
        <p:spPr>
          <a:xfrm>
            <a:off x="4439111" y="-10085"/>
            <a:ext cx="4704722" cy="4718949"/>
          </a:xfrm>
          <a:prstGeom prst="rect">
            <a:avLst/>
          </a:prstGeom>
          <a:effectLst/>
        </p:spPr>
      </p:pic>
    </p:spTree>
    <p:extLst>
      <p:ext uri="{BB962C8B-B14F-4D97-AF65-F5344CB8AC3E}">
        <p14:creationId xmlns:p14="http://schemas.microsoft.com/office/powerpoint/2010/main" val="442848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3950F-99EC-CC4D-A733-FA9566661E18}"/>
              </a:ext>
            </a:extLst>
          </p:cNvPr>
          <p:cNvSpPr>
            <a:spLocks noGrp="1"/>
          </p:cNvSpPr>
          <p:nvPr>
            <p:ph type="title"/>
          </p:nvPr>
        </p:nvSpPr>
        <p:spPr/>
        <p:txBody>
          <a:bodyPr/>
          <a:lstStyle/>
          <a:p>
            <a:r>
              <a:rPr lang="nl-BE" dirty="0">
                <a:latin typeface="Arial"/>
                <a:cs typeface="Arial"/>
              </a:rPr>
              <a:t>Korter is beter – Upskilling binnen de zes weken of </a:t>
            </a:r>
            <a:br>
              <a:rPr lang="nl-BE" dirty="0">
                <a:latin typeface="Arial"/>
                <a:cs typeface="Arial"/>
              </a:rPr>
            </a:br>
            <a:r>
              <a:rPr lang="nl-BE" dirty="0">
                <a:latin typeface="Arial"/>
                <a:cs typeface="Arial"/>
              </a:rPr>
              <a:t>minder geniet de voorkeur</a:t>
            </a:r>
          </a:p>
        </p:txBody>
      </p:sp>
      <p:sp>
        <p:nvSpPr>
          <p:cNvPr id="3" name="Content Placeholder 2">
            <a:extLst>
              <a:ext uri="{FF2B5EF4-FFF2-40B4-BE49-F238E27FC236}">
                <a16:creationId xmlns:a16="http://schemas.microsoft.com/office/drawing/2014/main" id="{DBFE4E72-CC0B-DF4E-973A-A11874291418}"/>
              </a:ext>
            </a:extLst>
          </p:cNvPr>
          <p:cNvSpPr>
            <a:spLocks noGrp="1"/>
          </p:cNvSpPr>
          <p:nvPr>
            <p:ph idx="1"/>
          </p:nvPr>
        </p:nvSpPr>
        <p:spPr>
          <a:xfrm>
            <a:off x="457200" y="1117659"/>
            <a:ext cx="2725570" cy="1846664"/>
          </a:xfrm>
        </p:spPr>
        <p:txBody>
          <a:bodyPr vert="horz" lIns="0" tIns="0" rIns="0" bIns="0" rtlCol="0" anchor="t">
            <a:noAutofit/>
          </a:bodyPr>
          <a:lstStyle/>
          <a:p>
            <a:pPr marL="0" indent="0">
              <a:buNone/>
            </a:pPr>
            <a:r>
              <a:rPr lang="nl-BE" sz="1400" b="1" dirty="0">
                <a:latin typeface="Arial"/>
                <a:cs typeface="Arial"/>
              </a:rPr>
              <a:t>Versnelde programma's voor zowel technische vaardigheden als soft skills genieten de voorkeur van bijna 6 op de 10 werkgevers in België.</a:t>
            </a:r>
          </a:p>
          <a:p>
            <a:pPr marL="0" indent="0">
              <a:buNone/>
            </a:pPr>
            <a:endParaRPr lang="en-US" sz="1400" dirty="0">
              <a:latin typeface="Arial"/>
              <a:cs typeface="Arial"/>
            </a:endParaRPr>
          </a:p>
          <a:p>
            <a:pPr marL="0" indent="0">
              <a:buNone/>
            </a:pPr>
            <a:r>
              <a:rPr lang="nl-BE" sz="1400" dirty="0">
                <a:latin typeface="Arial"/>
                <a:cs typeface="Arial"/>
              </a:rPr>
              <a:t>Na ‘jobs, jobs, jobs’ wordt </a:t>
            </a:r>
            <a:r>
              <a:rPr lang="nl-BE" sz="1400" b="1" dirty="0">
                <a:latin typeface="Arial"/>
                <a:cs typeface="Arial"/>
              </a:rPr>
              <a:t>‘opleiding, opleiding, opleiding’</a:t>
            </a:r>
            <a:r>
              <a:rPr lang="nl-BE" sz="1400" dirty="0">
                <a:latin typeface="Arial"/>
                <a:cs typeface="Arial"/>
              </a:rPr>
              <a:t> de nieuwe slogan op de arbeidsmarkt</a:t>
            </a:r>
            <a:r>
              <a:rPr lang="nl-BE" dirty="0"/>
              <a:t>.</a:t>
            </a:r>
          </a:p>
        </p:txBody>
      </p:sp>
      <p:sp>
        <p:nvSpPr>
          <p:cNvPr id="19" name="TextBox 18">
            <a:extLst>
              <a:ext uri="{FF2B5EF4-FFF2-40B4-BE49-F238E27FC236}">
                <a16:creationId xmlns:a16="http://schemas.microsoft.com/office/drawing/2014/main" id="{C855FC12-5188-AF46-85D8-CB90681EEA4D}"/>
              </a:ext>
            </a:extLst>
          </p:cNvPr>
          <p:cNvSpPr txBox="1"/>
          <p:nvPr/>
        </p:nvSpPr>
        <p:spPr>
          <a:xfrm>
            <a:off x="4794544" y="1117660"/>
            <a:ext cx="1301676" cy="276999"/>
          </a:xfrm>
          <a:prstGeom prst="rect">
            <a:avLst/>
          </a:prstGeom>
          <a:noFill/>
        </p:spPr>
        <p:txBody>
          <a:bodyPr wrap="square" lIns="0" tIns="0" rIns="0" bIns="0" rtlCol="0">
            <a:spAutoFit/>
          </a:bodyPr>
          <a:lstStyle/>
          <a:p>
            <a:pPr algn="r"/>
            <a:r>
              <a:rPr lang="nl-BE" sz="900">
                <a:solidFill>
                  <a:schemeClr val="accent4"/>
                </a:solidFill>
              </a:rPr>
              <a:t>Verplichte opleiding inclusief compliantie</a:t>
            </a:r>
          </a:p>
        </p:txBody>
      </p:sp>
      <p:sp>
        <p:nvSpPr>
          <p:cNvPr id="20" name="TextBox 19">
            <a:extLst>
              <a:ext uri="{FF2B5EF4-FFF2-40B4-BE49-F238E27FC236}">
                <a16:creationId xmlns:a16="http://schemas.microsoft.com/office/drawing/2014/main" id="{50A30C56-3D19-B040-B784-2719E0A7D0DD}"/>
              </a:ext>
            </a:extLst>
          </p:cNvPr>
          <p:cNvSpPr txBox="1"/>
          <p:nvPr/>
        </p:nvSpPr>
        <p:spPr>
          <a:xfrm>
            <a:off x="4669415" y="1575801"/>
            <a:ext cx="1426854" cy="276999"/>
          </a:xfrm>
          <a:prstGeom prst="rect">
            <a:avLst/>
          </a:prstGeom>
          <a:noFill/>
        </p:spPr>
        <p:txBody>
          <a:bodyPr wrap="square" lIns="0" tIns="0" rIns="0" bIns="0" rtlCol="0">
            <a:spAutoFit/>
          </a:bodyPr>
          <a:lstStyle/>
          <a:p>
            <a:pPr algn="r"/>
            <a:r>
              <a:rPr lang="nl-BE" sz="900">
                <a:solidFill>
                  <a:schemeClr val="accent4"/>
                </a:solidFill>
              </a:rPr>
              <a:t>Ontwikkelingsopleiding manager &amp; leidinggevende</a:t>
            </a:r>
          </a:p>
        </p:txBody>
      </p:sp>
      <p:sp>
        <p:nvSpPr>
          <p:cNvPr id="22" name="TextBox 21">
            <a:extLst>
              <a:ext uri="{FF2B5EF4-FFF2-40B4-BE49-F238E27FC236}">
                <a16:creationId xmlns:a16="http://schemas.microsoft.com/office/drawing/2014/main" id="{F0EF7FCF-8024-394F-B58D-B9ABC4EBCD77}"/>
              </a:ext>
            </a:extLst>
          </p:cNvPr>
          <p:cNvSpPr txBox="1"/>
          <p:nvPr/>
        </p:nvSpPr>
        <p:spPr>
          <a:xfrm>
            <a:off x="3985383" y="2013569"/>
            <a:ext cx="2112760" cy="415498"/>
          </a:xfrm>
          <a:prstGeom prst="rect">
            <a:avLst/>
          </a:prstGeom>
          <a:noFill/>
        </p:spPr>
        <p:txBody>
          <a:bodyPr wrap="square" lIns="0" tIns="0" rIns="0" bIns="0" rtlCol="0">
            <a:spAutoFit/>
          </a:bodyPr>
          <a:lstStyle/>
          <a:p>
            <a:pPr algn="r"/>
            <a:r>
              <a:rPr lang="nl-BE" sz="900" dirty="0">
                <a:solidFill>
                  <a:schemeClr val="accent4"/>
                </a:solidFill>
              </a:rPr>
              <a:t>Versnelde bijscholingsprogramma's voor technische vaardigheden (6 weken of minder)</a:t>
            </a:r>
          </a:p>
        </p:txBody>
      </p:sp>
      <p:sp>
        <p:nvSpPr>
          <p:cNvPr id="23" name="TextBox 22">
            <a:extLst>
              <a:ext uri="{FF2B5EF4-FFF2-40B4-BE49-F238E27FC236}">
                <a16:creationId xmlns:a16="http://schemas.microsoft.com/office/drawing/2014/main" id="{D224612A-C0E6-7D46-A4BA-CF6993C106C9}"/>
              </a:ext>
            </a:extLst>
          </p:cNvPr>
          <p:cNvSpPr txBox="1"/>
          <p:nvPr/>
        </p:nvSpPr>
        <p:spPr>
          <a:xfrm>
            <a:off x="4041764" y="2457494"/>
            <a:ext cx="2054458" cy="276999"/>
          </a:xfrm>
          <a:prstGeom prst="rect">
            <a:avLst/>
          </a:prstGeom>
          <a:noFill/>
        </p:spPr>
        <p:txBody>
          <a:bodyPr wrap="square" lIns="0" tIns="0" rIns="0" bIns="0" rtlCol="0">
            <a:spAutoFit/>
          </a:bodyPr>
          <a:lstStyle/>
          <a:p>
            <a:pPr algn="r"/>
            <a:r>
              <a:rPr lang="nl-BE" sz="900">
                <a:solidFill>
                  <a:schemeClr val="accent4"/>
                </a:solidFill>
              </a:rPr>
              <a:t>Bijscholingsprogramma's voor soft skills (6 weken of minder)</a:t>
            </a:r>
          </a:p>
        </p:txBody>
      </p:sp>
      <p:sp>
        <p:nvSpPr>
          <p:cNvPr id="24" name="TextBox 23">
            <a:extLst>
              <a:ext uri="{FF2B5EF4-FFF2-40B4-BE49-F238E27FC236}">
                <a16:creationId xmlns:a16="http://schemas.microsoft.com/office/drawing/2014/main" id="{7A035105-35EE-9B4D-90A5-F28A3E1BCD50}"/>
              </a:ext>
            </a:extLst>
          </p:cNvPr>
          <p:cNvSpPr txBox="1"/>
          <p:nvPr/>
        </p:nvSpPr>
        <p:spPr>
          <a:xfrm>
            <a:off x="4371031" y="2978610"/>
            <a:ext cx="1725189" cy="138499"/>
          </a:xfrm>
          <a:prstGeom prst="rect">
            <a:avLst/>
          </a:prstGeom>
          <a:noFill/>
        </p:spPr>
        <p:txBody>
          <a:bodyPr wrap="square" lIns="0" tIns="0" rIns="0" bIns="0" rtlCol="0">
            <a:spAutoFit/>
          </a:bodyPr>
          <a:lstStyle/>
          <a:p>
            <a:pPr algn="r"/>
            <a:r>
              <a:rPr lang="nl-BE" sz="900" dirty="0" err="1">
                <a:solidFill>
                  <a:schemeClr val="accent4"/>
                </a:solidFill>
              </a:rPr>
              <a:t>Loopbaancoaching</a:t>
            </a:r>
            <a:endParaRPr lang="nl-BE" sz="900" dirty="0">
              <a:solidFill>
                <a:schemeClr val="accent4"/>
              </a:solidFill>
            </a:endParaRPr>
          </a:p>
        </p:txBody>
      </p:sp>
      <p:sp>
        <p:nvSpPr>
          <p:cNvPr id="25" name="TextBox 24">
            <a:extLst>
              <a:ext uri="{FF2B5EF4-FFF2-40B4-BE49-F238E27FC236}">
                <a16:creationId xmlns:a16="http://schemas.microsoft.com/office/drawing/2014/main" id="{1BBD405F-24F6-9348-9730-98CA48D5DCA1}"/>
              </a:ext>
            </a:extLst>
          </p:cNvPr>
          <p:cNvSpPr txBox="1"/>
          <p:nvPr/>
        </p:nvSpPr>
        <p:spPr>
          <a:xfrm>
            <a:off x="3983461" y="3384316"/>
            <a:ext cx="2112760" cy="276999"/>
          </a:xfrm>
          <a:prstGeom prst="rect">
            <a:avLst/>
          </a:prstGeom>
          <a:noFill/>
        </p:spPr>
        <p:txBody>
          <a:bodyPr wrap="square" lIns="0" tIns="0" rIns="0" bIns="0" rtlCol="0">
            <a:spAutoFit/>
          </a:bodyPr>
          <a:lstStyle/>
          <a:p>
            <a:pPr algn="r"/>
            <a:r>
              <a:rPr lang="nl-BE" sz="900" dirty="0">
                <a:solidFill>
                  <a:schemeClr val="accent4"/>
                </a:solidFill>
              </a:rPr>
              <a:t>Bijscholingsprogramma’s voor technische vaardigheden (meer dan 6 weken)</a:t>
            </a:r>
          </a:p>
        </p:txBody>
      </p:sp>
      <p:sp>
        <p:nvSpPr>
          <p:cNvPr id="26" name="TextBox 25">
            <a:extLst>
              <a:ext uri="{FF2B5EF4-FFF2-40B4-BE49-F238E27FC236}">
                <a16:creationId xmlns:a16="http://schemas.microsoft.com/office/drawing/2014/main" id="{FB618314-4BE6-5842-90B4-AF926DCEC633}"/>
              </a:ext>
            </a:extLst>
          </p:cNvPr>
          <p:cNvSpPr txBox="1"/>
          <p:nvPr/>
        </p:nvSpPr>
        <p:spPr>
          <a:xfrm>
            <a:off x="4430328" y="3823798"/>
            <a:ext cx="1642455" cy="276999"/>
          </a:xfrm>
          <a:prstGeom prst="rect">
            <a:avLst/>
          </a:prstGeom>
          <a:noFill/>
        </p:spPr>
        <p:txBody>
          <a:bodyPr wrap="square" lIns="0" tIns="0" rIns="0" bIns="0" rtlCol="0">
            <a:spAutoFit/>
          </a:bodyPr>
          <a:lstStyle/>
          <a:p>
            <a:pPr algn="r"/>
            <a:r>
              <a:rPr lang="nl-BE" sz="900">
                <a:solidFill>
                  <a:schemeClr val="accent4"/>
                </a:solidFill>
              </a:rPr>
              <a:t>Bijscholingsprogramma’s voor soft skills (meer dan 6 weken)</a:t>
            </a:r>
          </a:p>
        </p:txBody>
      </p:sp>
      <p:sp>
        <p:nvSpPr>
          <p:cNvPr id="28" name="TextBox 27">
            <a:extLst>
              <a:ext uri="{FF2B5EF4-FFF2-40B4-BE49-F238E27FC236}">
                <a16:creationId xmlns:a16="http://schemas.microsoft.com/office/drawing/2014/main" id="{1F0C7BB6-62FC-7348-BDF4-C1DC6A50508C}"/>
              </a:ext>
            </a:extLst>
          </p:cNvPr>
          <p:cNvSpPr txBox="1"/>
          <p:nvPr/>
        </p:nvSpPr>
        <p:spPr>
          <a:xfrm>
            <a:off x="4669415" y="4278109"/>
            <a:ext cx="1426805" cy="276999"/>
          </a:xfrm>
          <a:prstGeom prst="rect">
            <a:avLst/>
          </a:prstGeom>
          <a:noFill/>
        </p:spPr>
        <p:txBody>
          <a:bodyPr wrap="square" lIns="0" tIns="0" rIns="0" bIns="0" rtlCol="0">
            <a:spAutoFit/>
          </a:bodyPr>
          <a:lstStyle/>
          <a:p>
            <a:pPr algn="r"/>
            <a:r>
              <a:rPr lang="nl-BE" sz="900">
                <a:solidFill>
                  <a:schemeClr val="accent4"/>
                </a:solidFill>
              </a:rPr>
              <a:t>Opleiding diversiteit </a:t>
            </a:r>
            <a:br>
              <a:rPr lang="nl-BE" sz="900">
                <a:solidFill>
                  <a:schemeClr val="accent4"/>
                </a:solidFill>
              </a:rPr>
            </a:br>
            <a:r>
              <a:rPr lang="nl-BE" sz="900">
                <a:solidFill>
                  <a:schemeClr val="accent4"/>
                </a:solidFill>
              </a:rPr>
              <a:t>&amp; inclusie</a:t>
            </a:r>
          </a:p>
        </p:txBody>
      </p:sp>
      <p:cxnSp>
        <p:nvCxnSpPr>
          <p:cNvPr id="35" name="Straight Connector 34">
            <a:extLst>
              <a:ext uri="{FF2B5EF4-FFF2-40B4-BE49-F238E27FC236}">
                <a16:creationId xmlns:a16="http://schemas.microsoft.com/office/drawing/2014/main" id="{17646B68-2D08-0245-ADD3-BD774E810335}"/>
              </a:ext>
            </a:extLst>
          </p:cNvPr>
          <p:cNvCxnSpPr>
            <a:cxnSpLocks/>
          </p:cNvCxnSpPr>
          <p:nvPr/>
        </p:nvCxnSpPr>
        <p:spPr>
          <a:xfrm>
            <a:off x="3627209" y="1126705"/>
            <a:ext cx="0" cy="3428403"/>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E32E6D96-597E-5945-AD36-0B6F0895DFEA}"/>
              </a:ext>
            </a:extLst>
          </p:cNvPr>
          <p:cNvGraphicFramePr/>
          <p:nvPr>
            <p:extLst>
              <p:ext uri="{D42A27DB-BD31-4B8C-83A1-F6EECF244321}">
                <p14:modId xmlns:p14="http://schemas.microsoft.com/office/powerpoint/2010/main" val="2336793892"/>
              </p:ext>
            </p:extLst>
          </p:nvPr>
        </p:nvGraphicFramePr>
        <p:xfrm>
          <a:off x="974114" y="3423798"/>
          <a:ext cx="1418380" cy="1204085"/>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36B9AE68-787F-3147-8CCA-A5896960F856}"/>
              </a:ext>
            </a:extLst>
          </p:cNvPr>
          <p:cNvPicPr>
            <a:picLocks noChangeAspect="1"/>
          </p:cNvPicPr>
          <p:nvPr/>
        </p:nvPicPr>
        <p:blipFill>
          <a:blip r:embed="rId5"/>
          <a:srcRect/>
          <a:stretch/>
        </p:blipFill>
        <p:spPr>
          <a:xfrm>
            <a:off x="599525" y="3638344"/>
            <a:ext cx="2440920" cy="774992"/>
          </a:xfrm>
          <a:prstGeom prst="rect">
            <a:avLst/>
          </a:prstGeom>
        </p:spPr>
      </p:pic>
      <p:graphicFrame>
        <p:nvGraphicFramePr>
          <p:cNvPr id="33" name="Chart 32" descr="1cbc5f01-261b-49d7-83a9-c4447cd10314  Q6 Which of the following upskilling programs do you already employ or plan to begin employing within the next six months">
            <a:extLst>
              <a:ext uri="{FF2B5EF4-FFF2-40B4-BE49-F238E27FC236}">
                <a16:creationId xmlns:a16="http://schemas.microsoft.com/office/drawing/2014/main" id="{9539799B-0BC2-F04A-99B8-71A302202542}"/>
              </a:ext>
            </a:extLst>
          </p:cNvPr>
          <p:cNvGraphicFramePr/>
          <p:nvPr>
            <p:custDataLst>
              <p:tags r:id="rId1"/>
            </p:custDataLst>
            <p:extLst>
              <p:ext uri="{D42A27DB-BD31-4B8C-83A1-F6EECF244321}">
                <p14:modId xmlns:p14="http://schemas.microsoft.com/office/powerpoint/2010/main" val="3560685031"/>
              </p:ext>
            </p:extLst>
          </p:nvPr>
        </p:nvGraphicFramePr>
        <p:xfrm>
          <a:off x="6096220" y="740805"/>
          <a:ext cx="2225355" cy="412937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4942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EC5813-6E32-41C6-B3A9-3720BFF65F87}"/>
              </a:ext>
            </a:extLst>
          </p:cNvPr>
          <p:cNvPicPr>
            <a:picLocks noChangeAspect="1"/>
          </p:cNvPicPr>
          <p:nvPr/>
        </p:nvPicPr>
        <p:blipFill>
          <a:blip r:embed="rId3"/>
          <a:srcRect/>
          <a:stretch/>
        </p:blipFill>
        <p:spPr>
          <a:xfrm>
            <a:off x="165" y="3298"/>
            <a:ext cx="9143835" cy="4724314"/>
          </a:xfrm>
          <a:prstGeom prst="rect">
            <a:avLst/>
          </a:prstGeom>
        </p:spPr>
      </p:pic>
      <p:sp>
        <p:nvSpPr>
          <p:cNvPr id="7" name="Round Same Side Corner Rectangle 6">
            <a:extLst>
              <a:ext uri="{FF2B5EF4-FFF2-40B4-BE49-F238E27FC236}">
                <a16:creationId xmlns:a16="http://schemas.microsoft.com/office/drawing/2014/main" id="{60B58B9A-31C6-43FB-B685-526C27BC25AD}"/>
              </a:ext>
            </a:extLst>
          </p:cNvPr>
          <p:cNvSpPr/>
          <p:nvPr/>
        </p:nvSpPr>
        <p:spPr>
          <a:xfrm rot="16200000">
            <a:off x="4061811" y="-3078784"/>
            <a:ext cx="1602552" cy="8561826"/>
          </a:xfrm>
          <a:prstGeom prst="round2SameRect">
            <a:avLst>
              <a:gd name="adj1" fmla="val 6881"/>
              <a:gd name="adj2" fmla="val 0"/>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E74CB4-0303-40E0-8633-828B65B88C84}"/>
              </a:ext>
            </a:extLst>
          </p:cNvPr>
          <p:cNvSpPr/>
          <p:nvPr/>
        </p:nvSpPr>
        <p:spPr>
          <a:xfrm>
            <a:off x="6279311" y="592154"/>
            <a:ext cx="2545503" cy="9878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b="1" dirty="0">
                <a:solidFill>
                  <a:schemeClr val="accent4"/>
                </a:solidFill>
              </a:rPr>
              <a:t>53% </a:t>
            </a:r>
            <a:r>
              <a:rPr lang="nl-BE" sz="1300" b="1" dirty="0">
                <a:solidFill>
                  <a:schemeClr val="accent4"/>
                </a:solidFill>
                <a:ea typeface="+mn-lt"/>
                <a:cs typeface="+mn-lt"/>
              </a:rPr>
              <a:t>van de Belgische werkgevers deelde mee </a:t>
            </a:r>
            <a:br>
              <a:rPr lang="nl-BE" sz="1300" b="1" dirty="0">
                <a:solidFill>
                  <a:schemeClr val="accent4"/>
                </a:solidFill>
                <a:ea typeface="+mn-lt"/>
                <a:cs typeface="+mn-lt"/>
              </a:rPr>
            </a:br>
            <a:r>
              <a:rPr lang="nl-BE" sz="1300" b="1" dirty="0">
                <a:solidFill>
                  <a:schemeClr val="accent4"/>
                </a:solidFill>
                <a:ea typeface="+mn-lt"/>
                <a:cs typeface="+mn-lt"/>
              </a:rPr>
              <a:t>dat kennis en stakeholders nodig zijn om de toegang </a:t>
            </a:r>
            <a:br>
              <a:rPr lang="nl-BE" sz="1300" b="1" dirty="0">
                <a:solidFill>
                  <a:schemeClr val="accent4"/>
                </a:solidFill>
                <a:ea typeface="+mn-lt"/>
                <a:cs typeface="+mn-lt"/>
              </a:rPr>
            </a:br>
            <a:r>
              <a:rPr lang="nl-BE" sz="1300" b="1" dirty="0">
                <a:solidFill>
                  <a:schemeClr val="accent4"/>
                </a:solidFill>
                <a:ea typeface="+mn-lt"/>
                <a:cs typeface="+mn-lt"/>
              </a:rPr>
              <a:t>tot bijscholingsprogramma’s </a:t>
            </a:r>
            <a:br>
              <a:rPr lang="nl-BE" sz="1300" b="1" dirty="0">
                <a:solidFill>
                  <a:schemeClr val="accent4"/>
                </a:solidFill>
                <a:ea typeface="+mn-lt"/>
                <a:cs typeface="+mn-lt"/>
              </a:rPr>
            </a:br>
            <a:r>
              <a:rPr lang="nl-BE" sz="1300" b="1" dirty="0">
                <a:solidFill>
                  <a:schemeClr val="accent4"/>
                </a:solidFill>
                <a:ea typeface="+mn-lt"/>
                <a:cs typeface="+mn-lt"/>
              </a:rPr>
              <a:t>te verbeteren.</a:t>
            </a:r>
          </a:p>
        </p:txBody>
      </p:sp>
      <p:sp>
        <p:nvSpPr>
          <p:cNvPr id="15" name="Round Single Corner Rectangle 12">
            <a:extLst>
              <a:ext uri="{FF2B5EF4-FFF2-40B4-BE49-F238E27FC236}">
                <a16:creationId xmlns:a16="http://schemas.microsoft.com/office/drawing/2014/main" id="{E6EABD87-8B28-4148-94DF-D3546D8C071C}"/>
              </a:ext>
            </a:extLst>
          </p:cNvPr>
          <p:cNvSpPr/>
          <p:nvPr/>
        </p:nvSpPr>
        <p:spPr>
          <a:xfrm rot="10800000">
            <a:off x="8646489" y="400852"/>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a:extLst>
              <a:ext uri="{FF2B5EF4-FFF2-40B4-BE49-F238E27FC236}">
                <a16:creationId xmlns:a16="http://schemas.microsoft.com/office/drawing/2014/main" id="{62BADE1B-0742-4A23-9542-DFCD92A9F9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8448" y="492811"/>
            <a:ext cx="320889" cy="320889"/>
          </a:xfrm>
          <a:prstGeom prst="rect">
            <a:avLst/>
          </a:prstGeom>
        </p:spPr>
      </p:pic>
      <p:cxnSp>
        <p:nvCxnSpPr>
          <p:cNvPr id="21" name="Straight Connector 20">
            <a:extLst>
              <a:ext uri="{FF2B5EF4-FFF2-40B4-BE49-F238E27FC236}">
                <a16:creationId xmlns:a16="http://schemas.microsoft.com/office/drawing/2014/main" id="{58AFC003-02EC-4066-9B66-3F92441A3866}"/>
              </a:ext>
            </a:extLst>
          </p:cNvPr>
          <p:cNvCxnSpPr>
            <a:cxnSpLocks/>
          </p:cNvCxnSpPr>
          <p:nvPr/>
        </p:nvCxnSpPr>
        <p:spPr>
          <a:xfrm flipV="1">
            <a:off x="6025348" y="726431"/>
            <a:ext cx="0" cy="9878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64069B6B-C238-564A-A471-926C6E0FE4A9}"/>
              </a:ext>
            </a:extLst>
          </p:cNvPr>
          <p:cNvPicPr>
            <a:picLocks noChangeAspect="1"/>
          </p:cNvPicPr>
          <p:nvPr/>
        </p:nvPicPr>
        <p:blipFill>
          <a:blip r:embed="rId6">
            <a:alphaModFix amt="15000"/>
          </a:blip>
          <a:stretch>
            <a:fillRect/>
          </a:stretch>
        </p:blipFill>
        <p:spPr>
          <a:xfrm>
            <a:off x="1145887" y="557347"/>
            <a:ext cx="707935" cy="1285461"/>
          </a:xfrm>
          <a:prstGeom prst="rect">
            <a:avLst/>
          </a:prstGeom>
        </p:spPr>
      </p:pic>
      <p:sp>
        <p:nvSpPr>
          <p:cNvPr id="19" name="Title 1">
            <a:extLst>
              <a:ext uri="{FF2B5EF4-FFF2-40B4-BE49-F238E27FC236}">
                <a16:creationId xmlns:a16="http://schemas.microsoft.com/office/drawing/2014/main" id="{2A258AD5-1F4A-4453-8082-E3C4DF09F043}"/>
              </a:ext>
            </a:extLst>
          </p:cNvPr>
          <p:cNvSpPr>
            <a:spLocks noGrp="1"/>
          </p:cNvSpPr>
          <p:nvPr>
            <p:ph type="title"/>
          </p:nvPr>
        </p:nvSpPr>
        <p:spPr>
          <a:xfrm>
            <a:off x="1694520" y="680712"/>
            <a:ext cx="4152504" cy="1033534"/>
          </a:xfrm>
        </p:spPr>
        <p:txBody>
          <a:bodyPr/>
          <a:lstStyle/>
          <a:p>
            <a:r>
              <a:rPr lang="nl-BE" sz="1600" dirty="0">
                <a:latin typeface="Arial"/>
                <a:cs typeface="Arial"/>
              </a:rPr>
              <a:t>WANNEER WORDT GEVRAAGD NAAR WAT DE OBSTAKELS ZIJN VOOR HET BIJSCHOLEN VAN WERKNEMERS, ZEGT SLECHTS 22% VAN DE WERKGEVERS DAT FINANCIERING DE DOORSLAG GAF</a:t>
            </a:r>
          </a:p>
        </p:txBody>
      </p:sp>
      <p:pic>
        <p:nvPicPr>
          <p:cNvPr id="9" name="Picture 8">
            <a:extLst>
              <a:ext uri="{FF2B5EF4-FFF2-40B4-BE49-F238E27FC236}">
                <a16:creationId xmlns:a16="http://schemas.microsoft.com/office/drawing/2014/main" id="{66DE5832-BA0E-4846-8347-BABF4B07ECD6}"/>
              </a:ext>
            </a:extLst>
          </p:cNvPr>
          <p:cNvPicPr>
            <a:picLocks noChangeAspect="1"/>
          </p:cNvPicPr>
          <p:nvPr/>
        </p:nvPicPr>
        <p:blipFill>
          <a:blip r:embed="rId7">
            <a:alphaModFix amt="50000"/>
          </a:blip>
          <a:stretch>
            <a:fillRect/>
          </a:stretch>
        </p:blipFill>
        <p:spPr>
          <a:xfrm>
            <a:off x="855358" y="680712"/>
            <a:ext cx="513974" cy="1033535"/>
          </a:xfrm>
          <a:prstGeom prst="rect">
            <a:avLst/>
          </a:prstGeom>
        </p:spPr>
      </p:pic>
    </p:spTree>
    <p:extLst>
      <p:ext uri="{BB962C8B-B14F-4D97-AF65-F5344CB8AC3E}">
        <p14:creationId xmlns:p14="http://schemas.microsoft.com/office/powerpoint/2010/main" val="2508111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a:extLst>
              <a:ext uri="{FF2B5EF4-FFF2-40B4-BE49-F238E27FC236}">
                <a16:creationId xmlns:a16="http://schemas.microsoft.com/office/drawing/2014/main" id="{5852B120-1EA9-F24A-84B7-33CC083F011D}"/>
              </a:ext>
            </a:extLst>
          </p:cNvPr>
          <p:cNvPicPr>
            <a:picLocks noChangeAspect="1"/>
          </p:cNvPicPr>
          <p:nvPr/>
        </p:nvPicPr>
        <p:blipFill>
          <a:blip r:embed="rId4"/>
          <a:stretch>
            <a:fillRect/>
          </a:stretch>
        </p:blipFill>
        <p:spPr>
          <a:xfrm>
            <a:off x="3179395" y="2133001"/>
            <a:ext cx="3920253" cy="2072261"/>
          </a:xfrm>
          <a:prstGeom prst="rect">
            <a:avLst/>
          </a:prstGeom>
        </p:spPr>
      </p:pic>
      <p:graphicFrame>
        <p:nvGraphicFramePr>
          <p:cNvPr id="51" name="Chart 50" descr="7766c914-54dd-42b1-b80b-7692bce23391 Q4 What is the biggest barrier that your organization faces when it comes to its ability to scale (increase) upskilling programs">
            <a:extLst>
              <a:ext uri="{FF2B5EF4-FFF2-40B4-BE49-F238E27FC236}">
                <a16:creationId xmlns:a16="http://schemas.microsoft.com/office/drawing/2014/main" id="{64ECBB9F-E7BB-AB4E-A6BB-6C71ABFA3EE5}"/>
              </a:ext>
            </a:extLst>
          </p:cNvPr>
          <p:cNvGraphicFramePr/>
          <p:nvPr>
            <p:custDataLst>
              <p:tags r:id="rId1"/>
            </p:custDataLst>
            <p:extLst>
              <p:ext uri="{D42A27DB-BD31-4B8C-83A1-F6EECF244321}">
                <p14:modId xmlns:p14="http://schemas.microsoft.com/office/powerpoint/2010/main" val="3082344113"/>
              </p:ext>
            </p:extLst>
          </p:nvPr>
        </p:nvGraphicFramePr>
        <p:xfrm>
          <a:off x="1589905" y="1103866"/>
          <a:ext cx="5418064" cy="4039634"/>
        </p:xfrm>
        <a:graphic>
          <a:graphicData uri="http://schemas.openxmlformats.org/drawingml/2006/chart">
            <c:chart xmlns:c="http://schemas.openxmlformats.org/drawingml/2006/chart" xmlns:r="http://schemas.openxmlformats.org/officeDocument/2006/relationships" r:id="rId5"/>
          </a:graphicData>
        </a:graphic>
      </p:graphicFrame>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a:xfrm>
            <a:off x="457201" y="410607"/>
            <a:ext cx="8229599" cy="843658"/>
          </a:xfrm>
        </p:spPr>
        <p:txBody>
          <a:bodyPr/>
          <a:lstStyle/>
          <a:p>
            <a:r>
              <a:rPr lang="nl-BE" sz="2000" dirty="0">
                <a:latin typeface="Arial"/>
                <a:cs typeface="Arial"/>
              </a:rPr>
              <a:t>Er zijn veel interne en externe stakeholders nodig om de toegang tot bijscholingsprogramma's te verbeteren. </a:t>
            </a:r>
            <a:br>
              <a:rPr lang="nl-BE" sz="2000" dirty="0">
                <a:latin typeface="Arial"/>
                <a:cs typeface="Arial"/>
              </a:rPr>
            </a:br>
            <a:r>
              <a:rPr lang="nl-BE" sz="2000" dirty="0">
                <a:latin typeface="Arial"/>
                <a:cs typeface="Arial"/>
              </a:rPr>
              <a:t>Obstakels die moeten worden omzeild</a:t>
            </a:r>
          </a:p>
        </p:txBody>
      </p:sp>
      <p:sp>
        <p:nvSpPr>
          <p:cNvPr id="52" name="TextBox 51">
            <a:extLst>
              <a:ext uri="{FF2B5EF4-FFF2-40B4-BE49-F238E27FC236}">
                <a16:creationId xmlns:a16="http://schemas.microsoft.com/office/drawing/2014/main" id="{3F8198A6-BFA5-0147-8494-7EDAA8AF2AA1}"/>
              </a:ext>
            </a:extLst>
          </p:cNvPr>
          <p:cNvSpPr txBox="1"/>
          <p:nvPr/>
        </p:nvSpPr>
        <p:spPr>
          <a:xfrm>
            <a:off x="457200" y="2194749"/>
            <a:ext cx="2317149" cy="276999"/>
          </a:xfrm>
          <a:prstGeom prst="rect">
            <a:avLst/>
          </a:prstGeom>
          <a:noFill/>
        </p:spPr>
        <p:txBody>
          <a:bodyPr wrap="square" lIns="0" tIns="0" rIns="0" bIns="0" rtlCol="0">
            <a:spAutoFit/>
          </a:bodyPr>
          <a:lstStyle/>
          <a:p>
            <a:pPr algn="r"/>
            <a:r>
              <a:rPr lang="nl-BE" sz="900" dirty="0">
                <a:solidFill>
                  <a:schemeClr val="accent4"/>
                </a:solidFill>
              </a:rPr>
              <a:t>Kennis of strategie over de gebieden waarop het personeel moet worden opgeleid</a:t>
            </a:r>
          </a:p>
        </p:txBody>
      </p:sp>
      <p:sp>
        <p:nvSpPr>
          <p:cNvPr id="53" name="TextBox 52">
            <a:extLst>
              <a:ext uri="{FF2B5EF4-FFF2-40B4-BE49-F238E27FC236}">
                <a16:creationId xmlns:a16="http://schemas.microsoft.com/office/drawing/2014/main" id="{44328DD2-50C5-B84C-86F9-8E55CAB6FFA2}"/>
              </a:ext>
            </a:extLst>
          </p:cNvPr>
          <p:cNvSpPr txBox="1"/>
          <p:nvPr/>
        </p:nvSpPr>
        <p:spPr>
          <a:xfrm>
            <a:off x="1472676" y="1461328"/>
            <a:ext cx="1301676" cy="138499"/>
          </a:xfrm>
          <a:prstGeom prst="rect">
            <a:avLst/>
          </a:prstGeom>
          <a:noFill/>
        </p:spPr>
        <p:txBody>
          <a:bodyPr wrap="square" lIns="0" tIns="0" rIns="0" bIns="0" rtlCol="0">
            <a:spAutoFit/>
          </a:bodyPr>
          <a:lstStyle/>
          <a:p>
            <a:pPr algn="r"/>
            <a:r>
              <a:rPr lang="nl-BE" sz="900">
                <a:solidFill>
                  <a:schemeClr val="accent4"/>
                </a:solidFill>
              </a:rPr>
              <a:t>Geld</a:t>
            </a:r>
          </a:p>
        </p:txBody>
      </p:sp>
      <p:sp>
        <p:nvSpPr>
          <p:cNvPr id="54" name="TextBox 53">
            <a:extLst>
              <a:ext uri="{FF2B5EF4-FFF2-40B4-BE49-F238E27FC236}">
                <a16:creationId xmlns:a16="http://schemas.microsoft.com/office/drawing/2014/main" id="{E1454E81-ED27-3245-90AE-F8BB0F9DF412}"/>
              </a:ext>
            </a:extLst>
          </p:cNvPr>
          <p:cNvSpPr txBox="1"/>
          <p:nvPr/>
        </p:nvSpPr>
        <p:spPr>
          <a:xfrm>
            <a:off x="1472676" y="1878274"/>
            <a:ext cx="1301676" cy="138499"/>
          </a:xfrm>
          <a:prstGeom prst="rect">
            <a:avLst/>
          </a:prstGeom>
          <a:noFill/>
        </p:spPr>
        <p:txBody>
          <a:bodyPr wrap="square" lIns="0" tIns="0" rIns="0" bIns="0" rtlCol="0">
            <a:spAutoFit/>
          </a:bodyPr>
          <a:lstStyle/>
          <a:p>
            <a:pPr algn="r"/>
            <a:r>
              <a:rPr lang="nl-BE" sz="900">
                <a:solidFill>
                  <a:schemeClr val="accent4"/>
                </a:solidFill>
              </a:rPr>
              <a:t>Tijd</a:t>
            </a:r>
          </a:p>
        </p:txBody>
      </p:sp>
      <p:sp>
        <p:nvSpPr>
          <p:cNvPr id="55" name="TextBox 54">
            <a:extLst>
              <a:ext uri="{FF2B5EF4-FFF2-40B4-BE49-F238E27FC236}">
                <a16:creationId xmlns:a16="http://schemas.microsoft.com/office/drawing/2014/main" id="{35BD2956-4149-0C48-BEE7-C3A7EE914D43}"/>
              </a:ext>
            </a:extLst>
          </p:cNvPr>
          <p:cNvSpPr txBox="1"/>
          <p:nvPr/>
        </p:nvSpPr>
        <p:spPr>
          <a:xfrm>
            <a:off x="654909" y="2625866"/>
            <a:ext cx="2119442" cy="276999"/>
          </a:xfrm>
          <a:prstGeom prst="rect">
            <a:avLst/>
          </a:prstGeom>
          <a:noFill/>
        </p:spPr>
        <p:txBody>
          <a:bodyPr wrap="square" lIns="0" tIns="0" rIns="0" bIns="0" rtlCol="0">
            <a:spAutoFit/>
          </a:bodyPr>
          <a:lstStyle/>
          <a:p>
            <a:pPr algn="r"/>
            <a:r>
              <a:rPr lang="nl-BE" sz="900" dirty="0">
                <a:solidFill>
                  <a:schemeClr val="accent4"/>
                </a:solidFill>
              </a:rPr>
              <a:t>Gebrek aan bereidheid om bijscholingsprogramma's uit te breiden</a:t>
            </a:r>
          </a:p>
        </p:txBody>
      </p:sp>
      <p:sp>
        <p:nvSpPr>
          <p:cNvPr id="56" name="TextBox 55">
            <a:extLst>
              <a:ext uri="{FF2B5EF4-FFF2-40B4-BE49-F238E27FC236}">
                <a16:creationId xmlns:a16="http://schemas.microsoft.com/office/drawing/2014/main" id="{61F2ACB1-F067-2842-95B6-8741E625C445}"/>
              </a:ext>
            </a:extLst>
          </p:cNvPr>
          <p:cNvSpPr txBox="1"/>
          <p:nvPr/>
        </p:nvSpPr>
        <p:spPr>
          <a:xfrm>
            <a:off x="1117475" y="3033176"/>
            <a:ext cx="1656877" cy="276999"/>
          </a:xfrm>
          <a:prstGeom prst="rect">
            <a:avLst/>
          </a:prstGeom>
          <a:noFill/>
        </p:spPr>
        <p:txBody>
          <a:bodyPr wrap="square" lIns="0" tIns="0" rIns="0" bIns="0" rtlCol="0">
            <a:spAutoFit/>
          </a:bodyPr>
          <a:lstStyle/>
          <a:p>
            <a:pPr algn="r"/>
            <a:r>
              <a:rPr lang="nl-BE" sz="900" dirty="0">
                <a:solidFill>
                  <a:schemeClr val="accent4"/>
                </a:solidFill>
              </a:rPr>
              <a:t>Toegang tot de juiste partners voor bijscholing/opleiding</a:t>
            </a:r>
          </a:p>
        </p:txBody>
      </p:sp>
      <p:sp>
        <p:nvSpPr>
          <p:cNvPr id="57" name="TextBox 56">
            <a:extLst>
              <a:ext uri="{FF2B5EF4-FFF2-40B4-BE49-F238E27FC236}">
                <a16:creationId xmlns:a16="http://schemas.microsoft.com/office/drawing/2014/main" id="{60EDB10D-6158-7E45-8333-309F0AFA4C68}"/>
              </a:ext>
            </a:extLst>
          </p:cNvPr>
          <p:cNvSpPr txBox="1"/>
          <p:nvPr/>
        </p:nvSpPr>
        <p:spPr>
          <a:xfrm>
            <a:off x="523103" y="3444417"/>
            <a:ext cx="2251248" cy="276999"/>
          </a:xfrm>
          <a:prstGeom prst="rect">
            <a:avLst/>
          </a:prstGeom>
          <a:noFill/>
        </p:spPr>
        <p:txBody>
          <a:bodyPr wrap="square" lIns="0" tIns="0" rIns="0" bIns="0" rtlCol="0">
            <a:spAutoFit/>
          </a:bodyPr>
          <a:lstStyle/>
          <a:p>
            <a:pPr algn="r"/>
            <a:r>
              <a:rPr lang="nl-BE" sz="900" dirty="0">
                <a:solidFill>
                  <a:schemeClr val="accent4"/>
                </a:solidFill>
              </a:rPr>
              <a:t>Gebrek aan inzicht in bijscholingsbehoeften binnen ons HR-team</a:t>
            </a:r>
          </a:p>
        </p:txBody>
      </p:sp>
      <p:sp>
        <p:nvSpPr>
          <p:cNvPr id="58" name="TextBox 57">
            <a:extLst>
              <a:ext uri="{FF2B5EF4-FFF2-40B4-BE49-F238E27FC236}">
                <a16:creationId xmlns:a16="http://schemas.microsoft.com/office/drawing/2014/main" id="{DAC79B84-747F-8F48-A0BE-2DDD1F687DAD}"/>
              </a:ext>
            </a:extLst>
          </p:cNvPr>
          <p:cNvSpPr txBox="1"/>
          <p:nvPr/>
        </p:nvSpPr>
        <p:spPr>
          <a:xfrm>
            <a:off x="822199" y="3908731"/>
            <a:ext cx="1952150" cy="138499"/>
          </a:xfrm>
          <a:prstGeom prst="rect">
            <a:avLst/>
          </a:prstGeom>
          <a:noFill/>
        </p:spPr>
        <p:txBody>
          <a:bodyPr wrap="square" lIns="0" tIns="0" rIns="0" bIns="0" rtlCol="0">
            <a:spAutoFit/>
          </a:bodyPr>
          <a:lstStyle/>
          <a:p>
            <a:pPr algn="r"/>
            <a:r>
              <a:rPr lang="nl-BE" sz="900">
                <a:solidFill>
                  <a:schemeClr val="accent4"/>
                </a:solidFill>
              </a:rPr>
              <a:t>Betrokkenheid van het leiderschap</a:t>
            </a:r>
          </a:p>
        </p:txBody>
      </p:sp>
      <p:sp>
        <p:nvSpPr>
          <p:cNvPr id="59" name="TextBox 58">
            <a:extLst>
              <a:ext uri="{FF2B5EF4-FFF2-40B4-BE49-F238E27FC236}">
                <a16:creationId xmlns:a16="http://schemas.microsoft.com/office/drawing/2014/main" id="{00FACDFE-AD42-5642-AA79-47FAB3F6E974}"/>
              </a:ext>
            </a:extLst>
          </p:cNvPr>
          <p:cNvSpPr txBox="1"/>
          <p:nvPr/>
        </p:nvSpPr>
        <p:spPr>
          <a:xfrm>
            <a:off x="1117475" y="4330500"/>
            <a:ext cx="1656875" cy="138499"/>
          </a:xfrm>
          <a:prstGeom prst="rect">
            <a:avLst/>
          </a:prstGeom>
          <a:noFill/>
        </p:spPr>
        <p:txBody>
          <a:bodyPr wrap="square" lIns="0" tIns="0" rIns="0" bIns="0" rtlCol="0">
            <a:spAutoFit/>
          </a:bodyPr>
          <a:lstStyle/>
          <a:p>
            <a:pPr algn="r"/>
            <a:r>
              <a:rPr lang="nl-BE" sz="900">
                <a:solidFill>
                  <a:schemeClr val="accent4"/>
                </a:solidFill>
              </a:rPr>
              <a:t>Andere obstakels / Weet niet</a:t>
            </a:r>
          </a:p>
        </p:txBody>
      </p:sp>
      <p:sp>
        <p:nvSpPr>
          <p:cNvPr id="61" name="TextBox 60">
            <a:extLst>
              <a:ext uri="{FF2B5EF4-FFF2-40B4-BE49-F238E27FC236}">
                <a16:creationId xmlns:a16="http://schemas.microsoft.com/office/drawing/2014/main" id="{9150E602-9B13-BD4C-9370-A20A4A279292}"/>
              </a:ext>
            </a:extLst>
          </p:cNvPr>
          <p:cNvSpPr txBox="1"/>
          <p:nvPr/>
        </p:nvSpPr>
        <p:spPr>
          <a:xfrm>
            <a:off x="7251060" y="2887829"/>
            <a:ext cx="1195799" cy="523220"/>
          </a:xfrm>
          <a:prstGeom prst="rect">
            <a:avLst/>
          </a:prstGeom>
          <a:noFill/>
        </p:spPr>
        <p:txBody>
          <a:bodyPr wrap="square" lIns="0" tIns="0" rIns="0" bIns="0" rtlCol="0">
            <a:spAutoFit/>
          </a:bodyPr>
          <a:lstStyle/>
          <a:p>
            <a:r>
              <a:rPr lang="nl-BE" sz="1000" b="1">
                <a:solidFill>
                  <a:schemeClr val="tx2"/>
                </a:solidFill>
                <a:latin typeface="Arial" panose="020B0604020202020204" pitchFamily="34" charset="0"/>
                <a:ea typeface="Source Sans Pro"/>
                <a:cs typeface="Arial" panose="020B0604020202020204" pitchFamily="34" charset="0"/>
              </a:rPr>
              <a:t>53% </a:t>
            </a:r>
            <a:r>
              <a:rPr lang="nl-BE" sz="800" b="1">
                <a:solidFill>
                  <a:schemeClr val="tx2"/>
                </a:solidFill>
                <a:latin typeface="Arial" panose="020B0604020202020204" pitchFamily="34" charset="0"/>
                <a:ea typeface="Source Sans Pro"/>
                <a:cs typeface="Arial" panose="020B0604020202020204" pitchFamily="34" charset="0"/>
              </a:rPr>
              <a:t>De belemmeringen voor bijscholing zijn te wijten aan een gebrek aan inzicht in wat en hoe de behoeften van de werknemers kunnen worden vervuld</a:t>
            </a:r>
          </a:p>
        </p:txBody>
      </p:sp>
      <p:graphicFrame>
        <p:nvGraphicFramePr>
          <p:cNvPr id="66" name="Chart 65">
            <a:extLst>
              <a:ext uri="{FF2B5EF4-FFF2-40B4-BE49-F238E27FC236}">
                <a16:creationId xmlns:a16="http://schemas.microsoft.com/office/drawing/2014/main" id="{737B5496-CFFB-8E42-85A8-A344E3E7DAB5}"/>
              </a:ext>
            </a:extLst>
          </p:cNvPr>
          <p:cNvGraphicFramePr/>
          <p:nvPr>
            <p:extLst>
              <p:ext uri="{D42A27DB-BD31-4B8C-83A1-F6EECF244321}">
                <p14:modId xmlns:p14="http://schemas.microsoft.com/office/powerpoint/2010/main" val="385817721"/>
              </p:ext>
            </p:extLst>
          </p:nvPr>
        </p:nvGraphicFramePr>
        <p:xfrm>
          <a:off x="6785236" y="3577561"/>
          <a:ext cx="905295" cy="90316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45872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631CC4E-0C12-4284-AE82-EB15B42736E5}"/>
              </a:ext>
            </a:extLst>
          </p:cNvPr>
          <p:cNvPicPr>
            <a:picLocks noChangeAspect="1"/>
          </p:cNvPicPr>
          <p:nvPr/>
        </p:nvPicPr>
        <p:blipFill>
          <a:blip r:embed="rId3"/>
          <a:srcRect/>
          <a:stretch/>
        </p:blipFill>
        <p:spPr>
          <a:xfrm>
            <a:off x="0" y="0"/>
            <a:ext cx="9143833" cy="4724314"/>
          </a:xfrm>
          <a:prstGeom prst="rect">
            <a:avLst/>
          </a:prstGeom>
        </p:spPr>
      </p:pic>
      <p:sp>
        <p:nvSpPr>
          <p:cNvPr id="7" name="Round Same Side Corner Rectangle 10">
            <a:extLst>
              <a:ext uri="{FF2B5EF4-FFF2-40B4-BE49-F238E27FC236}">
                <a16:creationId xmlns:a16="http://schemas.microsoft.com/office/drawing/2014/main" id="{EDDF90A1-AD7C-4271-B20D-B1A4ADFF6E50}"/>
              </a:ext>
            </a:extLst>
          </p:cNvPr>
          <p:cNvSpPr/>
          <p:nvPr/>
        </p:nvSpPr>
        <p:spPr>
          <a:xfrm rot="10800000">
            <a:off x="602975" y="-2"/>
            <a:ext cx="4117069" cy="3779522"/>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ingle Corner Rectangle 11">
            <a:extLst>
              <a:ext uri="{FF2B5EF4-FFF2-40B4-BE49-F238E27FC236}">
                <a16:creationId xmlns:a16="http://schemas.microsoft.com/office/drawing/2014/main" id="{DF1E93A4-893C-4585-9F41-3FB0DF3FB626}"/>
              </a:ext>
            </a:extLst>
          </p:cNvPr>
          <p:cNvSpPr/>
          <p:nvPr/>
        </p:nvSpPr>
        <p:spPr>
          <a:xfrm rot="10800000">
            <a:off x="4215236" y="-3705"/>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827CEC67-662F-483B-91DC-FB37AB947F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07195" y="88254"/>
            <a:ext cx="320889" cy="320889"/>
          </a:xfrm>
          <a:prstGeom prst="rect">
            <a:avLst/>
          </a:prstGeom>
        </p:spPr>
      </p:pic>
      <p:sp>
        <p:nvSpPr>
          <p:cNvPr id="17" name="Title 1">
            <a:extLst>
              <a:ext uri="{FF2B5EF4-FFF2-40B4-BE49-F238E27FC236}">
                <a16:creationId xmlns:a16="http://schemas.microsoft.com/office/drawing/2014/main" id="{E741462F-CEBD-4BEC-BD31-E8714E0B23CF}"/>
              </a:ext>
            </a:extLst>
          </p:cNvPr>
          <p:cNvSpPr>
            <a:spLocks noGrp="1"/>
          </p:cNvSpPr>
          <p:nvPr>
            <p:ph type="title"/>
          </p:nvPr>
        </p:nvSpPr>
        <p:spPr>
          <a:xfrm>
            <a:off x="872140" y="302698"/>
            <a:ext cx="3701437" cy="1341606"/>
          </a:xfrm>
        </p:spPr>
        <p:txBody>
          <a:bodyPr/>
          <a:lstStyle/>
          <a:p>
            <a:r>
              <a:rPr lang="nl-BE" sz="1800" dirty="0">
                <a:latin typeface="Arial"/>
                <a:cs typeface="Arial"/>
              </a:rPr>
              <a:t>BELGISCHE WERKGEVERS </a:t>
            </a:r>
            <a:br>
              <a:rPr lang="nl-BE" sz="1800" dirty="0">
                <a:latin typeface="Arial"/>
                <a:cs typeface="Arial"/>
              </a:rPr>
            </a:br>
            <a:r>
              <a:rPr lang="nl-BE" sz="1800" dirty="0">
                <a:latin typeface="Arial"/>
                <a:cs typeface="Arial"/>
              </a:rPr>
              <a:t>ZITTEN MET GEMENGDE GEVOELENS OVER DE VOORTZETTING VAN TELEWERK </a:t>
            </a:r>
          </a:p>
        </p:txBody>
      </p:sp>
      <p:sp>
        <p:nvSpPr>
          <p:cNvPr id="19" name="Rectangle 18">
            <a:extLst>
              <a:ext uri="{FF2B5EF4-FFF2-40B4-BE49-F238E27FC236}">
                <a16:creationId xmlns:a16="http://schemas.microsoft.com/office/drawing/2014/main" id="{D70EFED5-DCC7-4570-A8C6-0176EAE00FC7}"/>
              </a:ext>
            </a:extLst>
          </p:cNvPr>
          <p:cNvSpPr/>
          <p:nvPr/>
        </p:nvSpPr>
        <p:spPr>
          <a:xfrm>
            <a:off x="2322303" y="2166514"/>
            <a:ext cx="2004357" cy="116252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r>
              <a:rPr lang="nl-BE" sz="1300">
                <a:solidFill>
                  <a:schemeClr val="accent4"/>
                </a:solidFill>
              </a:rPr>
              <a:t>Niet meer dan 50% van de Belgische werkgevers vindt dat hun managers zich </a:t>
            </a:r>
            <a:r>
              <a:rPr lang="nl-BE" sz="1300" b="1">
                <a:solidFill>
                  <a:schemeClr val="accent4"/>
                </a:solidFill>
              </a:rPr>
              <a:t>positief, veerkrachtig, onbezorgd of energiek voelen ten aanzien van telewerken.</a:t>
            </a:r>
          </a:p>
        </p:txBody>
      </p:sp>
      <p:cxnSp>
        <p:nvCxnSpPr>
          <p:cNvPr id="8" name="Straight Connector 7">
            <a:extLst>
              <a:ext uri="{FF2B5EF4-FFF2-40B4-BE49-F238E27FC236}">
                <a16:creationId xmlns:a16="http://schemas.microsoft.com/office/drawing/2014/main" id="{B7DFD300-04BF-DB4D-BC15-E9530369E4FB}"/>
              </a:ext>
            </a:extLst>
          </p:cNvPr>
          <p:cNvCxnSpPr>
            <a:cxnSpLocks/>
          </p:cNvCxnSpPr>
          <p:nvPr/>
        </p:nvCxnSpPr>
        <p:spPr>
          <a:xfrm>
            <a:off x="874878" y="1894509"/>
            <a:ext cx="349802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1" name="Chart 10">
            <a:extLst>
              <a:ext uri="{FF2B5EF4-FFF2-40B4-BE49-F238E27FC236}">
                <a16:creationId xmlns:a16="http://schemas.microsoft.com/office/drawing/2014/main" id="{C23B63F9-F46D-E34D-A914-5685DF902BEC}"/>
              </a:ext>
            </a:extLst>
          </p:cNvPr>
          <p:cNvGraphicFramePr/>
          <p:nvPr>
            <p:extLst>
              <p:ext uri="{D42A27DB-BD31-4B8C-83A1-F6EECF244321}">
                <p14:modId xmlns:p14="http://schemas.microsoft.com/office/powerpoint/2010/main" val="209136059"/>
              </p:ext>
            </p:extLst>
          </p:nvPr>
        </p:nvGraphicFramePr>
        <p:xfrm>
          <a:off x="801070" y="2050475"/>
          <a:ext cx="1490722" cy="1487208"/>
        </p:xfrm>
        <a:graphic>
          <a:graphicData uri="http://schemas.openxmlformats.org/drawingml/2006/chart">
            <c:chart xmlns:c="http://schemas.openxmlformats.org/drawingml/2006/chart" xmlns:r="http://schemas.openxmlformats.org/officeDocument/2006/relationships" r:id="rId6"/>
          </a:graphicData>
        </a:graphic>
      </p:graphicFrame>
      <p:sp>
        <p:nvSpPr>
          <p:cNvPr id="12" name="Oval 11">
            <a:extLst>
              <a:ext uri="{FF2B5EF4-FFF2-40B4-BE49-F238E27FC236}">
                <a16:creationId xmlns:a16="http://schemas.microsoft.com/office/drawing/2014/main" id="{736671F5-7D1D-6E4C-95F7-085B6685F944}"/>
              </a:ext>
            </a:extLst>
          </p:cNvPr>
          <p:cNvSpPr/>
          <p:nvPr/>
        </p:nvSpPr>
        <p:spPr>
          <a:xfrm>
            <a:off x="1095597" y="2343245"/>
            <a:ext cx="901668" cy="901668"/>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449E8EC-DDF0-5548-8887-8C85AABDFBA7}"/>
              </a:ext>
            </a:extLst>
          </p:cNvPr>
          <p:cNvPicPr>
            <a:picLocks noChangeAspect="1"/>
          </p:cNvPicPr>
          <p:nvPr/>
        </p:nvPicPr>
        <p:blipFill>
          <a:blip r:embed="rId7"/>
          <a:stretch>
            <a:fillRect/>
          </a:stretch>
        </p:blipFill>
        <p:spPr>
          <a:xfrm>
            <a:off x="1299782" y="2549735"/>
            <a:ext cx="493298" cy="488687"/>
          </a:xfrm>
          <a:prstGeom prst="rect">
            <a:avLst/>
          </a:prstGeom>
        </p:spPr>
      </p:pic>
    </p:spTree>
    <p:extLst>
      <p:ext uri="{BB962C8B-B14F-4D97-AF65-F5344CB8AC3E}">
        <p14:creationId xmlns:p14="http://schemas.microsoft.com/office/powerpoint/2010/main" val="35145344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58D5D-235A-4640-85BC-64C4C5976096}"/>
              </a:ext>
            </a:extLst>
          </p:cNvPr>
          <p:cNvSpPr>
            <a:spLocks noGrp="1"/>
          </p:cNvSpPr>
          <p:nvPr>
            <p:ph type="title"/>
          </p:nvPr>
        </p:nvSpPr>
        <p:spPr>
          <a:xfrm>
            <a:off x="457201" y="410607"/>
            <a:ext cx="8229599" cy="787912"/>
          </a:xfrm>
        </p:spPr>
        <p:txBody>
          <a:bodyPr/>
          <a:lstStyle/>
          <a:p>
            <a:r>
              <a:rPr lang="nl-BE" dirty="0">
                <a:latin typeface="Arial"/>
                <a:cs typeface="Arial"/>
              </a:rPr>
              <a:t>Belgische werkgevers zitten met gemengde gevoelens over </a:t>
            </a:r>
            <a:br>
              <a:rPr lang="nl-BE" dirty="0">
                <a:latin typeface="Arial"/>
                <a:cs typeface="Arial"/>
              </a:rPr>
            </a:br>
            <a:r>
              <a:rPr lang="nl-BE" dirty="0">
                <a:latin typeface="Arial"/>
                <a:cs typeface="Arial"/>
              </a:rPr>
              <a:t>de voortzetting van telewerk</a:t>
            </a:r>
          </a:p>
        </p:txBody>
      </p:sp>
      <p:graphicFrame>
        <p:nvGraphicFramePr>
          <p:cNvPr id="17" name="Chart 16">
            <a:extLst>
              <a:ext uri="{FF2B5EF4-FFF2-40B4-BE49-F238E27FC236}">
                <a16:creationId xmlns:a16="http://schemas.microsoft.com/office/drawing/2014/main" id="{8566B436-1203-D349-B144-C8F4A6BDF50B}"/>
              </a:ext>
            </a:extLst>
          </p:cNvPr>
          <p:cNvGraphicFramePr/>
          <p:nvPr>
            <p:extLst>
              <p:ext uri="{D42A27DB-BD31-4B8C-83A1-F6EECF244321}">
                <p14:modId xmlns:p14="http://schemas.microsoft.com/office/powerpoint/2010/main" val="497826885"/>
              </p:ext>
            </p:extLst>
          </p:nvPr>
        </p:nvGraphicFramePr>
        <p:xfrm>
          <a:off x="483326" y="2975747"/>
          <a:ext cx="1729715" cy="17256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Chart 20">
            <a:extLst>
              <a:ext uri="{FF2B5EF4-FFF2-40B4-BE49-F238E27FC236}">
                <a16:creationId xmlns:a16="http://schemas.microsoft.com/office/drawing/2014/main" id="{3167B594-C97E-DB41-9073-91780FE5BFA1}"/>
              </a:ext>
            </a:extLst>
          </p:cNvPr>
          <p:cNvGraphicFramePr/>
          <p:nvPr>
            <p:extLst>
              <p:ext uri="{D42A27DB-BD31-4B8C-83A1-F6EECF244321}">
                <p14:modId xmlns:p14="http://schemas.microsoft.com/office/powerpoint/2010/main" val="1265124654"/>
              </p:ext>
            </p:extLst>
          </p:nvPr>
        </p:nvGraphicFramePr>
        <p:xfrm>
          <a:off x="2619622" y="2975747"/>
          <a:ext cx="1729715" cy="1725638"/>
        </p:xfrm>
        <a:graphic>
          <a:graphicData uri="http://schemas.openxmlformats.org/drawingml/2006/chart">
            <c:chart xmlns:c="http://schemas.openxmlformats.org/drawingml/2006/chart" xmlns:r="http://schemas.openxmlformats.org/officeDocument/2006/relationships" r:id="rId5"/>
          </a:graphicData>
        </a:graphic>
      </p:graphicFrame>
      <p:sp>
        <p:nvSpPr>
          <p:cNvPr id="3" name="Content Placeholder 2">
            <a:extLst>
              <a:ext uri="{FF2B5EF4-FFF2-40B4-BE49-F238E27FC236}">
                <a16:creationId xmlns:a16="http://schemas.microsoft.com/office/drawing/2014/main" id="{BB26A29F-4D83-F74A-BDA6-E1326C4368C6}"/>
              </a:ext>
            </a:extLst>
          </p:cNvPr>
          <p:cNvSpPr>
            <a:spLocks noGrp="1"/>
          </p:cNvSpPr>
          <p:nvPr>
            <p:ph idx="1"/>
          </p:nvPr>
        </p:nvSpPr>
        <p:spPr>
          <a:xfrm>
            <a:off x="457200" y="1426783"/>
            <a:ext cx="4182009" cy="1479748"/>
          </a:xfrm>
        </p:spPr>
        <p:txBody>
          <a:bodyPr vert="horz" lIns="0" tIns="0" rIns="0" bIns="0" rtlCol="0" anchor="t">
            <a:noAutofit/>
          </a:bodyPr>
          <a:lstStyle/>
          <a:p>
            <a:pPr marL="0" indent="0">
              <a:buNone/>
            </a:pPr>
            <a:endParaRPr lang="en-US" sz="1400" dirty="0">
              <a:latin typeface="Arial"/>
              <a:cs typeface="Arial"/>
            </a:endParaRPr>
          </a:p>
          <a:p>
            <a:pPr marL="0" indent="0">
              <a:buNone/>
            </a:pPr>
            <a:r>
              <a:rPr lang="nl-BE" sz="1400" dirty="0">
                <a:latin typeface="Arial"/>
                <a:cs typeface="Arial"/>
              </a:rPr>
              <a:t>Terwijl hybride en telewerk de norm blijven, ondanks het feit dat de pandemie op veel markten aan het afnemen is, melden Belgische werkgevers dat hun senior managers </a:t>
            </a:r>
            <a:r>
              <a:rPr lang="nl-BE" sz="1400" b="1" dirty="0">
                <a:latin typeface="Arial"/>
                <a:cs typeface="Arial"/>
              </a:rPr>
              <a:t>wisselende stemmingen</a:t>
            </a:r>
            <a:r>
              <a:rPr lang="nl-BE" sz="1400" dirty="0">
                <a:latin typeface="Arial"/>
                <a:cs typeface="Arial"/>
              </a:rPr>
              <a:t> hebben.</a:t>
            </a:r>
          </a:p>
          <a:p>
            <a:pPr marL="0" indent="0">
              <a:buNone/>
            </a:pPr>
            <a:endParaRPr lang="en-US" sz="1400" dirty="0">
              <a:latin typeface="Arial"/>
              <a:cs typeface="Arial"/>
            </a:endParaRPr>
          </a:p>
          <a:p>
            <a:pPr marL="0" indent="0">
              <a:buNone/>
            </a:pPr>
            <a:endParaRPr lang="en-US" sz="1400" dirty="0">
              <a:latin typeface="Arial"/>
              <a:cs typeface="Arial"/>
            </a:endParaRPr>
          </a:p>
          <a:p>
            <a:pPr marL="0" indent="0">
              <a:buNone/>
            </a:pPr>
            <a:r>
              <a:rPr lang="nl-BE" dirty="0">
                <a:latin typeface="Arial"/>
                <a:cs typeface="Arial"/>
              </a:rPr>
              <a:t>.</a:t>
            </a:r>
          </a:p>
        </p:txBody>
      </p:sp>
      <p:graphicFrame>
        <p:nvGraphicFramePr>
          <p:cNvPr id="4" name="Chart 3" descr="972ec6c1-37ce-4238-ad79-3d339be77de5 Q7 As remote working continues as a result of the COVID-19 pandemic; how would you describe the overall 'mood' felt by your mid to senior managers? ">
            <a:extLst>
              <a:ext uri="{FF2B5EF4-FFF2-40B4-BE49-F238E27FC236}">
                <a16:creationId xmlns:a16="http://schemas.microsoft.com/office/drawing/2014/main" id="{4A956583-796D-7E44-9A93-748ED1BB4665}"/>
              </a:ext>
            </a:extLst>
          </p:cNvPr>
          <p:cNvGraphicFramePr/>
          <p:nvPr>
            <p:custDataLst>
              <p:tags r:id="rId1"/>
            </p:custDataLst>
            <p:extLst>
              <p:ext uri="{D42A27DB-BD31-4B8C-83A1-F6EECF244321}">
                <p14:modId xmlns:p14="http://schemas.microsoft.com/office/powerpoint/2010/main" val="2086976372"/>
              </p:ext>
            </p:extLst>
          </p:nvPr>
        </p:nvGraphicFramePr>
        <p:xfrm>
          <a:off x="6142619" y="1120625"/>
          <a:ext cx="2644122" cy="3910162"/>
        </p:xfrm>
        <a:graphic>
          <a:graphicData uri="http://schemas.openxmlformats.org/drawingml/2006/chart">
            <c:chart xmlns:c="http://schemas.openxmlformats.org/drawingml/2006/chart" xmlns:r="http://schemas.openxmlformats.org/officeDocument/2006/relationships" r:id="rId6"/>
          </a:graphicData>
        </a:graphic>
      </p:graphicFrame>
      <p:cxnSp>
        <p:nvCxnSpPr>
          <p:cNvPr id="5" name="Straight Connector 4">
            <a:extLst>
              <a:ext uri="{FF2B5EF4-FFF2-40B4-BE49-F238E27FC236}">
                <a16:creationId xmlns:a16="http://schemas.microsoft.com/office/drawing/2014/main" id="{DE2E3B3A-2C47-E841-ACAE-021F7CCAA03D}"/>
              </a:ext>
            </a:extLst>
          </p:cNvPr>
          <p:cNvCxnSpPr>
            <a:cxnSpLocks/>
          </p:cNvCxnSpPr>
          <p:nvPr/>
        </p:nvCxnSpPr>
        <p:spPr>
          <a:xfrm>
            <a:off x="4938404" y="1434426"/>
            <a:ext cx="21381" cy="3157480"/>
          </a:xfrm>
          <a:prstGeom prst="line">
            <a:avLst/>
          </a:prstGeom>
          <a:ln w="15875">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1FDB834-E59B-1A43-AFD2-D6A795F24C23}"/>
              </a:ext>
            </a:extLst>
          </p:cNvPr>
          <p:cNvSpPr txBox="1"/>
          <p:nvPr/>
        </p:nvSpPr>
        <p:spPr>
          <a:xfrm>
            <a:off x="4938405" y="1434426"/>
            <a:ext cx="1136999" cy="138499"/>
          </a:xfrm>
          <a:prstGeom prst="rect">
            <a:avLst/>
          </a:prstGeom>
          <a:noFill/>
        </p:spPr>
        <p:txBody>
          <a:bodyPr wrap="square" lIns="0" tIns="0" rIns="0" bIns="0" rtlCol="0">
            <a:spAutoFit/>
          </a:bodyPr>
          <a:lstStyle/>
          <a:p>
            <a:pPr algn="r"/>
            <a:r>
              <a:rPr lang="nl-BE" sz="900">
                <a:solidFill>
                  <a:schemeClr val="accent4"/>
                </a:solidFill>
              </a:rPr>
              <a:t>Positief</a:t>
            </a:r>
          </a:p>
        </p:txBody>
      </p:sp>
      <p:sp>
        <p:nvSpPr>
          <p:cNvPr id="7" name="TextBox 6">
            <a:extLst>
              <a:ext uri="{FF2B5EF4-FFF2-40B4-BE49-F238E27FC236}">
                <a16:creationId xmlns:a16="http://schemas.microsoft.com/office/drawing/2014/main" id="{DFFEE43A-0464-7C49-BA59-08D8B376E50A}"/>
              </a:ext>
            </a:extLst>
          </p:cNvPr>
          <p:cNvSpPr txBox="1"/>
          <p:nvPr/>
        </p:nvSpPr>
        <p:spPr>
          <a:xfrm>
            <a:off x="4938405" y="1720464"/>
            <a:ext cx="1136999" cy="138499"/>
          </a:xfrm>
          <a:prstGeom prst="rect">
            <a:avLst/>
          </a:prstGeom>
          <a:noFill/>
        </p:spPr>
        <p:txBody>
          <a:bodyPr wrap="square" lIns="0" tIns="0" rIns="0" bIns="0" rtlCol="0">
            <a:spAutoFit/>
          </a:bodyPr>
          <a:lstStyle/>
          <a:p>
            <a:pPr algn="r"/>
            <a:r>
              <a:rPr lang="nl-BE" sz="900">
                <a:solidFill>
                  <a:schemeClr val="accent4"/>
                </a:solidFill>
              </a:rPr>
              <a:t>Gestresseerd</a:t>
            </a:r>
          </a:p>
        </p:txBody>
      </p:sp>
      <p:sp>
        <p:nvSpPr>
          <p:cNvPr id="8" name="TextBox 7">
            <a:extLst>
              <a:ext uri="{FF2B5EF4-FFF2-40B4-BE49-F238E27FC236}">
                <a16:creationId xmlns:a16="http://schemas.microsoft.com/office/drawing/2014/main" id="{35FE9E49-EB5F-6944-926B-ABB9DB721C40}"/>
              </a:ext>
            </a:extLst>
          </p:cNvPr>
          <p:cNvSpPr txBox="1"/>
          <p:nvPr/>
        </p:nvSpPr>
        <p:spPr>
          <a:xfrm>
            <a:off x="4938405" y="2028158"/>
            <a:ext cx="1136999" cy="138499"/>
          </a:xfrm>
          <a:prstGeom prst="rect">
            <a:avLst/>
          </a:prstGeom>
          <a:noFill/>
        </p:spPr>
        <p:txBody>
          <a:bodyPr wrap="square" lIns="0" tIns="0" rIns="0" bIns="0" rtlCol="0">
            <a:spAutoFit/>
          </a:bodyPr>
          <a:lstStyle/>
          <a:p>
            <a:pPr algn="r"/>
            <a:r>
              <a:rPr lang="nl-BE" sz="900">
                <a:solidFill>
                  <a:schemeClr val="accent4"/>
                </a:solidFill>
              </a:rPr>
              <a:t>Veerkrachtig</a:t>
            </a:r>
          </a:p>
        </p:txBody>
      </p:sp>
      <p:sp>
        <p:nvSpPr>
          <p:cNvPr id="9" name="TextBox 8">
            <a:extLst>
              <a:ext uri="{FF2B5EF4-FFF2-40B4-BE49-F238E27FC236}">
                <a16:creationId xmlns:a16="http://schemas.microsoft.com/office/drawing/2014/main" id="{4C3E6A6F-43E3-D94B-9E20-8C2DA2494F1C}"/>
              </a:ext>
            </a:extLst>
          </p:cNvPr>
          <p:cNvSpPr txBox="1"/>
          <p:nvPr/>
        </p:nvSpPr>
        <p:spPr>
          <a:xfrm>
            <a:off x="4950675" y="2330698"/>
            <a:ext cx="1136999" cy="138499"/>
          </a:xfrm>
          <a:prstGeom prst="rect">
            <a:avLst/>
          </a:prstGeom>
          <a:noFill/>
        </p:spPr>
        <p:txBody>
          <a:bodyPr wrap="square" lIns="0" tIns="0" rIns="0" bIns="0" rtlCol="0">
            <a:spAutoFit/>
          </a:bodyPr>
          <a:lstStyle/>
          <a:p>
            <a:pPr algn="r"/>
            <a:r>
              <a:rPr lang="nl-BE" sz="900">
                <a:solidFill>
                  <a:schemeClr val="accent4"/>
                </a:solidFill>
              </a:rPr>
              <a:t>Geïsoleerd</a:t>
            </a:r>
          </a:p>
        </p:txBody>
      </p:sp>
      <p:sp>
        <p:nvSpPr>
          <p:cNvPr id="10" name="TextBox 9">
            <a:extLst>
              <a:ext uri="{FF2B5EF4-FFF2-40B4-BE49-F238E27FC236}">
                <a16:creationId xmlns:a16="http://schemas.microsoft.com/office/drawing/2014/main" id="{0D31BFFB-F8CA-474A-81F0-E93916F9C3AA}"/>
              </a:ext>
            </a:extLst>
          </p:cNvPr>
          <p:cNvSpPr txBox="1"/>
          <p:nvPr/>
        </p:nvSpPr>
        <p:spPr>
          <a:xfrm>
            <a:off x="4938405" y="2625777"/>
            <a:ext cx="1136999" cy="138499"/>
          </a:xfrm>
          <a:prstGeom prst="rect">
            <a:avLst/>
          </a:prstGeom>
          <a:noFill/>
        </p:spPr>
        <p:txBody>
          <a:bodyPr wrap="square" lIns="0" tIns="0" rIns="0" bIns="0" rtlCol="0">
            <a:spAutoFit/>
          </a:bodyPr>
          <a:lstStyle/>
          <a:p>
            <a:pPr algn="r"/>
            <a:r>
              <a:rPr lang="nl-BE" sz="900">
                <a:solidFill>
                  <a:schemeClr val="accent4"/>
                </a:solidFill>
              </a:rPr>
              <a:t>In burn-out</a:t>
            </a:r>
          </a:p>
        </p:txBody>
      </p:sp>
      <p:sp>
        <p:nvSpPr>
          <p:cNvPr id="11" name="TextBox 10">
            <a:extLst>
              <a:ext uri="{FF2B5EF4-FFF2-40B4-BE49-F238E27FC236}">
                <a16:creationId xmlns:a16="http://schemas.microsoft.com/office/drawing/2014/main" id="{32918F01-80DD-294D-8DC5-8CB76A77EE20}"/>
              </a:ext>
            </a:extLst>
          </p:cNvPr>
          <p:cNvSpPr txBox="1"/>
          <p:nvPr/>
        </p:nvSpPr>
        <p:spPr>
          <a:xfrm>
            <a:off x="4938405" y="2919002"/>
            <a:ext cx="1136999" cy="138499"/>
          </a:xfrm>
          <a:prstGeom prst="rect">
            <a:avLst/>
          </a:prstGeom>
          <a:noFill/>
        </p:spPr>
        <p:txBody>
          <a:bodyPr wrap="square" lIns="0" tIns="0" rIns="0" bIns="0" rtlCol="0">
            <a:spAutoFit/>
          </a:bodyPr>
          <a:lstStyle/>
          <a:p>
            <a:pPr algn="r"/>
            <a:r>
              <a:rPr lang="nl-BE" sz="900">
                <a:solidFill>
                  <a:schemeClr val="accent4"/>
                </a:solidFill>
              </a:rPr>
              <a:t>Angstig</a:t>
            </a:r>
          </a:p>
        </p:txBody>
      </p:sp>
      <p:sp>
        <p:nvSpPr>
          <p:cNvPr id="12" name="TextBox 11">
            <a:extLst>
              <a:ext uri="{FF2B5EF4-FFF2-40B4-BE49-F238E27FC236}">
                <a16:creationId xmlns:a16="http://schemas.microsoft.com/office/drawing/2014/main" id="{1A154EA5-9F5F-FD4B-BFC3-7A034CFBC589}"/>
              </a:ext>
            </a:extLst>
          </p:cNvPr>
          <p:cNvSpPr txBox="1"/>
          <p:nvPr/>
        </p:nvSpPr>
        <p:spPr>
          <a:xfrm>
            <a:off x="4938405" y="3236948"/>
            <a:ext cx="1136999" cy="138499"/>
          </a:xfrm>
          <a:prstGeom prst="rect">
            <a:avLst/>
          </a:prstGeom>
          <a:noFill/>
        </p:spPr>
        <p:txBody>
          <a:bodyPr wrap="square" lIns="0" tIns="0" rIns="0" bIns="0" rtlCol="0">
            <a:spAutoFit/>
          </a:bodyPr>
          <a:lstStyle/>
          <a:p>
            <a:pPr algn="r"/>
            <a:r>
              <a:rPr lang="nl-BE" sz="900">
                <a:solidFill>
                  <a:schemeClr val="accent4"/>
                </a:solidFill>
              </a:rPr>
              <a:t>Energiek</a:t>
            </a:r>
          </a:p>
        </p:txBody>
      </p:sp>
      <p:sp>
        <p:nvSpPr>
          <p:cNvPr id="13" name="TextBox 12">
            <a:extLst>
              <a:ext uri="{FF2B5EF4-FFF2-40B4-BE49-F238E27FC236}">
                <a16:creationId xmlns:a16="http://schemas.microsoft.com/office/drawing/2014/main" id="{7939638B-D6F3-D94F-A4FA-CA2023B54664}"/>
              </a:ext>
            </a:extLst>
          </p:cNvPr>
          <p:cNvSpPr txBox="1"/>
          <p:nvPr/>
        </p:nvSpPr>
        <p:spPr>
          <a:xfrm>
            <a:off x="4938405" y="3537887"/>
            <a:ext cx="1136999" cy="138499"/>
          </a:xfrm>
          <a:prstGeom prst="rect">
            <a:avLst/>
          </a:prstGeom>
          <a:noFill/>
        </p:spPr>
        <p:txBody>
          <a:bodyPr wrap="square" lIns="0" tIns="0" rIns="0" bIns="0" rtlCol="0">
            <a:spAutoFit/>
          </a:bodyPr>
          <a:lstStyle/>
          <a:p>
            <a:pPr algn="r"/>
            <a:r>
              <a:rPr lang="nl-BE" sz="900">
                <a:solidFill>
                  <a:schemeClr val="accent4"/>
                </a:solidFill>
              </a:rPr>
              <a:t>Onbekommerd</a:t>
            </a:r>
          </a:p>
        </p:txBody>
      </p:sp>
      <p:sp>
        <p:nvSpPr>
          <p:cNvPr id="14" name="TextBox 13">
            <a:extLst>
              <a:ext uri="{FF2B5EF4-FFF2-40B4-BE49-F238E27FC236}">
                <a16:creationId xmlns:a16="http://schemas.microsoft.com/office/drawing/2014/main" id="{2F26B453-1CAB-3748-B878-64F3109B6848}"/>
              </a:ext>
            </a:extLst>
          </p:cNvPr>
          <p:cNvSpPr txBox="1"/>
          <p:nvPr/>
        </p:nvSpPr>
        <p:spPr>
          <a:xfrm>
            <a:off x="4938405" y="3838566"/>
            <a:ext cx="1136999" cy="138499"/>
          </a:xfrm>
          <a:prstGeom prst="rect">
            <a:avLst/>
          </a:prstGeom>
          <a:noFill/>
        </p:spPr>
        <p:txBody>
          <a:bodyPr wrap="square" lIns="0" tIns="0" rIns="0" bIns="0" rtlCol="0">
            <a:spAutoFit/>
          </a:bodyPr>
          <a:lstStyle/>
          <a:p>
            <a:pPr algn="r"/>
            <a:r>
              <a:rPr lang="nl-BE" sz="900">
                <a:solidFill>
                  <a:schemeClr val="accent4"/>
                </a:solidFill>
              </a:rPr>
              <a:t>Depressief</a:t>
            </a:r>
          </a:p>
        </p:txBody>
      </p:sp>
      <p:sp>
        <p:nvSpPr>
          <p:cNvPr id="15" name="TextBox 14">
            <a:extLst>
              <a:ext uri="{FF2B5EF4-FFF2-40B4-BE49-F238E27FC236}">
                <a16:creationId xmlns:a16="http://schemas.microsoft.com/office/drawing/2014/main" id="{DF8F3A4F-47EC-5B4E-8132-3B6DFC80ADDE}"/>
              </a:ext>
            </a:extLst>
          </p:cNvPr>
          <p:cNvSpPr txBox="1"/>
          <p:nvPr/>
        </p:nvSpPr>
        <p:spPr>
          <a:xfrm>
            <a:off x="4938405" y="4141083"/>
            <a:ext cx="1136999" cy="138499"/>
          </a:xfrm>
          <a:prstGeom prst="rect">
            <a:avLst/>
          </a:prstGeom>
          <a:noFill/>
        </p:spPr>
        <p:txBody>
          <a:bodyPr wrap="square" lIns="0" tIns="0" rIns="0" bIns="0" rtlCol="0">
            <a:spAutoFit/>
          </a:bodyPr>
          <a:lstStyle/>
          <a:p>
            <a:pPr algn="r"/>
            <a:r>
              <a:rPr lang="nl-BE" sz="900">
                <a:solidFill>
                  <a:schemeClr val="accent4"/>
                </a:solidFill>
              </a:rPr>
              <a:t>Bang</a:t>
            </a:r>
          </a:p>
        </p:txBody>
      </p:sp>
      <p:sp>
        <p:nvSpPr>
          <p:cNvPr id="16" name="TextBox 15">
            <a:extLst>
              <a:ext uri="{FF2B5EF4-FFF2-40B4-BE49-F238E27FC236}">
                <a16:creationId xmlns:a16="http://schemas.microsoft.com/office/drawing/2014/main" id="{6DA00A1F-780A-3A43-BDD0-6DFAC91ED239}"/>
              </a:ext>
            </a:extLst>
          </p:cNvPr>
          <p:cNvSpPr txBox="1"/>
          <p:nvPr/>
        </p:nvSpPr>
        <p:spPr>
          <a:xfrm>
            <a:off x="4938404" y="4381833"/>
            <a:ext cx="1137000" cy="276999"/>
          </a:xfrm>
          <a:prstGeom prst="rect">
            <a:avLst/>
          </a:prstGeom>
          <a:noFill/>
        </p:spPr>
        <p:txBody>
          <a:bodyPr wrap="square" lIns="0" tIns="0" rIns="0" bIns="0" rtlCol="0">
            <a:spAutoFit/>
          </a:bodyPr>
          <a:lstStyle/>
          <a:p>
            <a:pPr algn="r"/>
            <a:r>
              <a:rPr lang="nl-BE" sz="900">
                <a:solidFill>
                  <a:schemeClr val="accent4"/>
                </a:solidFill>
              </a:rPr>
              <a:t>Iets anders /</a:t>
            </a:r>
          </a:p>
          <a:p>
            <a:pPr algn="r"/>
            <a:r>
              <a:rPr lang="nl-BE" sz="900">
                <a:solidFill>
                  <a:schemeClr val="accent4"/>
                </a:solidFill>
              </a:rPr>
              <a:t>Weet niet</a:t>
            </a:r>
          </a:p>
        </p:txBody>
      </p:sp>
      <p:sp>
        <p:nvSpPr>
          <p:cNvPr id="18" name="Oval 17">
            <a:extLst>
              <a:ext uri="{FF2B5EF4-FFF2-40B4-BE49-F238E27FC236}">
                <a16:creationId xmlns:a16="http://schemas.microsoft.com/office/drawing/2014/main" id="{5C5F3B04-4282-1F4B-8B95-09EC230B637C}"/>
              </a:ext>
            </a:extLst>
          </p:cNvPr>
          <p:cNvSpPr/>
          <p:nvPr/>
        </p:nvSpPr>
        <p:spPr>
          <a:xfrm>
            <a:off x="798542" y="3285878"/>
            <a:ext cx="1095955" cy="1095955"/>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sp>
        <p:nvSpPr>
          <p:cNvPr id="20" name="TextBox 19">
            <a:extLst>
              <a:ext uri="{FF2B5EF4-FFF2-40B4-BE49-F238E27FC236}">
                <a16:creationId xmlns:a16="http://schemas.microsoft.com/office/drawing/2014/main" id="{463B4316-7F81-9A40-9E29-6B80B04ED872}"/>
              </a:ext>
            </a:extLst>
          </p:cNvPr>
          <p:cNvSpPr txBox="1"/>
          <p:nvPr/>
        </p:nvSpPr>
        <p:spPr>
          <a:xfrm>
            <a:off x="824341" y="3315224"/>
            <a:ext cx="1119264" cy="1046440"/>
          </a:xfrm>
          <a:prstGeom prst="rect">
            <a:avLst/>
          </a:prstGeom>
          <a:noFill/>
        </p:spPr>
        <p:txBody>
          <a:bodyPr wrap="square" rtlCol="0">
            <a:spAutoFit/>
          </a:bodyPr>
          <a:lstStyle/>
          <a:p>
            <a:pPr algn="ctr"/>
            <a:r>
              <a:rPr lang="nl-BE" sz="2500" b="1" dirty="0">
                <a:solidFill>
                  <a:schemeClr val="tx2"/>
                </a:solidFill>
              </a:rPr>
              <a:t>50% </a:t>
            </a:r>
          </a:p>
          <a:p>
            <a:pPr algn="ctr"/>
            <a:r>
              <a:rPr lang="nl-BE" sz="700" dirty="0">
                <a:solidFill>
                  <a:schemeClr val="tx2"/>
                </a:solidFill>
              </a:rPr>
              <a:t>voelt zich</a:t>
            </a:r>
            <a:br>
              <a:rPr lang="nl-BE" sz="700" dirty="0">
                <a:solidFill>
                  <a:schemeClr val="tx2"/>
                </a:solidFill>
              </a:rPr>
            </a:br>
            <a:r>
              <a:rPr lang="nl-BE" sz="700" dirty="0">
                <a:solidFill>
                  <a:schemeClr val="tx2"/>
                </a:solidFill>
              </a:rPr>
              <a:t>positief, veerkrachtig, energiek of onbekommerd</a:t>
            </a:r>
            <a:br>
              <a:rPr lang="nl-BE" sz="700" dirty="0">
                <a:solidFill>
                  <a:schemeClr val="tx2"/>
                </a:solidFill>
              </a:rPr>
            </a:br>
            <a:r>
              <a:rPr lang="nl-BE" sz="700" dirty="0">
                <a:solidFill>
                  <a:schemeClr val="tx2"/>
                </a:solidFill>
              </a:rPr>
              <a:t>(NET</a:t>
            </a:r>
            <a:r>
              <a:rPr lang="nl-BE" sz="900" dirty="0">
                <a:solidFill>
                  <a:schemeClr val="tx2"/>
                </a:solidFill>
              </a:rPr>
              <a:t>)</a:t>
            </a:r>
          </a:p>
        </p:txBody>
      </p:sp>
      <p:sp>
        <p:nvSpPr>
          <p:cNvPr id="27" name="Oval 26">
            <a:extLst>
              <a:ext uri="{FF2B5EF4-FFF2-40B4-BE49-F238E27FC236}">
                <a16:creationId xmlns:a16="http://schemas.microsoft.com/office/drawing/2014/main" id="{90CE768F-042C-BC41-9D53-471370C707DD}"/>
              </a:ext>
            </a:extLst>
          </p:cNvPr>
          <p:cNvSpPr/>
          <p:nvPr/>
        </p:nvSpPr>
        <p:spPr>
          <a:xfrm>
            <a:off x="2940510" y="3285878"/>
            <a:ext cx="1095955" cy="1095955"/>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b="1">
              <a:solidFill>
                <a:schemeClr val="accent4"/>
              </a:solidFill>
            </a:endParaRPr>
          </a:p>
        </p:txBody>
      </p:sp>
      <p:pic>
        <p:nvPicPr>
          <p:cNvPr id="28" name="Picture 27">
            <a:extLst>
              <a:ext uri="{FF2B5EF4-FFF2-40B4-BE49-F238E27FC236}">
                <a16:creationId xmlns:a16="http://schemas.microsoft.com/office/drawing/2014/main" id="{6C3C65A4-AE33-2B4C-80A7-D0B435DD971E}"/>
              </a:ext>
            </a:extLst>
          </p:cNvPr>
          <p:cNvPicPr>
            <a:picLocks noChangeAspect="1"/>
          </p:cNvPicPr>
          <p:nvPr/>
        </p:nvPicPr>
        <p:blipFill>
          <a:blip r:embed="rId7"/>
          <a:stretch>
            <a:fillRect/>
          </a:stretch>
        </p:blipFill>
        <p:spPr>
          <a:xfrm>
            <a:off x="2017748" y="3411019"/>
            <a:ext cx="928244" cy="1151311"/>
          </a:xfrm>
          <a:prstGeom prst="rect">
            <a:avLst/>
          </a:prstGeom>
        </p:spPr>
      </p:pic>
      <p:sp>
        <p:nvSpPr>
          <p:cNvPr id="23" name="TextBox 22">
            <a:extLst>
              <a:ext uri="{FF2B5EF4-FFF2-40B4-BE49-F238E27FC236}">
                <a16:creationId xmlns:a16="http://schemas.microsoft.com/office/drawing/2014/main" id="{68DEC60E-EE19-5642-A259-AB0E04AECAB3}"/>
              </a:ext>
            </a:extLst>
          </p:cNvPr>
          <p:cNvSpPr txBox="1"/>
          <p:nvPr/>
        </p:nvSpPr>
        <p:spPr>
          <a:xfrm>
            <a:off x="2945992" y="3306197"/>
            <a:ext cx="1164685" cy="1015663"/>
          </a:xfrm>
          <a:prstGeom prst="rect">
            <a:avLst/>
          </a:prstGeom>
          <a:noFill/>
        </p:spPr>
        <p:txBody>
          <a:bodyPr wrap="square" rtlCol="0">
            <a:spAutoFit/>
          </a:bodyPr>
          <a:lstStyle/>
          <a:p>
            <a:pPr algn="ctr"/>
            <a:r>
              <a:rPr lang="nl-BE" sz="2500" b="1" dirty="0">
                <a:solidFill>
                  <a:schemeClr val="accent3"/>
                </a:solidFill>
              </a:rPr>
              <a:t>48% </a:t>
            </a:r>
          </a:p>
          <a:p>
            <a:pPr algn="ctr"/>
            <a:r>
              <a:rPr lang="nl-BE" sz="700" dirty="0">
                <a:solidFill>
                  <a:schemeClr val="accent3"/>
                </a:solidFill>
              </a:rPr>
              <a:t>voelt zich gestresseerd, geïsoleerd, in burn-out, angstig, depressief of bang</a:t>
            </a:r>
            <a:br>
              <a:rPr lang="nl-BE" sz="700" dirty="0">
                <a:solidFill>
                  <a:schemeClr val="accent3"/>
                </a:solidFill>
              </a:rPr>
            </a:br>
            <a:r>
              <a:rPr lang="nl-BE" sz="700" dirty="0">
                <a:solidFill>
                  <a:schemeClr val="accent3"/>
                </a:solidFill>
              </a:rPr>
              <a:t>(NET)</a:t>
            </a:r>
          </a:p>
        </p:txBody>
      </p:sp>
      <p:sp>
        <p:nvSpPr>
          <p:cNvPr id="19" name="TextBox 18">
            <a:extLst>
              <a:ext uri="{FF2B5EF4-FFF2-40B4-BE49-F238E27FC236}">
                <a16:creationId xmlns:a16="http://schemas.microsoft.com/office/drawing/2014/main" id="{79E85FBB-75E2-CF4C-B34C-ECFF92DB9616}"/>
              </a:ext>
            </a:extLst>
          </p:cNvPr>
          <p:cNvSpPr txBox="1"/>
          <p:nvPr/>
        </p:nvSpPr>
        <p:spPr>
          <a:xfrm>
            <a:off x="-273831" y="391187"/>
            <a:ext cx="184731" cy="369332"/>
          </a:xfrm>
          <a:prstGeom prst="rect">
            <a:avLst/>
          </a:prstGeom>
          <a:noFill/>
        </p:spPr>
        <p:txBody>
          <a:bodyPr wrap="none" rtlCol="0">
            <a:spAutoFit/>
          </a:bodyPr>
          <a:lstStyle/>
          <a:p>
            <a:endParaRPr lang="en-BE" dirty="0"/>
          </a:p>
        </p:txBody>
      </p:sp>
    </p:spTree>
    <p:extLst>
      <p:ext uri="{BB962C8B-B14F-4D97-AF65-F5344CB8AC3E}">
        <p14:creationId xmlns:p14="http://schemas.microsoft.com/office/powerpoint/2010/main" val="14423151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9656A9-B7E5-4307-BE6D-494479E58806}"/>
              </a:ext>
            </a:extLst>
          </p:cNvPr>
          <p:cNvPicPr>
            <a:picLocks noChangeAspect="1"/>
          </p:cNvPicPr>
          <p:nvPr/>
        </p:nvPicPr>
        <p:blipFill>
          <a:blip r:embed="rId3"/>
          <a:srcRect/>
          <a:stretch/>
        </p:blipFill>
        <p:spPr>
          <a:xfrm>
            <a:off x="1181" y="8019"/>
            <a:ext cx="9141472" cy="4723093"/>
          </a:xfrm>
          <a:prstGeom prst="rect">
            <a:avLst/>
          </a:prstGeom>
        </p:spPr>
      </p:pic>
      <p:sp>
        <p:nvSpPr>
          <p:cNvPr id="7" name="Round Same Side Corner Rectangle 6">
            <a:extLst>
              <a:ext uri="{FF2B5EF4-FFF2-40B4-BE49-F238E27FC236}">
                <a16:creationId xmlns:a16="http://schemas.microsoft.com/office/drawing/2014/main" id="{32BD0A69-07B2-49EB-9F1A-852BF6364C9C}"/>
              </a:ext>
            </a:extLst>
          </p:cNvPr>
          <p:cNvSpPr/>
          <p:nvPr/>
        </p:nvSpPr>
        <p:spPr>
          <a:xfrm rot="16200000">
            <a:off x="6301827" y="-907529"/>
            <a:ext cx="1520914" cy="4160749"/>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Single Corner Rectangle 12">
            <a:extLst>
              <a:ext uri="{FF2B5EF4-FFF2-40B4-BE49-F238E27FC236}">
                <a16:creationId xmlns:a16="http://schemas.microsoft.com/office/drawing/2014/main" id="{E7BD205E-FF24-4840-A09E-0C38FDDFED7A}"/>
              </a:ext>
            </a:extLst>
          </p:cNvPr>
          <p:cNvSpPr/>
          <p:nvPr/>
        </p:nvSpPr>
        <p:spPr>
          <a:xfrm rot="10800000">
            <a:off x="8661315" y="417326"/>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A27996A-0538-4EB0-9C96-07CA328387E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53274" y="509285"/>
            <a:ext cx="320889" cy="320889"/>
          </a:xfrm>
          <a:prstGeom prst="rect">
            <a:avLst/>
          </a:prstGeom>
        </p:spPr>
      </p:pic>
      <p:pic>
        <p:nvPicPr>
          <p:cNvPr id="6" name="Picture 5">
            <a:extLst>
              <a:ext uri="{FF2B5EF4-FFF2-40B4-BE49-F238E27FC236}">
                <a16:creationId xmlns:a16="http://schemas.microsoft.com/office/drawing/2014/main" id="{624E1E83-A23E-3A4E-A97F-AFEC0D1EAE6A}"/>
              </a:ext>
            </a:extLst>
          </p:cNvPr>
          <p:cNvPicPr>
            <a:picLocks noChangeAspect="1"/>
          </p:cNvPicPr>
          <p:nvPr/>
        </p:nvPicPr>
        <p:blipFill>
          <a:blip r:embed="rId6">
            <a:alphaModFix amt="50000"/>
          </a:blip>
          <a:stretch>
            <a:fillRect/>
          </a:stretch>
        </p:blipFill>
        <p:spPr>
          <a:xfrm rot="10800000">
            <a:off x="4885798" y="412387"/>
            <a:ext cx="1377112" cy="1520916"/>
          </a:xfrm>
          <a:prstGeom prst="rect">
            <a:avLst/>
          </a:prstGeom>
        </p:spPr>
      </p:pic>
      <p:sp>
        <p:nvSpPr>
          <p:cNvPr id="3" name="Content Placeholder 2">
            <a:extLst>
              <a:ext uri="{FF2B5EF4-FFF2-40B4-BE49-F238E27FC236}">
                <a16:creationId xmlns:a16="http://schemas.microsoft.com/office/drawing/2014/main" id="{B05AE200-9429-496C-A2DF-357A34378757}"/>
              </a:ext>
            </a:extLst>
          </p:cNvPr>
          <p:cNvSpPr>
            <a:spLocks noGrp="1"/>
          </p:cNvSpPr>
          <p:nvPr>
            <p:ph idx="1"/>
          </p:nvPr>
        </p:nvSpPr>
        <p:spPr>
          <a:xfrm>
            <a:off x="5436688" y="637073"/>
            <a:ext cx="3054846" cy="902375"/>
          </a:xfrm>
        </p:spPr>
        <p:txBody>
          <a:bodyPr vert="horz" lIns="0" tIns="0" rIns="0" bIns="0" rtlCol="0" anchor="t">
            <a:noAutofit/>
          </a:bodyPr>
          <a:lstStyle/>
          <a:p>
            <a:pPr>
              <a:spcBef>
                <a:spcPts val="0"/>
              </a:spcBef>
            </a:pPr>
            <a:r>
              <a:rPr lang="nl-BE" sz="1800" b="1" dirty="0">
                <a:solidFill>
                  <a:schemeClr val="tx1"/>
                </a:solidFill>
                <a:latin typeface="+mn-lt"/>
                <a:cs typeface="Arial"/>
              </a:rPr>
              <a:t>MANPOWERGROUP BAROMETER VOOR DE </a:t>
            </a:r>
          </a:p>
          <a:p>
            <a:pPr>
              <a:spcBef>
                <a:spcPts val="0"/>
              </a:spcBef>
            </a:pPr>
            <a:r>
              <a:rPr lang="nl-BE" sz="1800" b="1" dirty="0">
                <a:solidFill>
                  <a:schemeClr val="tx1"/>
                </a:solidFill>
                <a:latin typeface="+mn-lt"/>
                <a:cs typeface="Arial"/>
              </a:rPr>
              <a:t>TEWERKSTELLINGS-</a:t>
            </a:r>
          </a:p>
          <a:p>
            <a:pPr>
              <a:spcBef>
                <a:spcPts val="0"/>
              </a:spcBef>
            </a:pPr>
            <a:r>
              <a:rPr lang="nl-BE" sz="1800" b="1" dirty="0">
                <a:solidFill>
                  <a:schemeClr val="tx1"/>
                </a:solidFill>
                <a:latin typeface="+mn-lt"/>
                <a:cs typeface="Arial"/>
              </a:rPr>
              <a:t>VOORUITZICHTEN</a:t>
            </a:r>
          </a:p>
        </p:txBody>
      </p:sp>
    </p:spTree>
    <p:extLst>
      <p:ext uri="{BB962C8B-B14F-4D97-AF65-F5344CB8AC3E}">
        <p14:creationId xmlns:p14="http://schemas.microsoft.com/office/powerpoint/2010/main" val="272204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A08E7C-B89A-4816-A13F-4CDD0DE6FA03}"/>
              </a:ext>
            </a:extLst>
          </p:cNvPr>
          <p:cNvPicPr>
            <a:picLocks noChangeAspect="1"/>
          </p:cNvPicPr>
          <p:nvPr/>
        </p:nvPicPr>
        <p:blipFill>
          <a:blip r:embed="rId3"/>
          <a:srcRect/>
          <a:stretch/>
        </p:blipFill>
        <p:spPr>
          <a:xfrm>
            <a:off x="-697" y="7408"/>
            <a:ext cx="9143833" cy="4724313"/>
          </a:xfrm>
          <a:prstGeom prst="rect">
            <a:avLst/>
          </a:prstGeom>
        </p:spPr>
      </p:pic>
      <p:sp>
        <p:nvSpPr>
          <p:cNvPr id="6" name="Round Same Side Corner Rectangle 10">
            <a:extLst>
              <a:ext uri="{FF2B5EF4-FFF2-40B4-BE49-F238E27FC236}">
                <a16:creationId xmlns:a16="http://schemas.microsoft.com/office/drawing/2014/main" id="{E87D4E33-3EFC-4A42-A995-1E86DFF45B3B}"/>
              </a:ext>
            </a:extLst>
          </p:cNvPr>
          <p:cNvSpPr/>
          <p:nvPr/>
        </p:nvSpPr>
        <p:spPr>
          <a:xfrm rot="16200000">
            <a:off x="6531764" y="-363025"/>
            <a:ext cx="1103435" cy="4119320"/>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 Single Corner Rectangle 11">
            <a:extLst>
              <a:ext uri="{FF2B5EF4-FFF2-40B4-BE49-F238E27FC236}">
                <a16:creationId xmlns:a16="http://schemas.microsoft.com/office/drawing/2014/main" id="{B80A8DFA-DDB2-4AFB-ABF6-FACAD825791C}"/>
              </a:ext>
            </a:extLst>
          </p:cNvPr>
          <p:cNvSpPr/>
          <p:nvPr/>
        </p:nvSpPr>
        <p:spPr>
          <a:xfrm rot="10800000">
            <a:off x="8639195" y="1144921"/>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a:extLst>
              <a:ext uri="{FF2B5EF4-FFF2-40B4-BE49-F238E27FC236}">
                <a16:creationId xmlns:a16="http://schemas.microsoft.com/office/drawing/2014/main" id="{FC40682B-6B83-460C-AFA3-191B403CEE3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31154" y="1236880"/>
            <a:ext cx="320889" cy="320889"/>
          </a:xfrm>
          <a:prstGeom prst="rect">
            <a:avLst/>
          </a:prstGeom>
        </p:spPr>
      </p:pic>
      <p:sp>
        <p:nvSpPr>
          <p:cNvPr id="12" name="Title 1">
            <a:extLst>
              <a:ext uri="{FF2B5EF4-FFF2-40B4-BE49-F238E27FC236}">
                <a16:creationId xmlns:a16="http://schemas.microsoft.com/office/drawing/2014/main" id="{DAEA4E6A-9F87-422B-A77D-1D60CF44DBD1}"/>
              </a:ext>
            </a:extLst>
          </p:cNvPr>
          <p:cNvSpPr txBox="1">
            <a:spLocks/>
          </p:cNvSpPr>
          <p:nvPr/>
        </p:nvSpPr>
        <p:spPr>
          <a:xfrm>
            <a:off x="5246088" y="1512300"/>
            <a:ext cx="3170841" cy="368669"/>
          </a:xfrm>
          <a:prstGeom prst="rect">
            <a:avLst/>
          </a:prstGeom>
        </p:spPr>
        <p:txBody>
          <a:bodyPr vert="horz" lIns="0" tIns="0" rIns="0" bIns="0" rtlCol="0" anchor="ctr" anchorCtr="0">
            <a:noAutofit/>
          </a:bodyPr>
          <a:lstStyle>
            <a:lvl1pPr algn="l" defTabSz="914400" rtl="0" eaLnBrk="1" latinLnBrk="0" hangingPunct="1">
              <a:spcBef>
                <a:spcPct val="0"/>
              </a:spcBef>
              <a:buNone/>
              <a:defRPr sz="2400" b="1" kern="1200">
                <a:solidFill>
                  <a:schemeClr val="tx1"/>
                </a:solidFill>
                <a:latin typeface="Arial" pitchFamily="34" charset="0"/>
                <a:ea typeface="+mj-ea"/>
                <a:cs typeface="Arial" pitchFamily="34" charset="0"/>
              </a:defRPr>
            </a:lvl1pPr>
          </a:lstStyle>
          <a:p>
            <a:r>
              <a:rPr lang="nl-BE" sz="2500" dirty="0">
                <a:latin typeface="Arial"/>
                <a:cs typeface="Arial"/>
              </a:rPr>
              <a:t>TRENDS OP </a:t>
            </a:r>
          </a:p>
          <a:p>
            <a:r>
              <a:rPr lang="nl-BE" sz="2500" dirty="0">
                <a:latin typeface="Arial"/>
                <a:cs typeface="Arial"/>
              </a:rPr>
              <a:t>DE ARBEIDSMARKT</a:t>
            </a:r>
          </a:p>
        </p:txBody>
      </p:sp>
    </p:spTree>
    <p:extLst>
      <p:ext uri="{BB962C8B-B14F-4D97-AF65-F5344CB8AC3E}">
        <p14:creationId xmlns:p14="http://schemas.microsoft.com/office/powerpoint/2010/main" val="17295721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9EAB70F8-2B0B-2D40-BE96-8E66A0256AB3}"/>
              </a:ext>
            </a:extLst>
          </p:cNvPr>
          <p:cNvSpPr/>
          <p:nvPr/>
        </p:nvSpPr>
        <p:spPr>
          <a:xfrm>
            <a:off x="404348" y="812800"/>
            <a:ext cx="6242046" cy="3963701"/>
          </a:xfrm>
          <a:prstGeom prst="roundRect">
            <a:avLst>
              <a:gd name="adj" fmla="val 0"/>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nl-BE" b="1" dirty="0">
                <a:solidFill>
                  <a:schemeClr val="tx1"/>
                </a:solidFill>
              </a:rPr>
              <a:t>Gewijzigde onderzoeksmethode in K4 2021</a:t>
            </a:r>
          </a:p>
          <a:p>
            <a:pPr lvl="0">
              <a:defRPr/>
            </a:pPr>
            <a:endParaRPr lang="nl-BE" sz="1600" dirty="0">
              <a:solidFill>
                <a:schemeClr val="accent4"/>
              </a:solidFill>
            </a:endParaRPr>
          </a:p>
          <a:p>
            <a:pPr lvl="0">
              <a:defRPr/>
            </a:pPr>
            <a:r>
              <a:rPr lang="nl-BE" sz="1400" dirty="0">
                <a:solidFill>
                  <a:schemeClr val="accent4"/>
                </a:solidFill>
              </a:rPr>
              <a:t>De </a:t>
            </a:r>
            <a:r>
              <a:rPr lang="nl-BE" sz="1400" b="1" dirty="0">
                <a:solidFill>
                  <a:schemeClr val="accent4"/>
                </a:solidFill>
              </a:rPr>
              <a:t>methode</a:t>
            </a:r>
            <a:r>
              <a:rPr lang="nl-BE" sz="1400" dirty="0">
                <a:solidFill>
                  <a:schemeClr val="accent4"/>
                </a:solidFill>
              </a:rPr>
              <a:t> voor het verzamelen van de gegevens voor de Tewerkstellings-vooruitzichten werd voor [K4 2021 / K1 2022] gewijzigd. In de voorgaande kwartalen werden respondenten telefonisch gecontacteerd.</a:t>
            </a:r>
          </a:p>
          <a:p>
            <a:pPr lvl="0">
              <a:defRPr/>
            </a:pPr>
            <a:endParaRPr lang="nl-BE" sz="1400" dirty="0">
              <a:solidFill>
                <a:schemeClr val="accent4"/>
              </a:solidFill>
            </a:endParaRPr>
          </a:p>
          <a:p>
            <a:pPr lvl="0">
              <a:defRPr/>
            </a:pPr>
            <a:endParaRPr lang="nl-BE" sz="1500" dirty="0">
              <a:solidFill>
                <a:schemeClr val="accent4"/>
              </a:solidFill>
            </a:endParaRPr>
          </a:p>
          <a:p>
            <a:pPr lvl="0">
              <a:defRPr/>
            </a:pPr>
            <a:r>
              <a:rPr lang="nl-BE" sz="1400" b="1" dirty="0">
                <a:solidFill>
                  <a:schemeClr val="accent4"/>
                </a:solidFill>
              </a:rPr>
              <a:t>Door de verschuiving naar telewerken en de veel grotere betrouwbaarheid van het internet worden de antwoorden op de enquête nu online verzameld. </a:t>
            </a:r>
            <a:r>
              <a:rPr lang="nl-BE" sz="1400" dirty="0">
                <a:solidFill>
                  <a:schemeClr val="accent4"/>
                </a:solidFill>
              </a:rPr>
              <a:t>Respondenten zijn lid van een dubbel </a:t>
            </a:r>
            <a:r>
              <a:rPr lang="nl-BE" sz="1400" dirty="0" err="1">
                <a:solidFill>
                  <a:schemeClr val="accent4"/>
                </a:solidFill>
              </a:rPr>
              <a:t>opt</a:t>
            </a:r>
            <a:r>
              <a:rPr lang="nl-BE" sz="1400" dirty="0">
                <a:solidFill>
                  <a:schemeClr val="accent4"/>
                </a:solidFill>
              </a:rPr>
              <a:t>-in online panel en worden gestimuleerd om de enquête in te vullen.</a:t>
            </a:r>
          </a:p>
          <a:p>
            <a:pPr lvl="0">
              <a:defRPr/>
            </a:pPr>
            <a:endParaRPr lang="nl-BE" sz="1400" dirty="0">
              <a:solidFill>
                <a:schemeClr val="accent4"/>
              </a:solidFill>
            </a:endParaRPr>
          </a:p>
          <a:p>
            <a:pPr lvl="0">
              <a:defRPr/>
            </a:pPr>
            <a:br>
              <a:rPr lang="nl-BE" sz="1400" dirty="0">
                <a:solidFill>
                  <a:schemeClr val="accent4"/>
                </a:solidFill>
              </a:rPr>
            </a:br>
            <a:r>
              <a:rPr lang="nl-BE" sz="1400" dirty="0">
                <a:solidFill>
                  <a:schemeClr val="accent4"/>
                </a:solidFill>
              </a:rPr>
              <a:t>De </a:t>
            </a:r>
            <a:r>
              <a:rPr lang="nl-BE" sz="1400" b="1" dirty="0">
                <a:solidFill>
                  <a:schemeClr val="accent4"/>
                </a:solidFill>
              </a:rPr>
              <a:t>gestelde vraag </a:t>
            </a:r>
            <a:r>
              <a:rPr lang="nl-BE" sz="1400" dirty="0">
                <a:solidFill>
                  <a:schemeClr val="accent4"/>
                </a:solidFill>
              </a:rPr>
              <a:t>en het respondentprofiel blijven ongewijzigd. </a:t>
            </a:r>
            <a:r>
              <a:rPr lang="nl-BE" sz="1400" b="1" dirty="0">
                <a:solidFill>
                  <a:schemeClr val="accent4"/>
                </a:solidFill>
              </a:rPr>
              <a:t>De omvang van de organisatie en de sector zijn voor alle landen gestandaardiseerd </a:t>
            </a:r>
            <a:r>
              <a:rPr lang="nl-BE" sz="1400" dirty="0">
                <a:solidFill>
                  <a:schemeClr val="accent4"/>
                </a:solidFill>
              </a:rPr>
              <a:t>om internationale vergelijkingen mogelijk te maken</a:t>
            </a:r>
            <a:r>
              <a:rPr lang="nl-BE" sz="1600" dirty="0">
                <a:solidFill>
                  <a:schemeClr val="accent4"/>
                </a:solidFill>
              </a:rPr>
              <a:t>. </a:t>
            </a:r>
          </a:p>
        </p:txBody>
      </p:sp>
      <p:pic>
        <p:nvPicPr>
          <p:cNvPr id="7" name="Graphic 6">
            <a:extLst>
              <a:ext uri="{FF2B5EF4-FFF2-40B4-BE49-F238E27FC236}">
                <a16:creationId xmlns:a16="http://schemas.microsoft.com/office/drawing/2014/main" id="{6A7E6201-B8A7-854F-B7D0-5E2B00279A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58" t="5508" r="-11863" b="-18220"/>
          <a:stretch/>
        </p:blipFill>
        <p:spPr>
          <a:xfrm>
            <a:off x="0" y="0"/>
            <a:ext cx="1310869" cy="1245326"/>
          </a:xfrm>
          <a:prstGeom prst="rect">
            <a:avLst/>
          </a:prstGeom>
        </p:spPr>
      </p:pic>
      <p:sp>
        <p:nvSpPr>
          <p:cNvPr id="2" name="Title 1">
            <a:extLst>
              <a:ext uri="{FF2B5EF4-FFF2-40B4-BE49-F238E27FC236}">
                <a16:creationId xmlns:a16="http://schemas.microsoft.com/office/drawing/2014/main" id="{3F94C4C1-3542-4EB3-AC31-5CD79A893D3B}"/>
              </a:ext>
            </a:extLst>
          </p:cNvPr>
          <p:cNvSpPr>
            <a:spLocks noGrp="1"/>
          </p:cNvSpPr>
          <p:nvPr>
            <p:ph type="title"/>
          </p:nvPr>
        </p:nvSpPr>
        <p:spPr>
          <a:xfrm>
            <a:off x="514351" y="410607"/>
            <a:ext cx="8229599" cy="499966"/>
          </a:xfrm>
        </p:spPr>
        <p:txBody>
          <a:bodyPr/>
          <a:lstStyle/>
          <a:p>
            <a:r>
              <a:rPr lang="nl-BE" dirty="0"/>
              <a:t>Over de </a:t>
            </a:r>
            <a:r>
              <a:rPr lang="nl-BE" dirty="0" err="1"/>
              <a:t>ManpowerGroup</a:t>
            </a:r>
            <a:r>
              <a:rPr lang="nl-BE" dirty="0"/>
              <a:t> Barometer voor de tewerkstellingsvooruitzichten</a:t>
            </a:r>
          </a:p>
        </p:txBody>
      </p:sp>
      <p:pic>
        <p:nvPicPr>
          <p:cNvPr id="8" name="Graphic 7" descr="Laptop with phone and calculator">
            <a:extLst>
              <a:ext uri="{FF2B5EF4-FFF2-40B4-BE49-F238E27FC236}">
                <a16:creationId xmlns:a16="http://schemas.microsoft.com/office/drawing/2014/main" id="{0EEE904F-C10F-694D-B0FA-E5908542DD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81683" y="745114"/>
            <a:ext cx="2396612" cy="2396612"/>
          </a:xfrm>
          <a:prstGeom prst="rect">
            <a:avLst/>
          </a:prstGeom>
        </p:spPr>
      </p:pic>
      <p:sp>
        <p:nvSpPr>
          <p:cNvPr id="10" name="Rounded Rectangle 4">
            <a:extLst>
              <a:ext uri="{FF2B5EF4-FFF2-40B4-BE49-F238E27FC236}">
                <a16:creationId xmlns:a16="http://schemas.microsoft.com/office/drawing/2014/main" id="{20394D5A-C9A8-49F8-8749-BF0736F725A8}"/>
              </a:ext>
            </a:extLst>
          </p:cNvPr>
          <p:cNvSpPr/>
          <p:nvPr/>
        </p:nvSpPr>
        <p:spPr>
          <a:xfrm>
            <a:off x="368091" y="1449967"/>
            <a:ext cx="6349396" cy="845890"/>
          </a:xfrm>
          <a:prstGeom prst="roundRect">
            <a:avLst>
              <a:gd name="adj" fmla="val 9159"/>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4">
            <a:extLst>
              <a:ext uri="{FF2B5EF4-FFF2-40B4-BE49-F238E27FC236}">
                <a16:creationId xmlns:a16="http://schemas.microsoft.com/office/drawing/2014/main" id="{AC2B7CD8-5EEC-4C40-9B1E-308682230D47}"/>
              </a:ext>
            </a:extLst>
          </p:cNvPr>
          <p:cNvSpPr/>
          <p:nvPr/>
        </p:nvSpPr>
        <p:spPr>
          <a:xfrm>
            <a:off x="368091" y="2519270"/>
            <a:ext cx="6342953" cy="1023937"/>
          </a:xfrm>
          <a:prstGeom prst="roundRect">
            <a:avLst>
              <a:gd name="adj" fmla="val 6379"/>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4">
            <a:extLst>
              <a:ext uri="{FF2B5EF4-FFF2-40B4-BE49-F238E27FC236}">
                <a16:creationId xmlns:a16="http://schemas.microsoft.com/office/drawing/2014/main" id="{DA2C3F2C-5244-4C55-800D-51B6327F9F2B}"/>
              </a:ext>
            </a:extLst>
          </p:cNvPr>
          <p:cNvSpPr/>
          <p:nvPr/>
        </p:nvSpPr>
        <p:spPr>
          <a:xfrm>
            <a:off x="368090" y="3783096"/>
            <a:ext cx="6342953" cy="887394"/>
          </a:xfrm>
          <a:prstGeom prst="roundRect">
            <a:avLst>
              <a:gd name="adj" fmla="val 6440"/>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665756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B6525BB-FA07-5549-B5C9-1E916AFEBB5D}"/>
              </a:ext>
            </a:extLst>
          </p:cNvPr>
          <p:cNvSpPr txBox="1"/>
          <p:nvPr/>
        </p:nvSpPr>
        <p:spPr>
          <a:xfrm>
            <a:off x="457200" y="2005582"/>
            <a:ext cx="5118265" cy="2970044"/>
          </a:xfrm>
          <a:prstGeom prst="rect">
            <a:avLst/>
          </a:prstGeom>
          <a:noFill/>
        </p:spPr>
        <p:txBody>
          <a:bodyPr wrap="square" lIns="0" tIns="0" rIns="0" bIns="0" rtlCol="0">
            <a:spAutoFit/>
          </a:bodyPr>
          <a:lstStyle/>
          <a:p>
            <a:pPr lvl="0">
              <a:defRPr/>
            </a:pPr>
            <a:r>
              <a:rPr lang="nl-BE" sz="900" b="1" dirty="0"/>
              <a:t>Uniek</a:t>
            </a:r>
            <a:r>
              <a:rPr lang="nl-BE" sz="700" b="1" dirty="0"/>
              <a:t> </a:t>
            </a:r>
          </a:p>
          <a:p>
            <a:r>
              <a:rPr lang="nl-BE" sz="700" dirty="0">
                <a:solidFill>
                  <a:schemeClr val="accent4"/>
                </a:solidFill>
              </a:rPr>
              <a:t>De peiling is ongeëvenaard in omvang, reikwijdte, duur en inhoud.</a:t>
            </a:r>
          </a:p>
          <a:p>
            <a:pPr>
              <a:defRPr/>
            </a:pPr>
            <a:endParaRPr lang="en-US" sz="1000" b="1" dirty="0"/>
          </a:p>
          <a:p>
            <a:pPr>
              <a:defRPr/>
            </a:pPr>
            <a:r>
              <a:rPr lang="nl-BE" sz="900" b="1" dirty="0"/>
              <a:t>Projectief</a:t>
            </a:r>
          </a:p>
          <a:p>
            <a:pPr>
              <a:defRPr/>
            </a:pPr>
            <a:r>
              <a:rPr lang="nl-BE" sz="700" dirty="0">
                <a:solidFill>
                  <a:schemeClr val="accent4"/>
                </a:solidFill>
              </a:rPr>
              <a:t>Het onderzoek vraagt werkgevers om de werkgelegenheid te voorspellen voor het volgende kwartaal. Dat maakt van de studie de meest uitgebreide, toekomstgerichte tewerkstellingsenquête ter wereld. Andere studies beperken zich tot retrospectieve gegevens</a:t>
            </a:r>
          </a:p>
          <a:p>
            <a:pPr>
              <a:defRPr/>
            </a:pPr>
            <a:r>
              <a:rPr lang="nl-BE" sz="700" dirty="0">
                <a:solidFill>
                  <a:schemeClr val="accent4"/>
                </a:solidFill>
              </a:rPr>
              <a:t>om ontwikkelingen uit het verleden te onderzoeken.</a:t>
            </a:r>
          </a:p>
          <a:p>
            <a:pPr lvl="0">
              <a:defRPr/>
            </a:pPr>
            <a:endParaRPr lang="en-US" sz="1000" b="1" dirty="0"/>
          </a:p>
          <a:p>
            <a:pPr lvl="0">
              <a:defRPr/>
            </a:pPr>
            <a:r>
              <a:rPr lang="nl-BE" sz="900" b="1" dirty="0"/>
              <a:t>Onafhankelijk</a:t>
            </a:r>
          </a:p>
          <a:p>
            <a:r>
              <a:rPr lang="nl-BE" sz="700" dirty="0">
                <a:solidFill>
                  <a:schemeClr val="accent4"/>
                </a:solidFill>
              </a:rPr>
              <a:t>De peiling is gebaseerd op een representatieve steekproef van werkgevers uit de deelnemende landen. De respondenten zijn niet afkomstig uit het klantenbestand van </a:t>
            </a:r>
            <a:r>
              <a:rPr lang="nl-BE" sz="700" dirty="0" err="1">
                <a:solidFill>
                  <a:schemeClr val="accent4"/>
                </a:solidFill>
              </a:rPr>
              <a:t>ManpowerGroup</a:t>
            </a:r>
            <a:r>
              <a:rPr lang="nl-BE" sz="700" dirty="0">
                <a:solidFill>
                  <a:schemeClr val="accent4"/>
                </a:solidFill>
              </a:rPr>
              <a:t>.</a:t>
            </a:r>
          </a:p>
          <a:p>
            <a:pPr lvl="0">
              <a:defRPr/>
            </a:pPr>
            <a:br>
              <a:rPr lang="nl-BE" sz="1000" dirty="0">
                <a:solidFill>
                  <a:schemeClr val="accent4"/>
                </a:solidFill>
              </a:rPr>
            </a:br>
            <a:r>
              <a:rPr lang="nl-BE" sz="900" b="1" dirty="0"/>
              <a:t>Betrouwbaar</a:t>
            </a:r>
          </a:p>
          <a:p>
            <a:pPr lvl="0">
              <a:defRPr/>
            </a:pPr>
            <a:r>
              <a:rPr lang="nl-BE" sz="700" dirty="0">
                <a:solidFill>
                  <a:schemeClr val="accent4"/>
                </a:solidFill>
              </a:rPr>
              <a:t>Voor kwartaal 4 2021 zijn de steekproeven kleiner dan voor andere kwartalen, wat een gevolg is van het effect van de wereldwijde gezondheidscrisis. Zo is het totale aantal interviews in sommige landen aanzienlijk lager dan normaal. De enquête is gebaseerd op interviews met meer dan 45.000 openbare en private werkgevers in 43 landen en gebieden om elk kwartaal de verwachte tewerkstellingstrends te meten. Dankzij deze steekproef kunnen analyses uitgevoerd worden over specifieke sectoren en regio's om meer gedetailleerde informatie te verkrijgen. </a:t>
            </a:r>
          </a:p>
          <a:p>
            <a:pPr lvl="0">
              <a:defRPr/>
            </a:pPr>
            <a:br>
              <a:rPr lang="nl-BE" sz="1000" dirty="0">
                <a:solidFill>
                  <a:schemeClr val="accent4"/>
                </a:solidFill>
              </a:rPr>
            </a:br>
            <a:r>
              <a:rPr lang="nl-BE" sz="900" b="1" dirty="0"/>
              <a:t>Gericht</a:t>
            </a:r>
            <a:r>
              <a:rPr lang="nl-BE" sz="700" b="1" dirty="0">
                <a:solidFill>
                  <a:schemeClr val="accent4"/>
                </a:solidFill>
              </a:rPr>
              <a:t> </a:t>
            </a:r>
          </a:p>
          <a:p>
            <a:r>
              <a:rPr lang="nl-BE" sz="700" dirty="0">
                <a:solidFill>
                  <a:schemeClr val="accent4"/>
                </a:solidFill>
              </a:rPr>
              <a:t>Al bijna vijf decennia lang ontleent het onderzoek zijn gegevens aan één enkele vraag : 'Hoe zal de totale werkgelegenheid in uw onderneming zich het komende kwartaal – dus tot eind december 2021 – ontwikkelen in vergelijking met het huidige kwartaal?'</a:t>
            </a:r>
          </a:p>
          <a:p>
            <a:endParaRPr lang="en-US" dirty="0"/>
          </a:p>
        </p:txBody>
      </p:sp>
      <p:pic>
        <p:nvPicPr>
          <p:cNvPr id="7" name="Graphic 6">
            <a:extLst>
              <a:ext uri="{FF2B5EF4-FFF2-40B4-BE49-F238E27FC236}">
                <a16:creationId xmlns:a16="http://schemas.microsoft.com/office/drawing/2014/main" id="{6A7E6201-B8A7-854F-B7D0-5E2B00279A17}"/>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8758" t="5508" r="-11863" b="-18220"/>
          <a:stretch/>
        </p:blipFill>
        <p:spPr>
          <a:xfrm>
            <a:off x="0" y="0"/>
            <a:ext cx="1310869" cy="1245326"/>
          </a:xfrm>
          <a:prstGeom prst="rect">
            <a:avLst/>
          </a:prstGeom>
        </p:spPr>
      </p:pic>
      <p:sp>
        <p:nvSpPr>
          <p:cNvPr id="18" name="Rounded Rectangle 17">
            <a:extLst>
              <a:ext uri="{FF2B5EF4-FFF2-40B4-BE49-F238E27FC236}">
                <a16:creationId xmlns:a16="http://schemas.microsoft.com/office/drawing/2014/main" id="{9EAB70F8-2B0B-2D40-BE96-8E66A0256AB3}"/>
              </a:ext>
            </a:extLst>
          </p:cNvPr>
          <p:cNvSpPr/>
          <p:nvPr/>
        </p:nvSpPr>
        <p:spPr>
          <a:xfrm>
            <a:off x="5831050" y="1975846"/>
            <a:ext cx="2855750" cy="2757048"/>
          </a:xfrm>
          <a:prstGeom prst="roundRect">
            <a:avLst>
              <a:gd name="adj" fmla="val 2092"/>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226BDAE0-C6D0-C542-AF45-AEDA0A3614CA}"/>
              </a:ext>
            </a:extLst>
          </p:cNvPr>
          <p:cNvSpPr/>
          <p:nvPr/>
        </p:nvSpPr>
        <p:spPr>
          <a:xfrm>
            <a:off x="380273" y="1975845"/>
            <a:ext cx="5313946" cy="313762"/>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44848248-4557-D646-A96F-E7D3CF70BF68}"/>
              </a:ext>
            </a:extLst>
          </p:cNvPr>
          <p:cNvSpPr/>
          <p:nvPr/>
        </p:nvSpPr>
        <p:spPr>
          <a:xfrm>
            <a:off x="380272" y="2336196"/>
            <a:ext cx="5313946" cy="576372"/>
          </a:xfrm>
          <a:prstGeom prst="roundRect">
            <a:avLst>
              <a:gd name="adj" fmla="val 8036"/>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a:extLst>
              <a:ext uri="{FF2B5EF4-FFF2-40B4-BE49-F238E27FC236}">
                <a16:creationId xmlns:a16="http://schemas.microsoft.com/office/drawing/2014/main" id="{3C666B28-CECD-C343-AD3C-7B665AF535BE}"/>
              </a:ext>
            </a:extLst>
          </p:cNvPr>
          <p:cNvSpPr/>
          <p:nvPr/>
        </p:nvSpPr>
        <p:spPr>
          <a:xfrm>
            <a:off x="380272" y="2959157"/>
            <a:ext cx="5313946" cy="458418"/>
          </a:xfrm>
          <a:prstGeom prst="roundRect">
            <a:avLst>
              <a:gd name="adj" fmla="val 9482"/>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a:extLst>
              <a:ext uri="{FF2B5EF4-FFF2-40B4-BE49-F238E27FC236}">
                <a16:creationId xmlns:a16="http://schemas.microsoft.com/office/drawing/2014/main" id="{5922C985-CDDD-784D-8043-893D8D72BBA9}"/>
              </a:ext>
            </a:extLst>
          </p:cNvPr>
          <p:cNvSpPr/>
          <p:nvPr/>
        </p:nvSpPr>
        <p:spPr>
          <a:xfrm>
            <a:off x="380272" y="3464164"/>
            <a:ext cx="5313946" cy="790873"/>
          </a:xfrm>
          <a:prstGeom prst="roundRect">
            <a:avLst>
              <a:gd name="adj" fmla="val 6156"/>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F94C4C1-3542-4EB3-AC31-5CD79A893D3B}"/>
              </a:ext>
            </a:extLst>
          </p:cNvPr>
          <p:cNvSpPr>
            <a:spLocks noGrp="1"/>
          </p:cNvSpPr>
          <p:nvPr>
            <p:ph type="title"/>
          </p:nvPr>
        </p:nvSpPr>
        <p:spPr/>
        <p:txBody>
          <a:bodyPr/>
          <a:lstStyle/>
          <a:p>
            <a:r>
              <a:rPr lang="nl-BE"/>
              <a:t>Over de ManpowerGroup Barometer voor de tewerkstellingsvooruitzichten</a:t>
            </a:r>
          </a:p>
        </p:txBody>
      </p:sp>
      <p:sp>
        <p:nvSpPr>
          <p:cNvPr id="3" name="Content Placeholder 2">
            <a:extLst>
              <a:ext uri="{FF2B5EF4-FFF2-40B4-BE49-F238E27FC236}">
                <a16:creationId xmlns:a16="http://schemas.microsoft.com/office/drawing/2014/main" id="{DB934375-9AE1-D84F-A3C2-47F4F7F441E5}"/>
              </a:ext>
            </a:extLst>
          </p:cNvPr>
          <p:cNvSpPr>
            <a:spLocks noGrp="1"/>
          </p:cNvSpPr>
          <p:nvPr>
            <p:ph idx="1"/>
          </p:nvPr>
        </p:nvSpPr>
        <p:spPr>
          <a:xfrm>
            <a:off x="457200" y="1095755"/>
            <a:ext cx="8229600" cy="707166"/>
          </a:xfrm>
        </p:spPr>
        <p:txBody>
          <a:bodyPr/>
          <a:lstStyle/>
          <a:p>
            <a:pPr marL="0" indent="0">
              <a:buNone/>
            </a:pPr>
            <a:r>
              <a:rPr lang="nl-BE" sz="1100" b="1" dirty="0">
                <a:latin typeface="Arial" panose="020B0604020202020204"/>
              </a:rPr>
              <a:t>De Manpower Barometer voor de tewerkstellingsvooruitzichten is het resultaat van een wereldwijde kwartaalpeiling. Deze meet in welke mate werkgevers een uitbreiding of inkrimping van hun personeelsbestand verwachten voor het volgende kwartaal. In meer dan bijna 60 jaren dat dit werkgelegenheidsonderzoek loopt, is het uitgegroeid tot een van de meest betrouwbare in zijn soort. De Barometer dankt zijn succes aan diverse factoren:</a:t>
            </a:r>
          </a:p>
          <a:p>
            <a:pPr marL="0" indent="0">
              <a:buNone/>
            </a:pPr>
            <a:endParaRPr lang="en-US" sz="1100" b="1" dirty="0">
              <a:latin typeface="Arial" panose="020B0604020202020204"/>
            </a:endParaRPr>
          </a:p>
          <a:p>
            <a:pPr marL="0" indent="0">
              <a:buNone/>
            </a:pPr>
            <a:endParaRPr lang="en-US" sz="1100" b="1" dirty="0"/>
          </a:p>
        </p:txBody>
      </p:sp>
      <p:sp>
        <p:nvSpPr>
          <p:cNvPr id="4" name="TextBox 3">
            <a:extLst>
              <a:ext uri="{FF2B5EF4-FFF2-40B4-BE49-F238E27FC236}">
                <a16:creationId xmlns:a16="http://schemas.microsoft.com/office/drawing/2014/main" id="{195B2115-2869-9145-97A1-ED7EB0F7124F}"/>
              </a:ext>
            </a:extLst>
          </p:cNvPr>
          <p:cNvSpPr txBox="1"/>
          <p:nvPr/>
        </p:nvSpPr>
        <p:spPr>
          <a:xfrm>
            <a:off x="5982634" y="2095624"/>
            <a:ext cx="2576334" cy="2508379"/>
          </a:xfrm>
          <a:prstGeom prst="rect">
            <a:avLst/>
          </a:prstGeom>
          <a:noFill/>
        </p:spPr>
        <p:txBody>
          <a:bodyPr wrap="square" lIns="0" tIns="0" rIns="0" bIns="0" rtlCol="0" anchor="t">
            <a:spAutoFit/>
          </a:bodyPr>
          <a:lstStyle/>
          <a:p>
            <a:pPr lvl="0">
              <a:defRPr/>
            </a:pPr>
            <a:r>
              <a:rPr lang="nl-BE" sz="900" b="1" dirty="0"/>
              <a:t>Onderzoeksmethode</a:t>
            </a:r>
          </a:p>
          <a:p>
            <a:pPr lvl="0">
              <a:defRPr/>
            </a:pPr>
            <a:r>
              <a:rPr lang="nl-BE" sz="700" dirty="0">
                <a:solidFill>
                  <a:schemeClr val="accent4"/>
                </a:solidFill>
              </a:rPr>
              <a:t>De </a:t>
            </a:r>
            <a:r>
              <a:rPr lang="nl-BE" sz="700" dirty="0" err="1">
                <a:solidFill>
                  <a:schemeClr val="accent4"/>
                </a:solidFill>
              </a:rPr>
              <a:t>ManpowerGroup</a:t>
            </a:r>
            <a:r>
              <a:rPr lang="nl-BE" sz="700" dirty="0">
                <a:solidFill>
                  <a:schemeClr val="accent4"/>
                </a:solidFill>
              </a:rPr>
              <a:t> Barometer voor de tewerkstellingsvooruitzichten wordt uitgevoerd volgens een gevalideerde methodologie, in overeenstemming met de hoogste normen in marktonderzoek. De enquête is zo opgezet dat zij </a:t>
            </a:r>
            <a:r>
              <a:rPr lang="nl-BE" sz="700" b="1" dirty="0">
                <a:solidFill>
                  <a:schemeClr val="accent4"/>
                </a:solidFill>
              </a:rPr>
              <a:t>representatief</a:t>
            </a:r>
            <a:r>
              <a:rPr lang="nl-BE" sz="700" dirty="0">
                <a:solidFill>
                  <a:schemeClr val="accent4"/>
                </a:solidFill>
              </a:rPr>
              <a:t> is voor elke nationale economie. </a:t>
            </a:r>
            <a:r>
              <a:rPr lang="nl-BE" sz="700" b="1" dirty="0">
                <a:solidFill>
                  <a:schemeClr val="accent4"/>
                </a:solidFill>
              </a:rPr>
              <a:t>De foutmarge </a:t>
            </a:r>
            <a:r>
              <a:rPr lang="nl-BE" sz="700" dirty="0">
                <a:solidFill>
                  <a:schemeClr val="accent4"/>
                </a:solidFill>
              </a:rPr>
              <a:t>voor bijna alle nationale, regionale en wereldwijde gegevens is niet groter dan +/- 5%. </a:t>
            </a:r>
            <a:br>
              <a:rPr lang="nl-BE" sz="700" dirty="0"/>
            </a:br>
            <a:endParaRPr lang="nl-BE" sz="700" dirty="0"/>
          </a:p>
          <a:p>
            <a:r>
              <a:rPr lang="nl-BE" sz="700" dirty="0">
                <a:solidFill>
                  <a:schemeClr val="accent4"/>
                </a:solidFill>
              </a:rPr>
              <a:t>In dit rapport gebruiken we de term </a:t>
            </a:r>
            <a:r>
              <a:rPr lang="nl-BE" sz="700" dirty="0" err="1">
                <a:solidFill>
                  <a:schemeClr val="accent4"/>
                </a:solidFill>
              </a:rPr>
              <a:t>Nettotewerkstellingsprognose</a:t>
            </a:r>
            <a:r>
              <a:rPr lang="nl-BE" sz="700" dirty="0">
                <a:solidFill>
                  <a:schemeClr val="accent4"/>
                </a:solidFill>
              </a:rPr>
              <a:t>. Om de waarde van de </a:t>
            </a:r>
            <a:r>
              <a:rPr lang="nl-BE" sz="700" dirty="0" err="1">
                <a:solidFill>
                  <a:schemeClr val="accent4"/>
                </a:solidFill>
              </a:rPr>
              <a:t>Nettotewerkstellingsprognose</a:t>
            </a:r>
            <a:r>
              <a:rPr lang="nl-BE" sz="700" dirty="0">
                <a:solidFill>
                  <a:schemeClr val="accent4"/>
                </a:solidFill>
              </a:rPr>
              <a:t> te berekenen nemen we het percentage van werkgevers die zich aan een stijging van de totale werkgelegenheid verwachten en trekken we daarvan het percentage af van werkgevers die aan een daling denken. Het resultaat is dus een netto saldo dat positief of negatief kan zijn.</a:t>
            </a:r>
          </a:p>
          <a:p>
            <a:r>
              <a:rPr lang="nl-BE" sz="700" dirty="0">
                <a:solidFill>
                  <a:schemeClr val="accent4"/>
                </a:solidFill>
              </a:rPr>
              <a:t> </a:t>
            </a:r>
          </a:p>
          <a:p>
            <a:pPr>
              <a:defRPr/>
            </a:pPr>
            <a:r>
              <a:rPr lang="nl-BE" sz="700" dirty="0">
                <a:solidFill>
                  <a:schemeClr val="accent4"/>
                </a:solidFill>
              </a:rPr>
              <a:t>De </a:t>
            </a:r>
            <a:r>
              <a:rPr lang="nl-BE" sz="700" dirty="0" err="1">
                <a:solidFill>
                  <a:schemeClr val="accent4"/>
                </a:solidFill>
              </a:rPr>
              <a:t>Nettotewerkstellingsvooruitzichten</a:t>
            </a:r>
            <a:r>
              <a:rPr lang="nl-BE" sz="700" dirty="0">
                <a:solidFill>
                  <a:schemeClr val="accent4"/>
                </a:solidFill>
              </a:rPr>
              <a:t> voor landen en gebieden die gedurende ten minste </a:t>
            </a:r>
            <a:r>
              <a:rPr lang="nl-BE" sz="700" b="1" dirty="0">
                <a:solidFill>
                  <a:schemeClr val="accent4"/>
                </a:solidFill>
              </a:rPr>
              <a:t>17 kwartalen</a:t>
            </a:r>
            <a:r>
              <a:rPr lang="nl-BE" sz="700" dirty="0">
                <a:solidFill>
                  <a:schemeClr val="accent4"/>
                </a:solidFill>
              </a:rPr>
              <a:t> gegevens hebben verzameld, worden, tenzij anders vermeld, gerapporteerd in een voor </a:t>
            </a:r>
            <a:r>
              <a:rPr lang="nl-BE" sz="700" b="1" dirty="0">
                <a:solidFill>
                  <a:schemeClr val="accent4"/>
                </a:solidFill>
              </a:rPr>
              <a:t>seizoensinvloeden gecorrigeerd </a:t>
            </a:r>
            <a:r>
              <a:rPr lang="nl-BE" sz="700" dirty="0">
                <a:solidFill>
                  <a:schemeClr val="accent4"/>
                </a:solidFill>
              </a:rPr>
              <a:t>formaat. </a:t>
            </a:r>
            <a:r>
              <a:rPr lang="nl-BE" sz="700" dirty="0" err="1">
                <a:solidFill>
                  <a:schemeClr val="accent4"/>
                </a:solidFill>
              </a:rPr>
              <a:t>Seizoenscorrecties</a:t>
            </a:r>
            <a:r>
              <a:rPr lang="nl-BE" sz="700" dirty="0">
                <a:solidFill>
                  <a:schemeClr val="accent4"/>
                </a:solidFill>
              </a:rPr>
              <a:t> zijn toegepast op de gegevens voor alle deelnemende landen behalve Kroatië. </a:t>
            </a:r>
          </a:p>
        </p:txBody>
      </p:sp>
      <p:sp>
        <p:nvSpPr>
          <p:cNvPr id="14" name="Rounded Rectangle 4">
            <a:extLst>
              <a:ext uri="{FF2B5EF4-FFF2-40B4-BE49-F238E27FC236}">
                <a16:creationId xmlns:a16="http://schemas.microsoft.com/office/drawing/2014/main" id="{B2A9FF6D-4E9F-4D90-9486-02167CF7C9D3}"/>
              </a:ext>
            </a:extLst>
          </p:cNvPr>
          <p:cNvSpPr/>
          <p:nvPr/>
        </p:nvSpPr>
        <p:spPr>
          <a:xfrm>
            <a:off x="380272" y="4301626"/>
            <a:ext cx="5313946" cy="431443"/>
          </a:xfrm>
          <a:prstGeom prst="roundRect">
            <a:avLst>
              <a:gd name="adj" fmla="val 6835"/>
            </a:avLst>
          </a:prstGeom>
          <a:solidFill>
            <a:schemeClr val="tx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6555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FE4353-13C3-354F-BF70-1095910C7356}"/>
              </a:ext>
            </a:extLst>
          </p:cNvPr>
          <p:cNvPicPr>
            <a:picLocks noChangeAspect="1"/>
          </p:cNvPicPr>
          <p:nvPr/>
        </p:nvPicPr>
        <p:blipFill>
          <a:blip r:embed="rId3">
            <a:alphaModFix amt="40000"/>
          </a:blip>
          <a:stretch>
            <a:fillRect/>
          </a:stretch>
        </p:blipFill>
        <p:spPr>
          <a:xfrm>
            <a:off x="-18054" y="1372170"/>
            <a:ext cx="9162054" cy="3339717"/>
          </a:xfrm>
          <a:prstGeom prst="rect">
            <a:avLst/>
          </a:prstGeom>
        </p:spPr>
      </p:pic>
      <p:sp>
        <p:nvSpPr>
          <p:cNvPr id="22" name="Title 1">
            <a:extLst>
              <a:ext uri="{FF2B5EF4-FFF2-40B4-BE49-F238E27FC236}">
                <a16:creationId xmlns:a16="http://schemas.microsoft.com/office/drawing/2014/main" id="{39E9CEE5-D845-2444-A3F1-DFA4BDF5CC74}"/>
              </a:ext>
            </a:extLst>
          </p:cNvPr>
          <p:cNvSpPr>
            <a:spLocks noGrp="1"/>
          </p:cNvSpPr>
          <p:nvPr>
            <p:ph type="title"/>
          </p:nvPr>
        </p:nvSpPr>
        <p:spPr/>
        <p:txBody>
          <a:bodyPr/>
          <a:lstStyle/>
          <a:p>
            <a:r>
              <a:rPr lang="en-US" sz="2000" dirty="0"/>
              <a:t>Build, Buy, Borrow and Bridge: </a:t>
            </a:r>
            <a:r>
              <a:rPr lang="en-US" sz="2000" dirty="0" err="1"/>
              <a:t>een</a:t>
            </a:r>
            <a:r>
              <a:rPr lang="en-US" sz="2000" dirty="0"/>
              <a:t> </a:t>
            </a:r>
            <a:r>
              <a:rPr lang="en-US" sz="2000" dirty="0" err="1"/>
              <a:t>holistische</a:t>
            </a:r>
            <a:r>
              <a:rPr lang="en-US" sz="2000" dirty="0"/>
              <a:t> HR-</a:t>
            </a:r>
            <a:r>
              <a:rPr lang="en-US" sz="2000" dirty="0" err="1"/>
              <a:t>strategie</a:t>
            </a:r>
            <a:endParaRPr lang="nl-BE" sz="2000" dirty="0"/>
          </a:p>
        </p:txBody>
      </p:sp>
      <p:pic>
        <p:nvPicPr>
          <p:cNvPr id="9" name="Picture 8">
            <a:extLst>
              <a:ext uri="{FF2B5EF4-FFF2-40B4-BE49-F238E27FC236}">
                <a16:creationId xmlns:a16="http://schemas.microsoft.com/office/drawing/2014/main" id="{08AD33D6-47B8-E546-BC9F-1F2C28B2694B}"/>
              </a:ext>
            </a:extLst>
          </p:cNvPr>
          <p:cNvPicPr>
            <a:picLocks noChangeAspect="1"/>
          </p:cNvPicPr>
          <p:nvPr/>
        </p:nvPicPr>
        <p:blipFill rotWithShape="1">
          <a:blip r:embed="rId4"/>
          <a:srcRect t="19581" r="5171" b="19581"/>
          <a:stretch/>
        </p:blipFill>
        <p:spPr>
          <a:xfrm>
            <a:off x="251728" y="1367883"/>
            <a:ext cx="8869680" cy="1806673"/>
          </a:xfrm>
          <a:prstGeom prst="rect">
            <a:avLst/>
          </a:prstGeom>
        </p:spPr>
      </p:pic>
      <p:sp>
        <p:nvSpPr>
          <p:cNvPr id="36" name="TextBox 35">
            <a:extLst>
              <a:ext uri="{FF2B5EF4-FFF2-40B4-BE49-F238E27FC236}">
                <a16:creationId xmlns:a16="http://schemas.microsoft.com/office/drawing/2014/main" id="{7A09A071-A4AA-4449-BAA0-32B01DC551F8}"/>
              </a:ext>
            </a:extLst>
          </p:cNvPr>
          <p:cNvSpPr txBox="1"/>
          <p:nvPr/>
        </p:nvSpPr>
        <p:spPr>
          <a:xfrm>
            <a:off x="203587" y="3233150"/>
            <a:ext cx="1707012" cy="492443"/>
          </a:xfrm>
          <a:prstGeom prst="rect">
            <a:avLst/>
          </a:prstGeom>
          <a:noFill/>
        </p:spPr>
        <p:txBody>
          <a:bodyPr wrap="square" rtlCol="0">
            <a:spAutoFit/>
          </a:bodyPr>
          <a:lstStyle/>
          <a:p>
            <a:pPr algn="ctr"/>
            <a:r>
              <a:rPr lang="nl-BE" sz="1300" dirty="0">
                <a:solidFill>
                  <a:schemeClr val="tx2"/>
                </a:solidFill>
              </a:rPr>
              <a:t>Investeren in opleiding</a:t>
            </a:r>
          </a:p>
        </p:txBody>
      </p:sp>
      <p:sp>
        <p:nvSpPr>
          <p:cNvPr id="10" name="Rectangle 9">
            <a:extLst>
              <a:ext uri="{FF2B5EF4-FFF2-40B4-BE49-F238E27FC236}">
                <a16:creationId xmlns:a16="http://schemas.microsoft.com/office/drawing/2014/main" id="{56BA05E9-F1BD-B047-9E15-F761C70909E6}"/>
              </a:ext>
            </a:extLst>
          </p:cNvPr>
          <p:cNvSpPr/>
          <p:nvPr/>
        </p:nvSpPr>
        <p:spPr>
          <a:xfrm>
            <a:off x="2303538" y="3233150"/>
            <a:ext cx="2149540" cy="692497"/>
          </a:xfrm>
          <a:prstGeom prst="rect">
            <a:avLst/>
          </a:prstGeom>
        </p:spPr>
        <p:txBody>
          <a:bodyPr wrap="square">
            <a:spAutoFit/>
          </a:bodyPr>
          <a:lstStyle/>
          <a:p>
            <a:pPr algn="ctr"/>
            <a:r>
              <a:rPr lang="nl-BE" sz="1300" dirty="0">
                <a:solidFill>
                  <a:schemeClr val="accent2"/>
                </a:solidFill>
              </a:rPr>
              <a:t>Talenten aantrekken die intern niet gevormd kunnen worden</a:t>
            </a:r>
          </a:p>
        </p:txBody>
      </p:sp>
      <p:sp>
        <p:nvSpPr>
          <p:cNvPr id="39" name="TextBox 38">
            <a:extLst>
              <a:ext uri="{FF2B5EF4-FFF2-40B4-BE49-F238E27FC236}">
                <a16:creationId xmlns:a16="http://schemas.microsoft.com/office/drawing/2014/main" id="{280F5310-6887-0C45-B467-6F7C45878F2A}"/>
              </a:ext>
            </a:extLst>
          </p:cNvPr>
          <p:cNvSpPr txBox="1"/>
          <p:nvPr/>
        </p:nvSpPr>
        <p:spPr>
          <a:xfrm>
            <a:off x="4732003" y="3233150"/>
            <a:ext cx="1828800" cy="692497"/>
          </a:xfrm>
          <a:prstGeom prst="rect">
            <a:avLst/>
          </a:prstGeom>
          <a:noFill/>
        </p:spPr>
        <p:txBody>
          <a:bodyPr wrap="square" rtlCol="0">
            <a:spAutoFit/>
          </a:bodyPr>
          <a:lstStyle/>
          <a:p>
            <a:pPr algn="ctr"/>
            <a:r>
              <a:rPr lang="nl-BE" sz="1300" dirty="0" err="1">
                <a:solidFill>
                  <a:schemeClr val="accent3"/>
                </a:solidFill>
              </a:rPr>
              <a:t>Talentcommunity’s</a:t>
            </a:r>
            <a:r>
              <a:rPr lang="nl-BE" sz="1300" dirty="0">
                <a:solidFill>
                  <a:schemeClr val="accent3"/>
                </a:solidFill>
              </a:rPr>
              <a:t> buiten het bedrijf in stand houden</a:t>
            </a:r>
          </a:p>
        </p:txBody>
      </p:sp>
      <p:sp>
        <p:nvSpPr>
          <p:cNvPr id="40" name="TextBox 39">
            <a:extLst>
              <a:ext uri="{FF2B5EF4-FFF2-40B4-BE49-F238E27FC236}">
                <a16:creationId xmlns:a16="http://schemas.microsoft.com/office/drawing/2014/main" id="{259A9ED9-0366-084C-A2C5-C4AA29D8D69C}"/>
              </a:ext>
            </a:extLst>
          </p:cNvPr>
          <p:cNvSpPr txBox="1"/>
          <p:nvPr/>
        </p:nvSpPr>
        <p:spPr>
          <a:xfrm>
            <a:off x="6980688" y="3174556"/>
            <a:ext cx="1981178" cy="892552"/>
          </a:xfrm>
          <a:prstGeom prst="rect">
            <a:avLst/>
          </a:prstGeom>
          <a:noFill/>
        </p:spPr>
        <p:txBody>
          <a:bodyPr wrap="square" rtlCol="0">
            <a:spAutoFit/>
          </a:bodyPr>
          <a:lstStyle/>
          <a:p>
            <a:pPr algn="ctr"/>
            <a:r>
              <a:rPr lang="nl-BE" sz="1300" dirty="0">
                <a:solidFill>
                  <a:schemeClr val="accent1"/>
                </a:solidFill>
              </a:rPr>
              <a:t>Individuen helpen zich klaar te stomen voor nieuwe functies binnen of buiten het bedrijf</a:t>
            </a:r>
          </a:p>
        </p:txBody>
      </p:sp>
    </p:spTree>
    <p:extLst>
      <p:ext uri="{BB962C8B-B14F-4D97-AF65-F5344CB8AC3E}">
        <p14:creationId xmlns:p14="http://schemas.microsoft.com/office/powerpoint/2010/main" val="3259991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a:extLst>
              <a:ext uri="{FF2B5EF4-FFF2-40B4-BE49-F238E27FC236}">
                <a16:creationId xmlns:a16="http://schemas.microsoft.com/office/drawing/2014/main" id="{3761084B-0845-504C-A013-B31D27DD5AC0}"/>
              </a:ext>
            </a:extLst>
          </p:cNvPr>
          <p:cNvSpPr/>
          <p:nvPr/>
        </p:nvSpPr>
        <p:spPr>
          <a:xfrm>
            <a:off x="0" y="1087148"/>
            <a:ext cx="9143999" cy="3563230"/>
          </a:xfrm>
          <a:prstGeom prst="roundRect">
            <a:avLst>
              <a:gd name="adj" fmla="val 0"/>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62B61FC-0A90-FD4B-A0AE-C8C252580BA9}"/>
              </a:ext>
            </a:extLst>
          </p:cNvPr>
          <p:cNvSpPr/>
          <p:nvPr/>
        </p:nvSpPr>
        <p:spPr>
          <a:xfrm>
            <a:off x="6308183" y="1319129"/>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EBBC6DC6-2ACC-D44E-A04F-ABF190956E39}"/>
              </a:ext>
            </a:extLst>
          </p:cNvPr>
          <p:cNvSpPr/>
          <p:nvPr/>
        </p:nvSpPr>
        <p:spPr>
          <a:xfrm>
            <a:off x="3925686" y="1318821"/>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6" name="Rectangle 25">
            <a:extLst>
              <a:ext uri="{FF2B5EF4-FFF2-40B4-BE49-F238E27FC236}">
                <a16:creationId xmlns:a16="http://schemas.microsoft.com/office/drawing/2014/main" id="{C59C4EC1-6650-2F4C-964E-588D4F7D1549}"/>
              </a:ext>
            </a:extLst>
          </p:cNvPr>
          <p:cNvSpPr/>
          <p:nvPr/>
        </p:nvSpPr>
        <p:spPr>
          <a:xfrm>
            <a:off x="6308183" y="2991967"/>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7" name="Rectangle 26">
            <a:extLst>
              <a:ext uri="{FF2B5EF4-FFF2-40B4-BE49-F238E27FC236}">
                <a16:creationId xmlns:a16="http://schemas.microsoft.com/office/drawing/2014/main" id="{C3C00A66-BC97-8247-9DC7-0C9F495CF270}"/>
              </a:ext>
            </a:extLst>
          </p:cNvPr>
          <p:cNvSpPr/>
          <p:nvPr/>
        </p:nvSpPr>
        <p:spPr>
          <a:xfrm>
            <a:off x="3922560" y="2991659"/>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27">
            <a:extLst>
              <a:ext uri="{FF2B5EF4-FFF2-40B4-BE49-F238E27FC236}">
                <a16:creationId xmlns:a16="http://schemas.microsoft.com/office/drawing/2014/main" id="{62C5A108-3E03-5B47-940C-16544443B5BE}"/>
              </a:ext>
            </a:extLst>
          </p:cNvPr>
          <p:cNvSpPr/>
          <p:nvPr/>
        </p:nvSpPr>
        <p:spPr>
          <a:xfrm>
            <a:off x="1544118" y="2996338"/>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5" name="Rectangle 24">
            <a:extLst>
              <a:ext uri="{FF2B5EF4-FFF2-40B4-BE49-F238E27FC236}">
                <a16:creationId xmlns:a16="http://schemas.microsoft.com/office/drawing/2014/main" id="{D568D3E8-FC57-644C-88C0-D6C992210A40}"/>
              </a:ext>
            </a:extLst>
          </p:cNvPr>
          <p:cNvSpPr/>
          <p:nvPr/>
        </p:nvSpPr>
        <p:spPr>
          <a:xfrm>
            <a:off x="1544120" y="1323500"/>
            <a:ext cx="1236269" cy="1158855"/>
          </a:xfrm>
          <a:prstGeom prst="rect">
            <a:avLst/>
          </a:prstGeom>
          <a:solidFill>
            <a:schemeClr val="tx2">
              <a:alpha val="35145"/>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E607E270-1FF8-4123-AD82-1ED6FACA2FEF}"/>
              </a:ext>
            </a:extLst>
          </p:cNvPr>
          <p:cNvSpPr>
            <a:spLocks noGrp="1"/>
          </p:cNvSpPr>
          <p:nvPr>
            <p:ph type="title"/>
          </p:nvPr>
        </p:nvSpPr>
        <p:spPr>
          <a:xfrm>
            <a:off x="457200" y="410607"/>
            <a:ext cx="8544393" cy="499966"/>
          </a:xfrm>
        </p:spPr>
        <p:txBody>
          <a:bodyPr/>
          <a:lstStyle/>
          <a:p>
            <a:r>
              <a:rPr lang="nl-BE" dirty="0">
                <a:latin typeface="Arial"/>
                <a:cs typeface="Arial"/>
              </a:rPr>
              <a:t>ManpowerGroup biedt innovatieve oplossingen aan over </a:t>
            </a:r>
            <a:br>
              <a:rPr lang="nl-BE" dirty="0">
                <a:latin typeface="Arial"/>
                <a:cs typeface="Arial"/>
              </a:rPr>
            </a:br>
            <a:r>
              <a:rPr lang="nl-BE" dirty="0">
                <a:latin typeface="Arial"/>
                <a:cs typeface="Arial"/>
              </a:rPr>
              <a:t>de hele HR-levenscyclus</a:t>
            </a:r>
          </a:p>
        </p:txBody>
      </p:sp>
      <p:sp>
        <p:nvSpPr>
          <p:cNvPr id="9" name="Text Placeholder 2">
            <a:extLst>
              <a:ext uri="{FF2B5EF4-FFF2-40B4-BE49-F238E27FC236}">
                <a16:creationId xmlns:a16="http://schemas.microsoft.com/office/drawing/2014/main" id="{255496F1-E4B9-4BD4-8894-EF3D7C35E6D4}"/>
              </a:ext>
            </a:extLst>
          </p:cNvPr>
          <p:cNvSpPr txBox="1">
            <a:spLocks/>
          </p:cNvSpPr>
          <p:nvPr/>
        </p:nvSpPr>
        <p:spPr>
          <a:xfrm>
            <a:off x="1237648" y="2572380"/>
            <a:ext cx="1849211"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nl-BE" sz="900" b="1" i="0" u="none" strike="noStrike" cap="none" normalizeH="0" baseline="0" noProof="0" dirty="0" err="1">
                <a:ln>
                  <a:noFill/>
                </a:ln>
                <a:solidFill>
                  <a:schemeClr val="accent4"/>
                </a:solidFill>
                <a:uLnTx/>
                <a:uFillTx/>
                <a:latin typeface="Arial" charset="0"/>
                <a:cs typeface="Arial" charset="0"/>
              </a:rPr>
              <a:t>Workforce</a:t>
            </a:r>
            <a:r>
              <a:rPr kumimoji="0" lang="nl-BE" sz="900" b="1" i="0" u="none" strike="noStrike" cap="none" normalizeH="0" baseline="0" noProof="0" dirty="0">
                <a:ln>
                  <a:noFill/>
                </a:ln>
                <a:solidFill>
                  <a:schemeClr val="accent4"/>
                </a:solidFill>
                <a:uLnTx/>
                <a:uFillTx/>
                <a:latin typeface="Arial" charset="0"/>
                <a:cs typeface="Arial" charset="0"/>
              </a:rPr>
              <a:t> Consulting &amp; Analytics</a:t>
            </a:r>
          </a:p>
        </p:txBody>
      </p:sp>
      <p:sp>
        <p:nvSpPr>
          <p:cNvPr id="13" name="Text Placeholder 6">
            <a:extLst>
              <a:ext uri="{FF2B5EF4-FFF2-40B4-BE49-F238E27FC236}">
                <a16:creationId xmlns:a16="http://schemas.microsoft.com/office/drawing/2014/main" id="{863AEBC2-80CD-4F10-A432-76B4700FB935}"/>
              </a:ext>
            </a:extLst>
          </p:cNvPr>
          <p:cNvSpPr txBox="1">
            <a:spLocks/>
          </p:cNvSpPr>
          <p:nvPr/>
        </p:nvSpPr>
        <p:spPr>
          <a:xfrm>
            <a:off x="3632307" y="2572388"/>
            <a:ext cx="1849212"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nl-BE" sz="900" b="1" i="0" u="none" strike="noStrike" cap="none" normalizeH="0" baseline="0" noProof="0" dirty="0">
                <a:ln>
                  <a:noFill/>
                </a:ln>
                <a:solidFill>
                  <a:srgbClr val="67696F"/>
                </a:solidFill>
                <a:uLnTx/>
                <a:uFillTx/>
                <a:latin typeface="Arial" charset="0"/>
                <a:cs typeface="Arial" charset="0"/>
              </a:rPr>
              <a:t>Personeelsbeheer</a:t>
            </a:r>
          </a:p>
        </p:txBody>
      </p:sp>
      <p:pic>
        <p:nvPicPr>
          <p:cNvPr id="15" name="Picture Placeholder 5" descr="A person standing in front of a window&#10;&#10;Description automatically generated">
            <a:hlinkClick r:id="rId3"/>
            <a:extLst>
              <a:ext uri="{FF2B5EF4-FFF2-40B4-BE49-F238E27FC236}">
                <a16:creationId xmlns:a16="http://schemas.microsoft.com/office/drawing/2014/main" id="{821E7E2A-D3D7-40B0-84F8-C2F02547EB35}"/>
              </a:ext>
            </a:extLst>
          </p:cNvPr>
          <p:cNvPicPr>
            <a:picLocks noChangeAspect="1"/>
          </p:cNvPicPr>
          <p:nvPr/>
        </p:nvPicPr>
        <p:blipFill rotWithShape="1">
          <a:blip r:embed="rId4"/>
          <a:srcRect l="12664" r="52282"/>
          <a:stretch/>
        </p:blipFill>
        <p:spPr>
          <a:xfrm>
            <a:off x="6385351" y="3052547"/>
            <a:ext cx="1088187" cy="1034848"/>
          </a:xfrm>
          <a:prstGeom prst="rect">
            <a:avLst/>
          </a:prstGeom>
          <a:effectLst/>
        </p:spPr>
      </p:pic>
      <p:pic>
        <p:nvPicPr>
          <p:cNvPr id="18" name="Picture Placeholder 12" descr="A group of people looking at a phone&#10;&#10;Description automatically generated">
            <a:hlinkClick r:id="rId5"/>
            <a:extLst>
              <a:ext uri="{FF2B5EF4-FFF2-40B4-BE49-F238E27FC236}">
                <a16:creationId xmlns:a16="http://schemas.microsoft.com/office/drawing/2014/main" id="{460A6924-A13C-4E18-87C8-3AA96647B742}"/>
              </a:ext>
            </a:extLst>
          </p:cNvPr>
          <p:cNvPicPr>
            <a:picLocks noChangeAspect="1"/>
          </p:cNvPicPr>
          <p:nvPr/>
        </p:nvPicPr>
        <p:blipFill rotWithShape="1">
          <a:blip r:embed="rId6"/>
          <a:srcRect l="44145" r="1264"/>
          <a:stretch/>
        </p:blipFill>
        <p:spPr>
          <a:xfrm>
            <a:off x="3986700" y="3040220"/>
            <a:ext cx="1110434" cy="1048068"/>
          </a:xfrm>
          <a:prstGeom prst="rect">
            <a:avLst/>
          </a:prstGeom>
          <a:effectLst/>
        </p:spPr>
      </p:pic>
      <p:pic>
        <p:nvPicPr>
          <p:cNvPr id="19" name="Picture Placeholder 5">
            <a:hlinkClick r:id="rId7"/>
            <a:extLst>
              <a:ext uri="{FF2B5EF4-FFF2-40B4-BE49-F238E27FC236}">
                <a16:creationId xmlns:a16="http://schemas.microsoft.com/office/drawing/2014/main" id="{4D4331B4-E475-4E29-BA69-D64516FBD671}"/>
              </a:ext>
            </a:extLst>
          </p:cNvPr>
          <p:cNvPicPr>
            <a:picLocks noChangeAspect="1"/>
          </p:cNvPicPr>
          <p:nvPr/>
        </p:nvPicPr>
        <p:blipFill>
          <a:blip r:embed="rId8"/>
          <a:srcRect l="20423" r="20423"/>
          <a:stretch>
            <a:fillRect/>
          </a:stretch>
        </p:blipFill>
        <p:spPr>
          <a:xfrm>
            <a:off x="1629753" y="3072237"/>
            <a:ext cx="1067482" cy="1015158"/>
          </a:xfrm>
          <a:prstGeom prst="rect">
            <a:avLst/>
          </a:prstGeom>
          <a:effectLst/>
        </p:spPr>
      </p:pic>
      <p:pic>
        <p:nvPicPr>
          <p:cNvPr id="20" name="Marcador de posición de imagen 4">
            <a:hlinkClick r:id="rId9"/>
            <a:extLst>
              <a:ext uri="{FF2B5EF4-FFF2-40B4-BE49-F238E27FC236}">
                <a16:creationId xmlns:a16="http://schemas.microsoft.com/office/drawing/2014/main" id="{7D310D4F-9A88-4E56-8622-22CF028F372B}"/>
              </a:ext>
            </a:extLst>
          </p:cNvPr>
          <p:cNvPicPr>
            <a:picLocks noChangeAspect="1"/>
          </p:cNvPicPr>
          <p:nvPr/>
        </p:nvPicPr>
        <p:blipFill rotWithShape="1">
          <a:blip r:embed="rId10"/>
          <a:srcRect l="10733" t="11841" r="30903" b="4859"/>
          <a:stretch/>
        </p:blipFill>
        <p:spPr>
          <a:xfrm>
            <a:off x="6382225" y="1381195"/>
            <a:ext cx="1088187" cy="1034848"/>
          </a:xfrm>
          <a:prstGeom prst="rect">
            <a:avLst/>
          </a:prstGeom>
          <a:effectLst/>
        </p:spPr>
      </p:pic>
      <p:pic>
        <p:nvPicPr>
          <p:cNvPr id="21" name="Picture Placeholder 4" descr="A group of people sitting at a table&#10;&#10;Description automatically generated">
            <a:hlinkClick r:id="rId11"/>
            <a:extLst>
              <a:ext uri="{FF2B5EF4-FFF2-40B4-BE49-F238E27FC236}">
                <a16:creationId xmlns:a16="http://schemas.microsoft.com/office/drawing/2014/main" id="{2C536FB6-AA53-4693-9C2B-A177CD1BAE69}"/>
              </a:ext>
            </a:extLst>
          </p:cNvPr>
          <p:cNvPicPr>
            <a:picLocks noChangeAspect="1"/>
          </p:cNvPicPr>
          <p:nvPr/>
        </p:nvPicPr>
        <p:blipFill rotWithShape="1">
          <a:blip r:embed="rId12"/>
          <a:srcRect l="16062" r="25909"/>
          <a:stretch/>
        </p:blipFill>
        <p:spPr>
          <a:xfrm>
            <a:off x="1629753" y="1381195"/>
            <a:ext cx="1067482" cy="1034848"/>
          </a:xfrm>
          <a:prstGeom prst="rect">
            <a:avLst/>
          </a:prstGeom>
          <a:solidFill>
            <a:schemeClr val="bg1"/>
          </a:solidFill>
          <a:effectLst/>
        </p:spPr>
      </p:pic>
      <p:pic>
        <p:nvPicPr>
          <p:cNvPr id="22" name="Marcador de posición de imagen 14">
            <a:hlinkClick r:id="rId13"/>
            <a:extLst>
              <a:ext uri="{FF2B5EF4-FFF2-40B4-BE49-F238E27FC236}">
                <a16:creationId xmlns:a16="http://schemas.microsoft.com/office/drawing/2014/main" id="{A52C3AFC-CE4F-42A7-89E9-CD62600703C7}"/>
              </a:ext>
            </a:extLst>
          </p:cNvPr>
          <p:cNvPicPr>
            <a:picLocks noChangeAspect="1"/>
          </p:cNvPicPr>
          <p:nvPr/>
        </p:nvPicPr>
        <p:blipFill rotWithShape="1">
          <a:blip r:embed="rId14"/>
          <a:srcRect l="38706" r="2140"/>
          <a:stretch/>
        </p:blipFill>
        <p:spPr>
          <a:xfrm>
            <a:off x="4008947" y="1384508"/>
            <a:ext cx="1088187" cy="1034848"/>
          </a:xfrm>
          <a:prstGeom prst="rect">
            <a:avLst/>
          </a:prstGeom>
          <a:effectLst/>
        </p:spPr>
      </p:pic>
      <p:sp>
        <p:nvSpPr>
          <p:cNvPr id="23" name="Text Placeholder 6">
            <a:extLst>
              <a:ext uri="{FF2B5EF4-FFF2-40B4-BE49-F238E27FC236}">
                <a16:creationId xmlns:a16="http://schemas.microsoft.com/office/drawing/2014/main" id="{643E27E3-B58D-4747-A8FB-3831126F22D1}"/>
              </a:ext>
            </a:extLst>
          </p:cNvPr>
          <p:cNvSpPr txBox="1">
            <a:spLocks/>
          </p:cNvSpPr>
          <p:nvPr/>
        </p:nvSpPr>
        <p:spPr>
          <a:xfrm>
            <a:off x="6308183" y="2560997"/>
            <a:ext cx="1236269" cy="184667"/>
          </a:xfrm>
          <a:prstGeom prst="rect">
            <a:avLst/>
          </a:prstGeom>
        </p:spPr>
        <p:txBody>
          <a:bodyPr vert="horz" lIns="0" tIns="0" rIns="0" bIns="0" rtlCol="0">
            <a:noAutofit/>
          </a:bodyPr>
          <a:lstStyle>
            <a:lvl1pPr marL="0" indent="0" algn="l" defTabSz="914400" rtl="0" eaLnBrk="1" latinLnBrk="0" hangingPunct="1">
              <a:lnSpc>
                <a:spcPts val="1920"/>
              </a:lnSpc>
              <a:spcBef>
                <a:spcPts val="1000"/>
              </a:spcBef>
              <a:buFont typeface="Arial"/>
              <a:buNone/>
              <a:defRPr sz="1600" kern="1200">
                <a:solidFill>
                  <a:schemeClr val="tx1">
                    <a:lumMod val="65000"/>
                    <a:lumOff val="3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1400"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200"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000" kern="1200">
                <a:solidFill>
                  <a:schemeClr val="tx1"/>
                </a:solidFill>
                <a:latin typeface="Arial" charset="0"/>
                <a:ea typeface="Arial" charset="0"/>
                <a:cs typeface="Arial" charset="0"/>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pPr marL="0" marR="0" lvl="0" indent="0" algn="ctr" defTabSz="685800" rtl="0" eaLnBrk="1" fontAlgn="auto" latinLnBrk="0" hangingPunct="1">
              <a:lnSpc>
                <a:spcPts val="1440"/>
              </a:lnSpc>
              <a:spcBef>
                <a:spcPts val="750"/>
              </a:spcBef>
              <a:spcAft>
                <a:spcPts val="0"/>
              </a:spcAft>
              <a:buClrTx/>
              <a:buSzTx/>
              <a:buFont typeface="Arial"/>
              <a:buNone/>
              <a:tabLst/>
              <a:defRPr/>
            </a:pPr>
            <a:r>
              <a:rPr kumimoji="0" lang="nl-BE" sz="900" b="1" i="0" u="none" strike="noStrike" cap="none" normalizeH="0" baseline="0" noProof="0" dirty="0">
                <a:ln>
                  <a:noFill/>
                </a:ln>
                <a:solidFill>
                  <a:srgbClr val="67696F"/>
                </a:solidFill>
                <a:uLnTx/>
                <a:uFillTx/>
                <a:latin typeface="Arial" charset="0"/>
                <a:cs typeface="Arial" charset="0"/>
              </a:rPr>
              <a:t>Talent </a:t>
            </a:r>
            <a:r>
              <a:rPr kumimoji="0" lang="nl-BE" sz="900" b="1" i="0" u="none" strike="noStrike" cap="none" normalizeH="0" baseline="0" noProof="0" dirty="0" err="1">
                <a:ln>
                  <a:noFill/>
                </a:ln>
                <a:solidFill>
                  <a:srgbClr val="67696F"/>
                </a:solidFill>
                <a:uLnTx/>
                <a:uFillTx/>
                <a:latin typeface="Arial" charset="0"/>
                <a:cs typeface="Arial" charset="0"/>
              </a:rPr>
              <a:t>Resourcing</a:t>
            </a:r>
            <a:endParaRPr kumimoji="0" lang="nl-BE" sz="900" b="1" i="0" u="none" strike="noStrike" cap="none" normalizeH="0" baseline="0" noProof="0" dirty="0">
              <a:ln>
                <a:noFill/>
              </a:ln>
              <a:solidFill>
                <a:srgbClr val="67696F"/>
              </a:solidFill>
              <a:uLnTx/>
              <a:uFillTx/>
              <a:latin typeface="Arial" charset="0"/>
              <a:cs typeface="Arial" charset="0"/>
            </a:endParaRPr>
          </a:p>
        </p:txBody>
      </p:sp>
      <p:sp>
        <p:nvSpPr>
          <p:cNvPr id="4" name="Rectangle 3">
            <a:extLst>
              <a:ext uri="{FF2B5EF4-FFF2-40B4-BE49-F238E27FC236}">
                <a16:creationId xmlns:a16="http://schemas.microsoft.com/office/drawing/2014/main" id="{2144A0F4-019A-4745-B746-04C31C73369E}"/>
              </a:ext>
            </a:extLst>
          </p:cNvPr>
          <p:cNvSpPr/>
          <p:nvPr/>
        </p:nvSpPr>
        <p:spPr>
          <a:xfrm>
            <a:off x="1247276" y="4244351"/>
            <a:ext cx="1829951"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BE" sz="900" b="1" i="0" u="none" strike="noStrike" cap="none" normalizeH="0" baseline="0" noProof="0">
                <a:ln>
                  <a:noFill/>
                </a:ln>
                <a:solidFill>
                  <a:srgbClr val="67696F"/>
                </a:solidFill>
                <a:uLnTx/>
                <a:uFillTx/>
                <a:latin typeface="Arial" panose="020B0604020202020204"/>
                <a:ea typeface="+mn-ea"/>
                <a:cs typeface="+mn-cs"/>
              </a:rPr>
              <a:t>Loopbaanmanagement</a:t>
            </a:r>
          </a:p>
        </p:txBody>
      </p:sp>
      <p:sp>
        <p:nvSpPr>
          <p:cNvPr id="29" name="Rectangle 28">
            <a:extLst>
              <a:ext uri="{FF2B5EF4-FFF2-40B4-BE49-F238E27FC236}">
                <a16:creationId xmlns:a16="http://schemas.microsoft.com/office/drawing/2014/main" id="{FE12E97D-60CA-614B-9DF3-5996A00E6890}"/>
              </a:ext>
            </a:extLst>
          </p:cNvPr>
          <p:cNvSpPr/>
          <p:nvPr/>
        </p:nvSpPr>
        <p:spPr>
          <a:xfrm>
            <a:off x="3824337" y="4240913"/>
            <a:ext cx="1438969"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BE" sz="900" b="1" i="0" u="none" strike="noStrike" cap="none" normalizeH="0" baseline="0" noProof="0">
                <a:ln>
                  <a:noFill/>
                </a:ln>
                <a:solidFill>
                  <a:srgbClr val="67696F"/>
                </a:solidFill>
                <a:uLnTx/>
                <a:uFillTx/>
                <a:latin typeface="Arial" panose="020B0604020202020204"/>
                <a:ea typeface="+mn-ea"/>
                <a:cs typeface="+mn-cs"/>
              </a:rPr>
              <a:t>Loopbaanbegeleiding</a:t>
            </a:r>
          </a:p>
        </p:txBody>
      </p:sp>
      <p:sp>
        <p:nvSpPr>
          <p:cNvPr id="30" name="Rectangle 29">
            <a:extLst>
              <a:ext uri="{FF2B5EF4-FFF2-40B4-BE49-F238E27FC236}">
                <a16:creationId xmlns:a16="http://schemas.microsoft.com/office/drawing/2014/main" id="{EE681B3E-2A9D-3842-ABE1-DD6112B0D061}"/>
              </a:ext>
            </a:extLst>
          </p:cNvPr>
          <p:cNvSpPr/>
          <p:nvPr/>
        </p:nvSpPr>
        <p:spPr>
          <a:xfrm>
            <a:off x="6150354" y="4240913"/>
            <a:ext cx="1569987" cy="138499"/>
          </a:xfrm>
          <a:prstGeom prst="rect">
            <a:avLst/>
          </a:prstGeom>
        </p:spPr>
        <p:txBody>
          <a:bodyPr wrap="square" lIns="0" tIns="0" rIns="0" b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BE" sz="900" b="1" i="0" u="none" strike="noStrike" cap="none" normalizeH="0" baseline="0" noProof="0">
                <a:ln>
                  <a:noFill/>
                </a:ln>
                <a:solidFill>
                  <a:srgbClr val="67696F"/>
                </a:solidFill>
                <a:uLnTx/>
                <a:uFillTx/>
                <a:latin typeface="Arial" panose="020B0604020202020204"/>
                <a:ea typeface="+mn-ea"/>
                <a:cs typeface="+mn-cs"/>
              </a:rPr>
              <a:t>Toptalent aantrekken</a:t>
            </a:r>
          </a:p>
        </p:txBody>
      </p:sp>
    </p:spTree>
    <p:extLst>
      <p:ext uri="{BB962C8B-B14F-4D97-AF65-F5344CB8AC3E}">
        <p14:creationId xmlns:p14="http://schemas.microsoft.com/office/powerpoint/2010/main" val="4240865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 name="Title 2">
            <a:extLst>
              <a:ext uri="{FF2B5EF4-FFF2-40B4-BE49-F238E27FC236}">
                <a16:creationId xmlns:a16="http://schemas.microsoft.com/office/drawing/2014/main" id="{66F8DFE5-25B2-1045-839B-B3BB11EDC0FC}"/>
              </a:ext>
            </a:extLst>
          </p:cNvPr>
          <p:cNvSpPr>
            <a:spLocks noGrp="1"/>
          </p:cNvSpPr>
          <p:nvPr>
            <p:ph type="title"/>
          </p:nvPr>
        </p:nvSpPr>
        <p:spPr>
          <a:xfrm>
            <a:off x="458549" y="1828800"/>
            <a:ext cx="8226901" cy="1142776"/>
          </a:xfrm>
        </p:spPr>
        <p:txBody>
          <a:bodyPr/>
          <a:lstStyle/>
          <a:p>
            <a:pPr algn="ctr"/>
            <a:br>
              <a:rPr lang="nl-BE" sz="3500">
                <a:latin typeface="Arial"/>
                <a:cs typeface="Arial"/>
              </a:rPr>
            </a:br>
            <a:br>
              <a:rPr lang="nl-BE" sz="3500">
                <a:latin typeface="Arial"/>
                <a:cs typeface="Arial"/>
              </a:rPr>
            </a:br>
            <a:r>
              <a:rPr lang="nl-BE" sz="3500">
                <a:latin typeface="Arial"/>
                <a:cs typeface="Arial"/>
              </a:rPr>
              <a:t>BEKIJK DE GEGEVENS:</a:t>
            </a:r>
            <a:br>
              <a:rPr lang="nl-BE"/>
            </a:br>
            <a:br>
              <a:rPr lang="nl-BE" sz="1300"/>
            </a:br>
            <a:br>
              <a:rPr lang="nl-BE" sz="1800" b="0" u="sng">
                <a:latin typeface="Arial"/>
                <a:cs typeface="Arial"/>
              </a:rPr>
            </a:br>
            <a:r>
              <a:rPr lang="nl-BE" sz="1800" b="0" u="sng">
                <a:latin typeface="Arial"/>
                <a:cs typeface="Arial"/>
                <a:hlinkClick r:id="rId3">
                  <a:extLst>
                    <a:ext uri="{A12FA001-AC4F-418D-AE19-62706E023703}">
                      <ahyp:hlinkClr xmlns:ahyp="http://schemas.microsoft.com/office/drawing/2018/hyperlinkcolor" val="tx"/>
                    </a:ext>
                  </a:extLst>
                </a:hlinkClick>
              </a:rPr>
              <a:t>manpowergroup.be</a:t>
            </a:r>
            <a:br>
              <a:rPr lang="nl-BE" sz="1800" b="0" u="sng">
                <a:latin typeface="Arial"/>
                <a:cs typeface="Arial"/>
              </a:rPr>
            </a:br>
            <a:br>
              <a:rPr lang="nl-BE" sz="1800" b="0" u="sng">
                <a:latin typeface="Arial"/>
                <a:cs typeface="Arial"/>
              </a:rPr>
            </a:br>
            <a:r>
              <a:rPr lang="nl-BE" sz="1800" b="0">
                <a:latin typeface="Arial"/>
                <a:cs typeface="Arial"/>
                <a:hlinkClick r:id="rId4">
                  <a:extLst>
                    <a:ext uri="{A12FA001-AC4F-418D-AE19-62706E023703}">
                      <ahyp:hlinkClr xmlns:ahyp="http://schemas.microsoft.com/office/drawing/2018/hyperlinkcolor" val="tx"/>
                    </a:ext>
                  </a:extLst>
                </a:hlinkClick>
              </a:rPr>
              <a:t>manpowergroup.com/</a:t>
            </a:r>
            <a:r>
              <a:rPr lang="nl-BE" sz="1800" b="0" u="sng" dirty="0" err="1">
                <a:latin typeface="Arial"/>
                <a:cs typeface="Arial"/>
              </a:rPr>
              <a:t>meos</a:t>
            </a:r>
            <a:endParaRPr lang="nl-BE" sz="1800" b="0" u="sng" dirty="0">
              <a:latin typeface="Arial"/>
              <a:cs typeface="Arial"/>
            </a:endParaRPr>
          </a:p>
        </p:txBody>
      </p:sp>
    </p:spTree>
    <p:extLst>
      <p:ext uri="{BB962C8B-B14F-4D97-AF65-F5344CB8AC3E}">
        <p14:creationId xmlns:p14="http://schemas.microsoft.com/office/powerpoint/2010/main" val="927157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FF88B-7820-A948-929C-2DAF8A704A91}"/>
              </a:ext>
            </a:extLst>
          </p:cNvPr>
          <p:cNvSpPr>
            <a:spLocks noGrp="1"/>
          </p:cNvSpPr>
          <p:nvPr>
            <p:ph type="title"/>
          </p:nvPr>
        </p:nvSpPr>
        <p:spPr/>
        <p:txBody>
          <a:bodyPr/>
          <a:lstStyle/>
          <a:p>
            <a:r>
              <a:rPr lang="nl-BE"/>
              <a:t>Trends op de arbeidsmarkt </a:t>
            </a:r>
          </a:p>
        </p:txBody>
      </p:sp>
      <p:pic>
        <p:nvPicPr>
          <p:cNvPr id="17" name="Content Placeholder 16">
            <a:extLst>
              <a:ext uri="{FF2B5EF4-FFF2-40B4-BE49-F238E27FC236}">
                <a16:creationId xmlns:a16="http://schemas.microsoft.com/office/drawing/2014/main" id="{58919A46-E355-480A-BB31-AEF66A2288AE}"/>
              </a:ext>
            </a:extLst>
          </p:cNvPr>
          <p:cNvPicPr>
            <a:picLocks noGrp="1" noChangeAspect="1"/>
          </p:cNvPicPr>
          <p:nvPr>
            <p:ph idx="1"/>
          </p:nvPr>
        </p:nvPicPr>
        <p:blipFill>
          <a:blip r:embed="rId3"/>
          <a:stretch>
            <a:fillRect/>
          </a:stretch>
        </p:blipFill>
        <p:spPr>
          <a:xfrm>
            <a:off x="3924752" y="907202"/>
            <a:ext cx="1788058" cy="546018"/>
          </a:xfrm>
          <a:prstGeom prst="rect">
            <a:avLst/>
          </a:prstGeom>
        </p:spPr>
      </p:pic>
      <p:pic>
        <p:nvPicPr>
          <p:cNvPr id="18" name="Picture 17">
            <a:extLst>
              <a:ext uri="{FF2B5EF4-FFF2-40B4-BE49-F238E27FC236}">
                <a16:creationId xmlns:a16="http://schemas.microsoft.com/office/drawing/2014/main" id="{901A0777-F8BC-44DD-A92A-09180C87904C}"/>
              </a:ext>
            </a:extLst>
          </p:cNvPr>
          <p:cNvPicPr>
            <a:picLocks noChangeAspect="1"/>
          </p:cNvPicPr>
          <p:nvPr/>
        </p:nvPicPr>
        <p:blipFill>
          <a:blip r:embed="rId4"/>
          <a:stretch>
            <a:fillRect/>
          </a:stretch>
        </p:blipFill>
        <p:spPr>
          <a:xfrm>
            <a:off x="4033638" y="2634138"/>
            <a:ext cx="1186929" cy="571210"/>
          </a:xfrm>
          <a:prstGeom prst="rect">
            <a:avLst/>
          </a:prstGeom>
        </p:spPr>
      </p:pic>
      <p:pic>
        <p:nvPicPr>
          <p:cNvPr id="11" name="Picture 10">
            <a:extLst>
              <a:ext uri="{FF2B5EF4-FFF2-40B4-BE49-F238E27FC236}">
                <a16:creationId xmlns:a16="http://schemas.microsoft.com/office/drawing/2014/main" id="{5F24DE85-693A-44CF-AF7F-BBB15918DE64}"/>
              </a:ext>
            </a:extLst>
          </p:cNvPr>
          <p:cNvPicPr>
            <a:picLocks noChangeAspect="1"/>
          </p:cNvPicPr>
          <p:nvPr/>
        </p:nvPicPr>
        <p:blipFill>
          <a:blip r:embed="rId5"/>
          <a:stretch>
            <a:fillRect/>
          </a:stretch>
        </p:blipFill>
        <p:spPr>
          <a:xfrm>
            <a:off x="5479622" y="2768812"/>
            <a:ext cx="3321221" cy="368319"/>
          </a:xfrm>
          <a:prstGeom prst="rect">
            <a:avLst/>
          </a:prstGeom>
        </p:spPr>
      </p:pic>
      <p:pic>
        <p:nvPicPr>
          <p:cNvPr id="21" name="Picture 20">
            <a:extLst>
              <a:ext uri="{FF2B5EF4-FFF2-40B4-BE49-F238E27FC236}">
                <a16:creationId xmlns:a16="http://schemas.microsoft.com/office/drawing/2014/main" id="{49E646DF-4748-4A21-AD79-BA396B3D195A}"/>
              </a:ext>
            </a:extLst>
          </p:cNvPr>
          <p:cNvPicPr>
            <a:picLocks noChangeAspect="1"/>
          </p:cNvPicPr>
          <p:nvPr/>
        </p:nvPicPr>
        <p:blipFill>
          <a:blip r:embed="rId6"/>
          <a:stretch>
            <a:fillRect/>
          </a:stretch>
        </p:blipFill>
        <p:spPr>
          <a:xfrm>
            <a:off x="457201" y="2903000"/>
            <a:ext cx="3258355" cy="1829893"/>
          </a:xfrm>
          <a:prstGeom prst="rect">
            <a:avLst/>
          </a:prstGeom>
        </p:spPr>
      </p:pic>
      <p:pic>
        <p:nvPicPr>
          <p:cNvPr id="4" name="Picture 3">
            <a:extLst>
              <a:ext uri="{FF2B5EF4-FFF2-40B4-BE49-F238E27FC236}">
                <a16:creationId xmlns:a16="http://schemas.microsoft.com/office/drawing/2014/main" id="{1C7BAD4F-4AA0-4B5E-ACDE-08C8A7971980}"/>
              </a:ext>
            </a:extLst>
          </p:cNvPr>
          <p:cNvPicPr>
            <a:picLocks noChangeAspect="1"/>
          </p:cNvPicPr>
          <p:nvPr/>
        </p:nvPicPr>
        <p:blipFill>
          <a:blip r:embed="rId7"/>
          <a:stretch>
            <a:fillRect/>
          </a:stretch>
        </p:blipFill>
        <p:spPr>
          <a:xfrm>
            <a:off x="156591" y="927192"/>
            <a:ext cx="3579903" cy="1841620"/>
          </a:xfrm>
          <a:prstGeom prst="rect">
            <a:avLst/>
          </a:prstGeom>
        </p:spPr>
      </p:pic>
      <p:pic>
        <p:nvPicPr>
          <p:cNvPr id="7" name="Picture 6">
            <a:extLst>
              <a:ext uri="{FF2B5EF4-FFF2-40B4-BE49-F238E27FC236}">
                <a16:creationId xmlns:a16="http://schemas.microsoft.com/office/drawing/2014/main" id="{4B11A334-1C57-4072-993D-67BCEF70FBEE}"/>
              </a:ext>
            </a:extLst>
          </p:cNvPr>
          <p:cNvPicPr>
            <a:picLocks noChangeAspect="1"/>
          </p:cNvPicPr>
          <p:nvPr/>
        </p:nvPicPr>
        <p:blipFill>
          <a:blip r:embed="rId8"/>
          <a:stretch>
            <a:fillRect/>
          </a:stretch>
        </p:blipFill>
        <p:spPr>
          <a:xfrm>
            <a:off x="5712810" y="1054523"/>
            <a:ext cx="3378374" cy="215911"/>
          </a:xfrm>
          <a:prstGeom prst="rect">
            <a:avLst/>
          </a:prstGeom>
        </p:spPr>
      </p:pic>
      <p:pic>
        <p:nvPicPr>
          <p:cNvPr id="8" name="Picture 7">
            <a:extLst>
              <a:ext uri="{FF2B5EF4-FFF2-40B4-BE49-F238E27FC236}">
                <a16:creationId xmlns:a16="http://schemas.microsoft.com/office/drawing/2014/main" id="{C1F379EC-3E42-4C8C-BEB5-26C44A2E3A29}"/>
              </a:ext>
            </a:extLst>
          </p:cNvPr>
          <p:cNvPicPr>
            <a:picLocks noChangeAspect="1"/>
          </p:cNvPicPr>
          <p:nvPr/>
        </p:nvPicPr>
        <p:blipFill>
          <a:blip r:embed="rId9"/>
          <a:stretch>
            <a:fillRect/>
          </a:stretch>
        </p:blipFill>
        <p:spPr>
          <a:xfrm>
            <a:off x="3974126" y="1514347"/>
            <a:ext cx="4712674" cy="585816"/>
          </a:xfrm>
          <a:prstGeom prst="rect">
            <a:avLst/>
          </a:prstGeom>
        </p:spPr>
      </p:pic>
      <p:sp>
        <p:nvSpPr>
          <p:cNvPr id="10" name="Rectangle 9">
            <a:extLst>
              <a:ext uri="{FF2B5EF4-FFF2-40B4-BE49-F238E27FC236}">
                <a16:creationId xmlns:a16="http://schemas.microsoft.com/office/drawing/2014/main" id="{8F69864E-34DE-4D31-8DFC-4CABC84A5403}"/>
              </a:ext>
            </a:extLst>
          </p:cNvPr>
          <p:cNvSpPr/>
          <p:nvPr/>
        </p:nvSpPr>
        <p:spPr>
          <a:xfrm>
            <a:off x="4033638" y="3739324"/>
            <a:ext cx="4956681" cy="769441"/>
          </a:xfrm>
          <a:prstGeom prst="rect">
            <a:avLst/>
          </a:prstGeom>
        </p:spPr>
        <p:txBody>
          <a:bodyPr wrap="square">
            <a:spAutoFit/>
          </a:bodyPr>
          <a:lstStyle/>
          <a:p>
            <a:r>
              <a:rPr lang="nl-BE" sz="1100" dirty="0"/>
              <a:t>In juli 2021 nam het aantal gepresteerde uren uitzendarbeid toe met </a:t>
            </a:r>
            <a:r>
              <a:rPr lang="nl-BE" sz="1100" b="1" dirty="0"/>
              <a:t>+2,56% </a:t>
            </a:r>
            <a:r>
              <a:rPr lang="nl-BE" sz="1100" dirty="0"/>
              <a:t>t.o.v. de vorige maand. In vergelijking met de maand juli van vorig jaar, liet de uitzendsector een stijging optekenen van </a:t>
            </a:r>
            <a:r>
              <a:rPr lang="nl-BE" sz="1100" b="1" dirty="0"/>
              <a:t>+20,39%.</a:t>
            </a:r>
            <a:r>
              <a:rPr lang="nl-BE" sz="1100" dirty="0"/>
              <a:t> Ten opzichte van juli 2019 is de uitzendactiviteit -</a:t>
            </a:r>
            <a:r>
              <a:rPr lang="nl-BE" sz="1100" b="1" dirty="0"/>
              <a:t>1,22%</a:t>
            </a:r>
            <a:r>
              <a:rPr lang="nl-BE" sz="1100" dirty="0"/>
              <a:t> lager. </a:t>
            </a:r>
            <a:r>
              <a:rPr lang="nl-BE" sz="1100" dirty="0">
                <a:solidFill>
                  <a:srgbClr val="333333"/>
                </a:solidFill>
                <a:latin typeface="Open Sans"/>
              </a:rPr>
              <a:t> </a:t>
            </a:r>
          </a:p>
        </p:txBody>
      </p:sp>
      <p:sp>
        <p:nvSpPr>
          <p:cNvPr id="12" name="Rectangle 11">
            <a:extLst>
              <a:ext uri="{FF2B5EF4-FFF2-40B4-BE49-F238E27FC236}">
                <a16:creationId xmlns:a16="http://schemas.microsoft.com/office/drawing/2014/main" id="{C83D7473-F5D3-41B5-ACB0-BBA0AF52010E}"/>
              </a:ext>
            </a:extLst>
          </p:cNvPr>
          <p:cNvSpPr/>
          <p:nvPr/>
        </p:nvSpPr>
        <p:spPr>
          <a:xfrm>
            <a:off x="3947678" y="3351727"/>
            <a:ext cx="4765569" cy="338554"/>
          </a:xfrm>
          <a:prstGeom prst="rect">
            <a:avLst/>
          </a:prstGeom>
        </p:spPr>
        <p:txBody>
          <a:bodyPr wrap="square">
            <a:spAutoFit/>
          </a:bodyPr>
          <a:lstStyle/>
          <a:p>
            <a:r>
              <a:rPr lang="nl-BE" sz="1600"/>
              <a:t>Versnelling van uitzendactiviteit in juli</a:t>
            </a:r>
          </a:p>
        </p:txBody>
      </p:sp>
    </p:spTree>
    <p:extLst>
      <p:ext uri="{BB962C8B-B14F-4D97-AF65-F5344CB8AC3E}">
        <p14:creationId xmlns:p14="http://schemas.microsoft.com/office/powerpoint/2010/main" val="648455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0193047-4E22-9A4B-B8D2-D7ADEF8592CA}"/>
              </a:ext>
            </a:extLst>
          </p:cNvPr>
          <p:cNvPicPr>
            <a:picLocks noChangeAspect="1"/>
          </p:cNvPicPr>
          <p:nvPr/>
        </p:nvPicPr>
        <p:blipFill>
          <a:blip r:embed="rId3"/>
          <a:srcRect/>
          <a:stretch/>
        </p:blipFill>
        <p:spPr>
          <a:xfrm>
            <a:off x="0" y="0"/>
            <a:ext cx="9143835" cy="4739268"/>
          </a:xfrm>
          <a:prstGeom prst="rect">
            <a:avLst/>
          </a:prstGeom>
        </p:spPr>
      </p:pic>
      <p:sp>
        <p:nvSpPr>
          <p:cNvPr id="7" name="Round Same Side Corner Rectangle 6">
            <a:extLst>
              <a:ext uri="{FF2B5EF4-FFF2-40B4-BE49-F238E27FC236}">
                <a16:creationId xmlns:a16="http://schemas.microsoft.com/office/drawing/2014/main" id="{3934154D-8294-BF48-AB99-97C30091A156}"/>
              </a:ext>
            </a:extLst>
          </p:cNvPr>
          <p:cNvSpPr/>
          <p:nvPr/>
        </p:nvSpPr>
        <p:spPr>
          <a:xfrm rot="10800000">
            <a:off x="5086829" y="299676"/>
            <a:ext cx="3142769" cy="4093903"/>
          </a:xfrm>
          <a:prstGeom prst="round2SameRect">
            <a:avLst>
              <a:gd name="adj1" fmla="val 3335"/>
              <a:gd name="adj2" fmla="val 0"/>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05870E1-840E-844E-97B6-87E0A545A61A}"/>
              </a:ext>
            </a:extLst>
          </p:cNvPr>
          <p:cNvSpPr/>
          <p:nvPr/>
        </p:nvSpPr>
        <p:spPr>
          <a:xfrm>
            <a:off x="5259250" y="2719193"/>
            <a:ext cx="2798900" cy="145322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fontAlgn="base">
              <a:lnSpc>
                <a:spcPct val="100000"/>
              </a:lnSpc>
            </a:pPr>
            <a:r>
              <a:rPr lang="nl-BE" sz="1300" b="1" dirty="0">
                <a:solidFill>
                  <a:schemeClr val="accent4"/>
                </a:solidFill>
              </a:rPr>
              <a:t>We vroegen 520 werkgevers wat hun wervingsintenties zijn voor K4:</a:t>
            </a:r>
          </a:p>
          <a:p>
            <a:pPr fontAlgn="base">
              <a:lnSpc>
                <a:spcPct val="100000"/>
              </a:lnSpc>
            </a:pPr>
            <a:endParaRPr lang="en-US" sz="1300" b="1" dirty="0">
              <a:solidFill>
                <a:schemeClr val="accent4"/>
              </a:solidFill>
            </a:endParaRPr>
          </a:p>
          <a:p>
            <a:pPr fontAlgn="base"/>
            <a:r>
              <a:rPr lang="nl-BE" sz="1300" dirty="0">
                <a:solidFill>
                  <a:schemeClr val="accent4"/>
                </a:solidFill>
              </a:rPr>
              <a:t>De Belgische arbeidsmarkt zou zich in de loop van de komende drie maanden sneller moeten gaan herstellen.</a:t>
            </a:r>
          </a:p>
        </p:txBody>
      </p:sp>
      <p:grpSp>
        <p:nvGrpSpPr>
          <p:cNvPr id="4" name="Group 3">
            <a:extLst>
              <a:ext uri="{FF2B5EF4-FFF2-40B4-BE49-F238E27FC236}">
                <a16:creationId xmlns:a16="http://schemas.microsoft.com/office/drawing/2014/main" id="{0A12C758-9638-464F-916C-A461FFCC6920}"/>
              </a:ext>
            </a:extLst>
          </p:cNvPr>
          <p:cNvGrpSpPr/>
          <p:nvPr/>
        </p:nvGrpSpPr>
        <p:grpSpPr>
          <a:xfrm>
            <a:off x="6970198" y="1232201"/>
            <a:ext cx="1087952" cy="1157055"/>
            <a:chOff x="7204695" y="1349381"/>
            <a:chExt cx="1087952" cy="1157055"/>
          </a:xfrm>
        </p:grpSpPr>
        <p:pic>
          <p:nvPicPr>
            <p:cNvPr id="10" name="Picture 9">
              <a:extLst>
                <a:ext uri="{FF2B5EF4-FFF2-40B4-BE49-F238E27FC236}">
                  <a16:creationId xmlns:a16="http://schemas.microsoft.com/office/drawing/2014/main" id="{98667BF2-1853-E143-A891-9F8F627E023E}"/>
                </a:ext>
              </a:extLst>
            </p:cNvPr>
            <p:cNvPicPr>
              <a:picLocks noChangeAspect="1"/>
            </p:cNvPicPr>
            <p:nvPr/>
          </p:nvPicPr>
          <p:blipFill>
            <a:blip r:embed="rId4">
              <a:alphaModFix amt="15000"/>
            </a:blip>
            <a:stretch>
              <a:fillRect/>
            </a:stretch>
          </p:blipFill>
          <p:spPr>
            <a:xfrm>
              <a:off x="7204695" y="1349381"/>
              <a:ext cx="1087952" cy="1157055"/>
            </a:xfrm>
            <a:prstGeom prst="rect">
              <a:avLst/>
            </a:prstGeom>
          </p:spPr>
        </p:pic>
        <p:pic>
          <p:nvPicPr>
            <p:cNvPr id="12" name="Picture 11">
              <a:extLst>
                <a:ext uri="{FF2B5EF4-FFF2-40B4-BE49-F238E27FC236}">
                  <a16:creationId xmlns:a16="http://schemas.microsoft.com/office/drawing/2014/main" id="{697B0404-BC8A-E740-AEEE-2AE8B94B8703}"/>
                </a:ext>
              </a:extLst>
            </p:cNvPr>
            <p:cNvPicPr>
              <a:picLocks noChangeAspect="1"/>
            </p:cNvPicPr>
            <p:nvPr/>
          </p:nvPicPr>
          <p:blipFill>
            <a:blip r:embed="rId4">
              <a:alphaModFix/>
            </a:blip>
            <a:stretch>
              <a:fillRect/>
            </a:stretch>
          </p:blipFill>
          <p:spPr>
            <a:xfrm>
              <a:off x="7499939" y="1879395"/>
              <a:ext cx="497463" cy="516323"/>
            </a:xfrm>
            <a:prstGeom prst="rect">
              <a:avLst/>
            </a:prstGeom>
          </p:spPr>
        </p:pic>
      </p:grpSp>
      <p:sp>
        <p:nvSpPr>
          <p:cNvPr id="13" name="Round Single Corner Rectangle 12">
            <a:extLst>
              <a:ext uri="{FF2B5EF4-FFF2-40B4-BE49-F238E27FC236}">
                <a16:creationId xmlns:a16="http://schemas.microsoft.com/office/drawing/2014/main" id="{6CF0ED24-B7AC-644B-8AF1-677876CF78D2}"/>
              </a:ext>
            </a:extLst>
          </p:cNvPr>
          <p:cNvSpPr/>
          <p:nvPr/>
        </p:nvSpPr>
        <p:spPr>
          <a:xfrm rot="5400000">
            <a:off x="4934525" y="-2198"/>
            <a:ext cx="504809" cy="504809"/>
          </a:xfrm>
          <a:prstGeom prst="round1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a:extLst>
              <a:ext uri="{FF2B5EF4-FFF2-40B4-BE49-F238E27FC236}">
                <a16:creationId xmlns:a16="http://schemas.microsoft.com/office/drawing/2014/main" id="{05688D04-21F3-EB40-9FFE-C1EADAC096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05772" y="169049"/>
            <a:ext cx="241601" cy="241601"/>
          </a:xfrm>
          <a:prstGeom prst="rect">
            <a:avLst/>
          </a:prstGeom>
        </p:spPr>
      </p:pic>
      <p:sp>
        <p:nvSpPr>
          <p:cNvPr id="2" name="Title 1">
            <a:extLst>
              <a:ext uri="{FF2B5EF4-FFF2-40B4-BE49-F238E27FC236}">
                <a16:creationId xmlns:a16="http://schemas.microsoft.com/office/drawing/2014/main" id="{E9ADAEBD-F12C-5841-84D0-58DE0B85A193}"/>
              </a:ext>
            </a:extLst>
          </p:cNvPr>
          <p:cNvSpPr>
            <a:spLocks noGrp="1"/>
          </p:cNvSpPr>
          <p:nvPr>
            <p:ph type="title"/>
          </p:nvPr>
        </p:nvSpPr>
        <p:spPr>
          <a:xfrm>
            <a:off x="5259250" y="692773"/>
            <a:ext cx="2519956" cy="1178162"/>
          </a:xfrm>
        </p:spPr>
        <p:txBody>
          <a:bodyPr/>
          <a:lstStyle/>
          <a:p>
            <a:br>
              <a:rPr lang="nl-BE" dirty="0"/>
            </a:br>
            <a:br>
              <a:rPr lang="nl-BE" dirty="0"/>
            </a:br>
            <a:br>
              <a:rPr lang="nl-BE" dirty="0"/>
            </a:br>
            <a:r>
              <a:rPr lang="nl-BE" dirty="0"/>
              <a:t>OPNIEUW OPTIMISME OP DE BELGISCHE</a:t>
            </a:r>
            <a:br>
              <a:rPr lang="nl-BE" dirty="0"/>
            </a:br>
            <a:r>
              <a:rPr lang="nl-BE" dirty="0"/>
              <a:t>ARBEIDS-MARKT</a:t>
            </a:r>
            <a:br>
              <a:rPr lang="nl-BE" dirty="0"/>
            </a:br>
            <a:br>
              <a:rPr lang="nl-BE" dirty="0"/>
            </a:br>
            <a:endParaRPr lang="nl-BE" dirty="0"/>
          </a:p>
        </p:txBody>
      </p:sp>
      <p:cxnSp>
        <p:nvCxnSpPr>
          <p:cNvPr id="8" name="Straight Connector 7">
            <a:extLst>
              <a:ext uri="{FF2B5EF4-FFF2-40B4-BE49-F238E27FC236}">
                <a16:creationId xmlns:a16="http://schemas.microsoft.com/office/drawing/2014/main" id="{D1C647B9-EED5-9B4E-A082-D1D7799B0A45}"/>
              </a:ext>
            </a:extLst>
          </p:cNvPr>
          <p:cNvCxnSpPr>
            <a:cxnSpLocks/>
          </p:cNvCxnSpPr>
          <p:nvPr/>
        </p:nvCxnSpPr>
        <p:spPr>
          <a:xfrm>
            <a:off x="5182201" y="2571750"/>
            <a:ext cx="26909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413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93ED9E0D-8613-014F-A7AC-001AF291B2A9}"/>
              </a:ext>
            </a:extLst>
          </p:cNvPr>
          <p:cNvSpPr/>
          <p:nvPr/>
        </p:nvSpPr>
        <p:spPr>
          <a:xfrm>
            <a:off x="0" y="2004612"/>
            <a:ext cx="9144000" cy="2573834"/>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picture containing text&#10;&#10;Description automatically generated">
            <a:extLst>
              <a:ext uri="{FF2B5EF4-FFF2-40B4-BE49-F238E27FC236}">
                <a16:creationId xmlns:a16="http://schemas.microsoft.com/office/drawing/2014/main" id="{091552FD-DDDB-534F-8E62-E30892D25825}"/>
              </a:ext>
            </a:extLst>
          </p:cNvPr>
          <p:cNvPicPr>
            <a:picLocks noChangeAspect="1"/>
          </p:cNvPicPr>
          <p:nvPr/>
        </p:nvPicPr>
        <p:blipFill>
          <a:blip r:embed="rId3">
            <a:alphaModFix amt="50000"/>
          </a:blip>
          <a:stretch>
            <a:fillRect/>
          </a:stretch>
        </p:blipFill>
        <p:spPr>
          <a:xfrm>
            <a:off x="1" y="2763879"/>
            <a:ext cx="9143999" cy="1814568"/>
          </a:xfrm>
          <a:prstGeom prst="rect">
            <a:avLst/>
          </a:prstGeom>
        </p:spPr>
      </p:pic>
      <p:sp>
        <p:nvSpPr>
          <p:cNvPr id="2" name="Title 1">
            <a:extLst>
              <a:ext uri="{FF2B5EF4-FFF2-40B4-BE49-F238E27FC236}">
                <a16:creationId xmlns:a16="http://schemas.microsoft.com/office/drawing/2014/main" id="{623FF88B-7820-A948-929C-2DAF8A704A91}"/>
              </a:ext>
            </a:extLst>
          </p:cNvPr>
          <p:cNvSpPr>
            <a:spLocks noGrp="1"/>
          </p:cNvSpPr>
          <p:nvPr>
            <p:ph type="title"/>
          </p:nvPr>
        </p:nvSpPr>
        <p:spPr>
          <a:xfrm>
            <a:off x="457201" y="379397"/>
            <a:ext cx="8229600" cy="580160"/>
          </a:xfrm>
        </p:spPr>
        <p:txBody>
          <a:bodyPr/>
          <a:lstStyle/>
          <a:p>
            <a:r>
              <a:rPr lang="nl-BE" dirty="0"/>
              <a:t>Één op twee Belgische werkgevers is van plan zijn personeelsbestand tegen het einde van het jaar uit te breiden</a:t>
            </a:r>
          </a:p>
        </p:txBody>
      </p:sp>
      <p:sp>
        <p:nvSpPr>
          <p:cNvPr id="3" name="Content Placeholder 2">
            <a:extLst>
              <a:ext uri="{FF2B5EF4-FFF2-40B4-BE49-F238E27FC236}">
                <a16:creationId xmlns:a16="http://schemas.microsoft.com/office/drawing/2014/main" id="{6E7FDF51-D9E6-4244-9B45-0E1022CCA92C}"/>
              </a:ext>
            </a:extLst>
          </p:cNvPr>
          <p:cNvSpPr>
            <a:spLocks noGrp="1"/>
          </p:cNvSpPr>
          <p:nvPr>
            <p:ph idx="1"/>
          </p:nvPr>
        </p:nvSpPr>
        <p:spPr>
          <a:xfrm>
            <a:off x="457201" y="1095755"/>
            <a:ext cx="8514394" cy="753923"/>
          </a:xfrm>
        </p:spPr>
        <p:txBody>
          <a:bodyPr/>
          <a:lstStyle/>
          <a:p>
            <a:pPr marL="0" indent="0">
              <a:buNone/>
            </a:pPr>
            <a:r>
              <a:rPr lang="nl-BE" dirty="0"/>
              <a:t>Van de 520 Belgische werkgevers die eind juli door </a:t>
            </a:r>
            <a:r>
              <a:rPr lang="nl-BE" dirty="0" err="1"/>
              <a:t>ManpowerGroup</a:t>
            </a:r>
            <a:r>
              <a:rPr lang="nl-BE" dirty="0"/>
              <a:t> werden bevraagd, plant </a:t>
            </a:r>
            <a:r>
              <a:rPr lang="nl-BE" b="1" dirty="0"/>
              <a:t>één op twee (50%)</a:t>
            </a:r>
            <a:r>
              <a:rPr lang="nl-BE" dirty="0"/>
              <a:t> zijn </a:t>
            </a:r>
            <a:r>
              <a:rPr lang="nl-BE" b="1" dirty="0"/>
              <a:t>personeelsbestand</a:t>
            </a:r>
            <a:r>
              <a:rPr lang="nl-BE" dirty="0"/>
              <a:t> tegen eind december 2021 </a:t>
            </a:r>
            <a:r>
              <a:rPr lang="nl-BE" b="1" dirty="0"/>
              <a:t>uit te breiden</a:t>
            </a:r>
            <a:r>
              <a:rPr lang="nl-BE" dirty="0"/>
              <a:t>, terwijl </a:t>
            </a:r>
            <a:r>
              <a:rPr lang="nl-BE" b="1" dirty="0"/>
              <a:t>één op vijf (20%) </a:t>
            </a:r>
            <a:r>
              <a:rPr lang="nl-BE" dirty="0"/>
              <a:t>een </a:t>
            </a:r>
            <a:r>
              <a:rPr lang="nl-BE" b="1" dirty="0"/>
              <a:t>inkrimping</a:t>
            </a:r>
            <a:r>
              <a:rPr lang="nl-BE" dirty="0"/>
              <a:t> van het personeelsbestand voorziet. Na correctie van de seizoenvariaties bereikt de </a:t>
            </a:r>
            <a:r>
              <a:rPr lang="nl-BE" b="1" dirty="0"/>
              <a:t>Nettotewerkstellingsprognose  </a:t>
            </a:r>
            <a:r>
              <a:rPr lang="nl-BE" dirty="0"/>
              <a:t>de zeer optimistische waarde van +30%, een stijging voor het vijfde kwartaal op rij.</a:t>
            </a:r>
          </a:p>
        </p:txBody>
      </p:sp>
      <p:graphicFrame>
        <p:nvGraphicFramePr>
          <p:cNvPr id="5" name="Chart 4">
            <a:extLst>
              <a:ext uri="{FF2B5EF4-FFF2-40B4-BE49-F238E27FC236}">
                <a16:creationId xmlns:a16="http://schemas.microsoft.com/office/drawing/2014/main" id="{1BA2612D-5358-A24C-9F23-BEA9C665EAD9}"/>
              </a:ext>
            </a:extLst>
          </p:cNvPr>
          <p:cNvGraphicFramePr/>
          <p:nvPr>
            <p:extLst>
              <p:ext uri="{D42A27DB-BD31-4B8C-83A1-F6EECF244321}">
                <p14:modId xmlns:p14="http://schemas.microsoft.com/office/powerpoint/2010/main" val="4281581810"/>
              </p:ext>
            </p:extLst>
          </p:nvPr>
        </p:nvGraphicFramePr>
        <p:xfrm>
          <a:off x="960619" y="2004612"/>
          <a:ext cx="3248722" cy="2536982"/>
        </p:xfrm>
        <a:graphic>
          <a:graphicData uri="http://schemas.openxmlformats.org/drawingml/2006/chart">
            <c:chart xmlns:c="http://schemas.openxmlformats.org/drawingml/2006/chart" xmlns:r="http://schemas.openxmlformats.org/officeDocument/2006/relationships" r:id="rId4"/>
          </a:graphicData>
        </a:graphic>
      </p:graphicFrame>
      <p:sp>
        <p:nvSpPr>
          <p:cNvPr id="7" name="Rounded Rectangle 6">
            <a:extLst>
              <a:ext uri="{FF2B5EF4-FFF2-40B4-BE49-F238E27FC236}">
                <a16:creationId xmlns:a16="http://schemas.microsoft.com/office/drawing/2014/main" id="{B5579A6C-04CF-544A-B8D6-B4061D125F76}"/>
              </a:ext>
            </a:extLst>
          </p:cNvPr>
          <p:cNvSpPr/>
          <p:nvPr/>
        </p:nvSpPr>
        <p:spPr>
          <a:xfrm>
            <a:off x="4016053" y="2371785"/>
            <a:ext cx="4238260" cy="399929"/>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100" b="1">
                <a:solidFill>
                  <a:schemeClr val="bg1"/>
                </a:solidFill>
              </a:rPr>
              <a:t>50% </a:t>
            </a:r>
            <a:r>
              <a:rPr lang="nl-BE" sz="900" b="1">
                <a:solidFill>
                  <a:schemeClr val="bg1"/>
                </a:solidFill>
              </a:rPr>
              <a:t>IS VAN PLAN OM AAN TE WERVEN</a:t>
            </a:r>
          </a:p>
        </p:txBody>
      </p:sp>
      <p:sp>
        <p:nvSpPr>
          <p:cNvPr id="13" name="Rounded Rectangle 12">
            <a:extLst>
              <a:ext uri="{FF2B5EF4-FFF2-40B4-BE49-F238E27FC236}">
                <a16:creationId xmlns:a16="http://schemas.microsoft.com/office/drawing/2014/main" id="{BF27BF2A-6760-5A47-847E-11CEEC665139}"/>
              </a:ext>
            </a:extLst>
          </p:cNvPr>
          <p:cNvSpPr/>
          <p:nvPr/>
        </p:nvSpPr>
        <p:spPr>
          <a:xfrm>
            <a:off x="4016052" y="2840368"/>
            <a:ext cx="4238261" cy="399929"/>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100" b="1" dirty="0">
                <a:solidFill>
                  <a:schemeClr val="bg1"/>
                </a:solidFill>
              </a:rPr>
              <a:t>20% </a:t>
            </a:r>
            <a:r>
              <a:rPr lang="nl-BE" sz="900" b="1" dirty="0">
                <a:solidFill>
                  <a:schemeClr val="bg1"/>
                </a:solidFill>
              </a:rPr>
              <a:t>IS VAN PLAN OM PERSONEEL TE LATEN AFVLOEIEN</a:t>
            </a:r>
          </a:p>
        </p:txBody>
      </p:sp>
      <p:sp>
        <p:nvSpPr>
          <p:cNvPr id="14" name="Rounded Rectangle 13">
            <a:extLst>
              <a:ext uri="{FF2B5EF4-FFF2-40B4-BE49-F238E27FC236}">
                <a16:creationId xmlns:a16="http://schemas.microsoft.com/office/drawing/2014/main" id="{6CDBA8B3-602B-AE4B-BA4D-94DEB35A1DF0}"/>
              </a:ext>
            </a:extLst>
          </p:cNvPr>
          <p:cNvSpPr/>
          <p:nvPr/>
        </p:nvSpPr>
        <p:spPr>
          <a:xfrm>
            <a:off x="4016052" y="3304832"/>
            <a:ext cx="4238262" cy="399929"/>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100" b="1">
                <a:solidFill>
                  <a:schemeClr val="bg1"/>
                </a:solidFill>
              </a:rPr>
              <a:t>28% </a:t>
            </a:r>
            <a:r>
              <a:rPr lang="nl-BE" sz="900" b="1">
                <a:solidFill>
                  <a:schemeClr val="bg1"/>
                </a:solidFill>
              </a:rPr>
              <a:t>IS VAN PLAN HUN PERSONEELSBESTAND TE BEHOUDEN</a:t>
            </a:r>
          </a:p>
        </p:txBody>
      </p:sp>
      <p:sp>
        <p:nvSpPr>
          <p:cNvPr id="15" name="Rounded Rectangle 14">
            <a:extLst>
              <a:ext uri="{FF2B5EF4-FFF2-40B4-BE49-F238E27FC236}">
                <a16:creationId xmlns:a16="http://schemas.microsoft.com/office/drawing/2014/main" id="{456B329E-BFC3-164B-9064-FAD137008AC8}"/>
              </a:ext>
            </a:extLst>
          </p:cNvPr>
          <p:cNvSpPr/>
          <p:nvPr/>
        </p:nvSpPr>
        <p:spPr>
          <a:xfrm>
            <a:off x="4016053" y="3779126"/>
            <a:ext cx="4238260" cy="399929"/>
          </a:xfrm>
          <a:prstGeom prst="roundRect">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BE" sz="2100" b="1">
                <a:solidFill>
                  <a:schemeClr val="bg1"/>
                </a:solidFill>
              </a:rPr>
              <a:t>2% </a:t>
            </a:r>
            <a:r>
              <a:rPr lang="nl-BE" sz="900" b="1">
                <a:solidFill>
                  <a:schemeClr val="bg1"/>
                </a:solidFill>
              </a:rPr>
              <a:t>IS ONBESLIST</a:t>
            </a:r>
          </a:p>
        </p:txBody>
      </p:sp>
      <p:sp>
        <p:nvSpPr>
          <p:cNvPr id="12" name="Oval 11">
            <a:extLst>
              <a:ext uri="{FF2B5EF4-FFF2-40B4-BE49-F238E27FC236}">
                <a16:creationId xmlns:a16="http://schemas.microsoft.com/office/drawing/2014/main" id="{56529238-477C-A44C-98A7-32193E76AF48}"/>
              </a:ext>
            </a:extLst>
          </p:cNvPr>
          <p:cNvSpPr/>
          <p:nvPr/>
        </p:nvSpPr>
        <p:spPr>
          <a:xfrm>
            <a:off x="1857780" y="2563571"/>
            <a:ext cx="1454400" cy="1455916"/>
          </a:xfrm>
          <a:prstGeom prst="ellipse">
            <a:avLst/>
          </a:prstGeom>
          <a:solidFill>
            <a:schemeClr val="bg1"/>
          </a:solidFill>
          <a:ln>
            <a:noFill/>
          </a:ln>
          <a:effectLst>
            <a:outerShdw blurRad="50800" dist="38100" dir="2700000" algn="tl" rotWithShape="0">
              <a:prstClr val="black">
                <a:alpha val="15477"/>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2000" b="1" dirty="0">
                <a:solidFill>
                  <a:schemeClr val="accent5"/>
                </a:solidFill>
              </a:rPr>
              <a:t>+</a:t>
            </a:r>
            <a:r>
              <a:rPr lang="nl-BE" sz="3000" b="1" dirty="0">
                <a:solidFill>
                  <a:schemeClr val="accent5"/>
                </a:solidFill>
              </a:rPr>
              <a:t>30</a:t>
            </a:r>
            <a:r>
              <a:rPr lang="nl-BE" sz="2000" b="1" dirty="0">
                <a:solidFill>
                  <a:schemeClr val="accent5"/>
                </a:solidFill>
              </a:rPr>
              <a:t>%</a:t>
            </a:r>
            <a:br>
              <a:rPr lang="nl-BE" sz="2000" b="1" dirty="0">
                <a:solidFill>
                  <a:schemeClr val="accent5"/>
                </a:solidFill>
              </a:rPr>
            </a:br>
            <a:r>
              <a:rPr lang="nl-BE" sz="700" b="1" dirty="0">
                <a:solidFill>
                  <a:schemeClr val="accent5"/>
                </a:solidFill>
              </a:rPr>
              <a:t>NETTO </a:t>
            </a:r>
          </a:p>
          <a:p>
            <a:pPr algn="ctr"/>
            <a:r>
              <a:rPr lang="nl-BE" sz="700" b="1" dirty="0">
                <a:solidFill>
                  <a:schemeClr val="accent5"/>
                </a:solidFill>
              </a:rPr>
              <a:t>TEWERK-</a:t>
            </a:r>
          </a:p>
          <a:p>
            <a:pPr algn="ctr"/>
            <a:r>
              <a:rPr lang="nl-BE" sz="700" b="1" dirty="0">
                <a:solidFill>
                  <a:schemeClr val="accent5"/>
                </a:solidFill>
              </a:rPr>
              <a:t>STELLINGS-</a:t>
            </a:r>
          </a:p>
          <a:p>
            <a:pPr algn="ctr"/>
            <a:r>
              <a:rPr lang="nl-BE" sz="700" b="1" dirty="0">
                <a:solidFill>
                  <a:schemeClr val="accent5"/>
                </a:solidFill>
              </a:rPr>
              <a:t>PROGNOSE</a:t>
            </a:r>
          </a:p>
        </p:txBody>
      </p:sp>
    </p:spTree>
    <p:extLst>
      <p:ext uri="{BB962C8B-B14F-4D97-AF65-F5344CB8AC3E}">
        <p14:creationId xmlns:p14="http://schemas.microsoft.com/office/powerpoint/2010/main" val="2421323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D5AFC-3174-472A-A69E-08B221C27446}"/>
              </a:ext>
            </a:extLst>
          </p:cNvPr>
          <p:cNvSpPr>
            <a:spLocks noGrp="1"/>
          </p:cNvSpPr>
          <p:nvPr>
            <p:ph type="title"/>
          </p:nvPr>
        </p:nvSpPr>
        <p:spPr/>
        <p:txBody>
          <a:bodyPr/>
          <a:lstStyle/>
          <a:p>
            <a:r>
              <a:rPr lang="nl-BE" dirty="0"/>
              <a:t>Optimisme in de drie gewesten</a:t>
            </a:r>
            <a:r>
              <a:rPr lang="nl-BE" sz="2000" dirty="0"/>
              <a:t> </a:t>
            </a:r>
          </a:p>
        </p:txBody>
      </p:sp>
      <p:sp>
        <p:nvSpPr>
          <p:cNvPr id="5" name="Content Placeholder 4">
            <a:extLst>
              <a:ext uri="{FF2B5EF4-FFF2-40B4-BE49-F238E27FC236}">
                <a16:creationId xmlns:a16="http://schemas.microsoft.com/office/drawing/2014/main" id="{A7C23ED8-8713-D44A-8C7B-3E64C323E318}"/>
              </a:ext>
            </a:extLst>
          </p:cNvPr>
          <p:cNvSpPr>
            <a:spLocks noGrp="1"/>
          </p:cNvSpPr>
          <p:nvPr>
            <p:ph idx="1"/>
          </p:nvPr>
        </p:nvSpPr>
        <p:spPr/>
        <p:txBody>
          <a:bodyPr vert="horz" lIns="0" tIns="0" rIns="0" bIns="0" rtlCol="0" anchor="t">
            <a:noAutofit/>
          </a:bodyPr>
          <a:lstStyle/>
          <a:p>
            <a:pPr marL="0" indent="0">
              <a:buNone/>
            </a:pPr>
            <a:r>
              <a:rPr lang="nl-BE"/>
              <a:t>Volgens de resultaten van de enquête verwachten de werkgevers voor het komende kwartaal </a:t>
            </a:r>
            <a:r>
              <a:rPr lang="nl-BE" b="1"/>
              <a:t>een dynamische arbeidsmarkt </a:t>
            </a:r>
            <a:r>
              <a:rPr lang="nl-BE"/>
              <a:t>en een sterke jobcreatie in de drie gewesten: </a:t>
            </a:r>
            <a:r>
              <a:rPr lang="nl-BE" b="1"/>
              <a:t>+33% in Wallonië, +32% in Vlaanderen en +27% in Brussel. </a:t>
            </a:r>
            <a:r>
              <a:rPr lang="nl-BE"/>
              <a:t>De wervingsintenties nemen overal fors toe, zowel ten opzichte van het vorige kwartaal als in vergelijking met dezelfde periode vorig jaar.</a:t>
            </a:r>
            <a:r>
              <a:rPr lang="nl-BE" baseline="30000"/>
              <a:t> </a:t>
            </a:r>
          </a:p>
          <a:p>
            <a:pPr marL="0" indent="0">
              <a:buNone/>
            </a:pPr>
            <a:r>
              <a:rPr lang="nl-BE" baseline="30000"/>
              <a:t> </a:t>
            </a:r>
          </a:p>
          <a:p>
            <a:pPr marL="0" indent="0">
              <a:buNone/>
            </a:pPr>
            <a:r>
              <a:rPr lang="nl-BE"/>
              <a:t>                                      </a:t>
            </a:r>
          </a:p>
        </p:txBody>
      </p:sp>
      <p:pic>
        <p:nvPicPr>
          <p:cNvPr id="6" name="Picture 5">
            <a:extLst>
              <a:ext uri="{FF2B5EF4-FFF2-40B4-BE49-F238E27FC236}">
                <a16:creationId xmlns:a16="http://schemas.microsoft.com/office/drawing/2014/main" id="{5AB23635-0308-BF40-BDDB-D79925C7FD22}"/>
              </a:ext>
            </a:extLst>
          </p:cNvPr>
          <p:cNvPicPr>
            <a:picLocks noChangeAspect="1"/>
          </p:cNvPicPr>
          <p:nvPr/>
        </p:nvPicPr>
        <p:blipFill>
          <a:blip r:embed="rId3"/>
          <a:srcRect/>
          <a:stretch/>
        </p:blipFill>
        <p:spPr>
          <a:xfrm>
            <a:off x="474447" y="2296588"/>
            <a:ext cx="2477135" cy="2020359"/>
          </a:xfrm>
          <a:prstGeom prst="rect">
            <a:avLst/>
          </a:prstGeom>
        </p:spPr>
      </p:pic>
      <p:grpSp>
        <p:nvGrpSpPr>
          <p:cNvPr id="3" name="Group 2">
            <a:extLst>
              <a:ext uri="{FF2B5EF4-FFF2-40B4-BE49-F238E27FC236}">
                <a16:creationId xmlns:a16="http://schemas.microsoft.com/office/drawing/2014/main" id="{62E41046-410D-1843-8185-4F20935DB143}"/>
              </a:ext>
            </a:extLst>
          </p:cNvPr>
          <p:cNvGrpSpPr/>
          <p:nvPr/>
        </p:nvGrpSpPr>
        <p:grpSpPr>
          <a:xfrm>
            <a:off x="2910940" y="2571750"/>
            <a:ext cx="8686799" cy="1352723"/>
            <a:chOff x="3344489" y="2035054"/>
            <a:chExt cx="8686799" cy="1352723"/>
          </a:xfrm>
        </p:grpSpPr>
        <p:pic>
          <p:nvPicPr>
            <p:cNvPr id="44" name="Picture 43">
              <a:extLst>
                <a:ext uri="{FF2B5EF4-FFF2-40B4-BE49-F238E27FC236}">
                  <a16:creationId xmlns:a16="http://schemas.microsoft.com/office/drawing/2014/main" id="{DF76FCFB-4158-D541-B83C-FFAA822E3C08}"/>
                </a:ext>
              </a:extLst>
            </p:cNvPr>
            <p:cNvPicPr>
              <a:picLocks noChangeAspect="1"/>
            </p:cNvPicPr>
            <p:nvPr/>
          </p:nvPicPr>
          <p:blipFill rotWithShape="1">
            <a:blip r:embed="rId4"/>
            <a:srcRect r="33289" b="49389"/>
            <a:stretch/>
          </p:blipFill>
          <p:spPr>
            <a:xfrm>
              <a:off x="3650419" y="2035054"/>
              <a:ext cx="5490027" cy="1352723"/>
            </a:xfrm>
            <a:prstGeom prst="rect">
              <a:avLst/>
            </a:prstGeom>
          </p:spPr>
        </p:pic>
        <p:graphicFrame>
          <p:nvGraphicFramePr>
            <p:cNvPr id="45" name="Chart 44">
              <a:extLst>
                <a:ext uri="{FF2B5EF4-FFF2-40B4-BE49-F238E27FC236}">
                  <a16:creationId xmlns:a16="http://schemas.microsoft.com/office/drawing/2014/main" id="{26162AAD-EFF3-3A42-A305-1223714B5586}"/>
                </a:ext>
              </a:extLst>
            </p:cNvPr>
            <p:cNvGraphicFramePr/>
            <p:nvPr>
              <p:extLst>
                <p:ext uri="{D42A27DB-BD31-4B8C-83A1-F6EECF244321}">
                  <p14:modId xmlns:p14="http://schemas.microsoft.com/office/powerpoint/2010/main" val="2733263245"/>
                </p:ext>
              </p:extLst>
            </p:nvPr>
          </p:nvGraphicFramePr>
          <p:xfrm>
            <a:off x="3344489" y="2035054"/>
            <a:ext cx="8686799" cy="861243"/>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C282969E-DE37-F84D-80CB-87F3681C40BE}"/>
                </a:ext>
              </a:extLst>
            </p:cNvPr>
            <p:cNvSpPr txBox="1"/>
            <p:nvPr/>
          </p:nvSpPr>
          <p:spPr>
            <a:xfrm>
              <a:off x="3650419" y="3056839"/>
              <a:ext cx="1236518" cy="107722"/>
            </a:xfrm>
            <a:prstGeom prst="rect">
              <a:avLst/>
            </a:prstGeom>
            <a:noFill/>
          </p:spPr>
          <p:txBody>
            <a:bodyPr wrap="square" lIns="0" tIns="0" rIns="0" bIns="0" rtlCol="0">
              <a:spAutoFit/>
            </a:bodyPr>
            <a:lstStyle/>
            <a:p>
              <a:pPr algn="ctr"/>
              <a:r>
                <a:rPr lang="nl-BE" sz="700" b="1">
                  <a:solidFill>
                    <a:schemeClr val="bg1"/>
                  </a:solidFill>
                </a:rPr>
                <a:t>BELGIË</a:t>
              </a:r>
            </a:p>
          </p:txBody>
        </p:sp>
        <p:sp>
          <p:nvSpPr>
            <p:cNvPr id="47" name="TextBox 46">
              <a:extLst>
                <a:ext uri="{FF2B5EF4-FFF2-40B4-BE49-F238E27FC236}">
                  <a16:creationId xmlns:a16="http://schemas.microsoft.com/office/drawing/2014/main" id="{990FE3BC-44A3-224E-AD0F-198C51D1E965}"/>
                </a:ext>
              </a:extLst>
            </p:cNvPr>
            <p:cNvSpPr txBox="1"/>
            <p:nvPr/>
          </p:nvSpPr>
          <p:spPr>
            <a:xfrm>
              <a:off x="5050895" y="3056839"/>
              <a:ext cx="1236518" cy="107722"/>
            </a:xfrm>
            <a:prstGeom prst="rect">
              <a:avLst/>
            </a:prstGeom>
            <a:noFill/>
          </p:spPr>
          <p:txBody>
            <a:bodyPr wrap="square" lIns="0" tIns="0" rIns="0" bIns="0" rtlCol="0">
              <a:spAutoFit/>
            </a:bodyPr>
            <a:lstStyle/>
            <a:p>
              <a:pPr algn="ctr"/>
              <a:r>
                <a:rPr lang="nl-BE" sz="700" b="1">
                  <a:solidFill>
                    <a:schemeClr val="bg1"/>
                  </a:solidFill>
                </a:rPr>
                <a:t>VlAANDEREN</a:t>
              </a:r>
            </a:p>
          </p:txBody>
        </p:sp>
        <p:sp>
          <p:nvSpPr>
            <p:cNvPr id="48" name="TextBox 47">
              <a:extLst>
                <a:ext uri="{FF2B5EF4-FFF2-40B4-BE49-F238E27FC236}">
                  <a16:creationId xmlns:a16="http://schemas.microsoft.com/office/drawing/2014/main" id="{F1BDC869-901F-A743-A6FF-7F26618ECB4C}"/>
                </a:ext>
              </a:extLst>
            </p:cNvPr>
            <p:cNvSpPr txBox="1"/>
            <p:nvPr/>
          </p:nvSpPr>
          <p:spPr>
            <a:xfrm>
              <a:off x="6451371" y="3056839"/>
              <a:ext cx="1236518" cy="107722"/>
            </a:xfrm>
            <a:prstGeom prst="rect">
              <a:avLst/>
            </a:prstGeom>
            <a:noFill/>
          </p:spPr>
          <p:txBody>
            <a:bodyPr wrap="square" lIns="0" tIns="0" rIns="0" bIns="0" rtlCol="0">
              <a:spAutoFit/>
            </a:bodyPr>
            <a:lstStyle/>
            <a:p>
              <a:pPr algn="ctr"/>
              <a:r>
                <a:rPr lang="nl-BE" sz="700" b="1">
                  <a:solidFill>
                    <a:schemeClr val="bg1"/>
                  </a:solidFill>
                </a:rPr>
                <a:t>BRUSSEL</a:t>
              </a:r>
            </a:p>
          </p:txBody>
        </p:sp>
        <p:sp>
          <p:nvSpPr>
            <p:cNvPr id="50" name="TextBox 49">
              <a:extLst>
                <a:ext uri="{FF2B5EF4-FFF2-40B4-BE49-F238E27FC236}">
                  <a16:creationId xmlns:a16="http://schemas.microsoft.com/office/drawing/2014/main" id="{A2FA6F7E-F4CB-0A4B-A956-A774A9ECE17E}"/>
                </a:ext>
              </a:extLst>
            </p:cNvPr>
            <p:cNvSpPr txBox="1"/>
            <p:nvPr/>
          </p:nvSpPr>
          <p:spPr>
            <a:xfrm>
              <a:off x="3904879"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1" name="TextBox 50">
              <a:extLst>
                <a:ext uri="{FF2B5EF4-FFF2-40B4-BE49-F238E27FC236}">
                  <a16:creationId xmlns:a16="http://schemas.microsoft.com/office/drawing/2014/main" id="{BBEEB70F-B120-0B45-9D69-AF189C59F089}"/>
                </a:ext>
              </a:extLst>
            </p:cNvPr>
            <p:cNvSpPr txBox="1"/>
            <p:nvPr/>
          </p:nvSpPr>
          <p:spPr>
            <a:xfrm>
              <a:off x="4281397"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52" name="TextBox 51">
              <a:extLst>
                <a:ext uri="{FF2B5EF4-FFF2-40B4-BE49-F238E27FC236}">
                  <a16:creationId xmlns:a16="http://schemas.microsoft.com/office/drawing/2014/main" id="{23015F00-AB56-5C45-A5C5-B2A4ABE5F58B}"/>
                </a:ext>
              </a:extLst>
            </p:cNvPr>
            <p:cNvSpPr txBox="1"/>
            <p:nvPr/>
          </p:nvSpPr>
          <p:spPr>
            <a:xfrm>
              <a:off x="5307511"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3" name="TextBox 52">
              <a:extLst>
                <a:ext uri="{FF2B5EF4-FFF2-40B4-BE49-F238E27FC236}">
                  <a16:creationId xmlns:a16="http://schemas.microsoft.com/office/drawing/2014/main" id="{1EEC12D2-55E7-0D41-9054-50BF97AF5553}"/>
                </a:ext>
              </a:extLst>
            </p:cNvPr>
            <p:cNvSpPr txBox="1"/>
            <p:nvPr/>
          </p:nvSpPr>
          <p:spPr>
            <a:xfrm>
              <a:off x="5684029"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54" name="TextBox 53">
              <a:extLst>
                <a:ext uri="{FF2B5EF4-FFF2-40B4-BE49-F238E27FC236}">
                  <a16:creationId xmlns:a16="http://schemas.microsoft.com/office/drawing/2014/main" id="{1658A5D1-EFDC-B445-B263-D76FCB17A32B}"/>
                </a:ext>
              </a:extLst>
            </p:cNvPr>
            <p:cNvSpPr txBox="1"/>
            <p:nvPr/>
          </p:nvSpPr>
          <p:spPr>
            <a:xfrm>
              <a:off x="6710143"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5" name="TextBox 54">
              <a:extLst>
                <a:ext uri="{FF2B5EF4-FFF2-40B4-BE49-F238E27FC236}">
                  <a16:creationId xmlns:a16="http://schemas.microsoft.com/office/drawing/2014/main" id="{0BF3BB7C-D1DD-0E43-8BF0-341A0FA2380E}"/>
                </a:ext>
              </a:extLst>
            </p:cNvPr>
            <p:cNvSpPr txBox="1"/>
            <p:nvPr/>
          </p:nvSpPr>
          <p:spPr>
            <a:xfrm>
              <a:off x="7086661"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56" name="TextBox 55">
              <a:extLst>
                <a:ext uri="{FF2B5EF4-FFF2-40B4-BE49-F238E27FC236}">
                  <a16:creationId xmlns:a16="http://schemas.microsoft.com/office/drawing/2014/main" id="{85E68276-1E1F-D34E-B5C5-E46FEBB2E358}"/>
                </a:ext>
              </a:extLst>
            </p:cNvPr>
            <p:cNvSpPr txBox="1"/>
            <p:nvPr/>
          </p:nvSpPr>
          <p:spPr>
            <a:xfrm>
              <a:off x="8108637" y="2770072"/>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57" name="TextBox 56">
              <a:extLst>
                <a:ext uri="{FF2B5EF4-FFF2-40B4-BE49-F238E27FC236}">
                  <a16:creationId xmlns:a16="http://schemas.microsoft.com/office/drawing/2014/main" id="{81BC53B9-3627-D644-A840-73B700C2D2FA}"/>
                </a:ext>
              </a:extLst>
            </p:cNvPr>
            <p:cNvSpPr txBox="1"/>
            <p:nvPr/>
          </p:nvSpPr>
          <p:spPr>
            <a:xfrm>
              <a:off x="8485155" y="2770072"/>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19" name="TextBox 18">
              <a:extLst>
                <a:ext uri="{FF2B5EF4-FFF2-40B4-BE49-F238E27FC236}">
                  <a16:creationId xmlns:a16="http://schemas.microsoft.com/office/drawing/2014/main" id="{49D1D8FB-416E-7842-94D1-353001CA8A48}"/>
                </a:ext>
              </a:extLst>
            </p:cNvPr>
            <p:cNvSpPr txBox="1"/>
            <p:nvPr/>
          </p:nvSpPr>
          <p:spPr>
            <a:xfrm>
              <a:off x="7843067" y="3056839"/>
              <a:ext cx="1236518" cy="107722"/>
            </a:xfrm>
            <a:prstGeom prst="rect">
              <a:avLst/>
            </a:prstGeom>
            <a:noFill/>
          </p:spPr>
          <p:txBody>
            <a:bodyPr wrap="square" lIns="0" tIns="0" rIns="0" bIns="0" rtlCol="0">
              <a:spAutoFit/>
            </a:bodyPr>
            <a:lstStyle/>
            <a:p>
              <a:pPr algn="ctr"/>
              <a:r>
                <a:rPr lang="nl-BE" sz="700" b="1">
                  <a:solidFill>
                    <a:schemeClr val="bg1"/>
                  </a:solidFill>
                </a:rPr>
                <a:t>WALLONIË</a:t>
              </a:r>
            </a:p>
          </p:txBody>
        </p:sp>
      </p:grpSp>
    </p:spTree>
    <p:extLst>
      <p:ext uri="{BB962C8B-B14F-4D97-AF65-F5344CB8AC3E}">
        <p14:creationId xmlns:p14="http://schemas.microsoft.com/office/powerpoint/2010/main" val="2275433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E2B6BA-CC9B-DC4B-B49B-3A18C14EB9C2}"/>
              </a:ext>
            </a:extLst>
          </p:cNvPr>
          <p:cNvPicPr>
            <a:picLocks noChangeAspect="1"/>
          </p:cNvPicPr>
          <p:nvPr/>
        </p:nvPicPr>
        <p:blipFill rotWithShape="1">
          <a:blip r:embed="rId3"/>
          <a:srcRect r="33246"/>
          <a:stretch/>
        </p:blipFill>
        <p:spPr>
          <a:xfrm>
            <a:off x="457200" y="1924282"/>
            <a:ext cx="5493581" cy="2672805"/>
          </a:xfrm>
          <a:prstGeom prst="rect">
            <a:avLst/>
          </a:prstGeom>
        </p:spPr>
      </p:pic>
      <p:graphicFrame>
        <p:nvGraphicFramePr>
          <p:cNvPr id="3" name="Chart 2">
            <a:extLst>
              <a:ext uri="{FF2B5EF4-FFF2-40B4-BE49-F238E27FC236}">
                <a16:creationId xmlns:a16="http://schemas.microsoft.com/office/drawing/2014/main" id="{EBB2501B-7719-3D4E-8EFA-612B3AAACFFD}"/>
              </a:ext>
            </a:extLst>
          </p:cNvPr>
          <p:cNvGraphicFramePr/>
          <p:nvPr>
            <p:extLst>
              <p:ext uri="{D42A27DB-BD31-4B8C-83A1-F6EECF244321}">
                <p14:modId xmlns:p14="http://schemas.microsoft.com/office/powerpoint/2010/main" val="3690183628"/>
              </p:ext>
            </p:extLst>
          </p:nvPr>
        </p:nvGraphicFramePr>
        <p:xfrm>
          <a:off x="228600" y="1924282"/>
          <a:ext cx="8686799" cy="861243"/>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6DEB8383-A706-D04F-BE4A-DE25269E952E}"/>
              </a:ext>
            </a:extLst>
          </p:cNvPr>
          <p:cNvSpPr txBox="1"/>
          <p:nvPr/>
        </p:nvSpPr>
        <p:spPr>
          <a:xfrm>
            <a:off x="457200" y="2890261"/>
            <a:ext cx="1236518" cy="215444"/>
          </a:xfrm>
          <a:prstGeom prst="rect">
            <a:avLst/>
          </a:prstGeom>
          <a:noFill/>
        </p:spPr>
        <p:txBody>
          <a:bodyPr wrap="square" lIns="0" tIns="0" rIns="0" bIns="0" rtlCol="0">
            <a:spAutoFit/>
          </a:bodyPr>
          <a:lstStyle/>
          <a:p>
            <a:pPr algn="ctr"/>
            <a:r>
              <a:rPr lang="nl-BE" sz="700" b="1">
                <a:solidFill>
                  <a:schemeClr val="bg1"/>
                </a:solidFill>
              </a:rPr>
              <a:t>FINANCIËN EN DIENSTEN </a:t>
            </a:r>
          </a:p>
          <a:p>
            <a:pPr algn="ctr"/>
            <a:r>
              <a:rPr lang="nl-BE" sz="700" b="1">
                <a:solidFill>
                  <a:schemeClr val="bg1"/>
                </a:solidFill>
              </a:rPr>
              <a:t>AAN BEDRIJVEN</a:t>
            </a:r>
          </a:p>
        </p:txBody>
      </p:sp>
      <p:sp>
        <p:nvSpPr>
          <p:cNvPr id="10" name="TextBox 9">
            <a:extLst>
              <a:ext uri="{FF2B5EF4-FFF2-40B4-BE49-F238E27FC236}">
                <a16:creationId xmlns:a16="http://schemas.microsoft.com/office/drawing/2014/main" id="{9BD6F245-BEE9-FC43-8C8F-B805BE16D006}"/>
              </a:ext>
            </a:extLst>
          </p:cNvPr>
          <p:cNvSpPr txBox="1"/>
          <p:nvPr/>
        </p:nvSpPr>
        <p:spPr>
          <a:xfrm>
            <a:off x="1857676" y="2895048"/>
            <a:ext cx="1236518" cy="215444"/>
          </a:xfrm>
          <a:prstGeom prst="rect">
            <a:avLst/>
          </a:prstGeom>
          <a:noFill/>
        </p:spPr>
        <p:txBody>
          <a:bodyPr wrap="square" lIns="0" tIns="0" rIns="0" bIns="0" rtlCol="0">
            <a:spAutoFit/>
          </a:bodyPr>
          <a:lstStyle/>
          <a:p>
            <a:pPr algn="ctr"/>
            <a:r>
              <a:rPr lang="nl-BE" sz="700" b="1">
                <a:solidFill>
                  <a:schemeClr val="bg1"/>
                </a:solidFill>
              </a:rPr>
              <a:t>GROOT- </a:t>
            </a:r>
          </a:p>
          <a:p>
            <a:pPr algn="ctr"/>
            <a:r>
              <a:rPr lang="nl-BE" sz="700" b="1">
                <a:solidFill>
                  <a:schemeClr val="bg1"/>
                </a:solidFill>
              </a:rPr>
              <a:t>EN DETAILHANDEL</a:t>
            </a:r>
          </a:p>
        </p:txBody>
      </p:sp>
      <p:sp>
        <p:nvSpPr>
          <p:cNvPr id="11" name="TextBox 10">
            <a:extLst>
              <a:ext uri="{FF2B5EF4-FFF2-40B4-BE49-F238E27FC236}">
                <a16:creationId xmlns:a16="http://schemas.microsoft.com/office/drawing/2014/main" id="{7456AF3A-CAC1-2D48-8736-B495BC239356}"/>
              </a:ext>
            </a:extLst>
          </p:cNvPr>
          <p:cNvSpPr txBox="1"/>
          <p:nvPr/>
        </p:nvSpPr>
        <p:spPr>
          <a:xfrm>
            <a:off x="3258152" y="2946067"/>
            <a:ext cx="1236518" cy="107722"/>
          </a:xfrm>
          <a:prstGeom prst="rect">
            <a:avLst/>
          </a:prstGeom>
          <a:noFill/>
        </p:spPr>
        <p:txBody>
          <a:bodyPr wrap="square" lIns="0" tIns="0" rIns="0" bIns="0" rtlCol="0">
            <a:spAutoFit/>
          </a:bodyPr>
          <a:lstStyle/>
          <a:p>
            <a:pPr algn="ctr"/>
            <a:r>
              <a:rPr lang="nl-BE" sz="700" b="1">
                <a:solidFill>
                  <a:schemeClr val="bg1"/>
                </a:solidFill>
              </a:rPr>
              <a:t>MAAKINDUSTRIE</a:t>
            </a:r>
          </a:p>
        </p:txBody>
      </p:sp>
      <p:sp>
        <p:nvSpPr>
          <p:cNvPr id="12" name="TextBox 11">
            <a:extLst>
              <a:ext uri="{FF2B5EF4-FFF2-40B4-BE49-F238E27FC236}">
                <a16:creationId xmlns:a16="http://schemas.microsoft.com/office/drawing/2014/main" id="{393EB42B-2C9D-974F-8232-48CBB10ECD6C}"/>
              </a:ext>
            </a:extLst>
          </p:cNvPr>
          <p:cNvSpPr txBox="1"/>
          <p:nvPr/>
        </p:nvSpPr>
        <p:spPr>
          <a:xfrm>
            <a:off x="4649002" y="2895048"/>
            <a:ext cx="1236518" cy="323165"/>
          </a:xfrm>
          <a:prstGeom prst="rect">
            <a:avLst/>
          </a:prstGeom>
          <a:noFill/>
        </p:spPr>
        <p:txBody>
          <a:bodyPr wrap="square" lIns="0" tIns="0" rIns="0" bIns="0" rtlCol="0">
            <a:spAutoFit/>
          </a:bodyPr>
          <a:lstStyle/>
          <a:p>
            <a:pPr algn="ctr"/>
            <a:r>
              <a:rPr lang="nl-BE" sz="700" b="1">
                <a:solidFill>
                  <a:schemeClr val="bg1"/>
                </a:solidFill>
              </a:rPr>
              <a:t>OPENBARE  EN SOCIALE DIENSTEN</a:t>
            </a:r>
          </a:p>
          <a:p>
            <a:pPr algn="ctr"/>
            <a:endParaRPr lang="en-US" sz="700" b="1" dirty="0">
              <a:solidFill>
                <a:schemeClr val="bg1"/>
              </a:solidFill>
            </a:endParaRPr>
          </a:p>
        </p:txBody>
      </p:sp>
      <p:sp>
        <p:nvSpPr>
          <p:cNvPr id="15" name="TextBox 14">
            <a:extLst>
              <a:ext uri="{FF2B5EF4-FFF2-40B4-BE49-F238E27FC236}">
                <a16:creationId xmlns:a16="http://schemas.microsoft.com/office/drawing/2014/main" id="{334FF76B-8822-AB4E-8697-14F1DF382591}"/>
              </a:ext>
            </a:extLst>
          </p:cNvPr>
          <p:cNvSpPr txBox="1"/>
          <p:nvPr/>
        </p:nvSpPr>
        <p:spPr>
          <a:xfrm>
            <a:off x="7445141" y="2890261"/>
            <a:ext cx="1236518" cy="215444"/>
          </a:xfrm>
          <a:prstGeom prst="rect">
            <a:avLst/>
          </a:prstGeom>
          <a:noFill/>
        </p:spPr>
        <p:txBody>
          <a:bodyPr wrap="square" lIns="0" tIns="0" rIns="0" bIns="0" rtlCol="0">
            <a:spAutoFit/>
          </a:bodyPr>
          <a:lstStyle/>
          <a:p>
            <a:pPr algn="ctr"/>
            <a:r>
              <a:rPr lang="nl-BE" sz="700" b="1">
                <a:solidFill>
                  <a:schemeClr val="bg1"/>
                </a:solidFill>
              </a:rPr>
              <a:t>PROFESSIONELE &amp; ZAKELIJKE DIENSTEN</a:t>
            </a:r>
          </a:p>
        </p:txBody>
      </p:sp>
      <p:sp>
        <p:nvSpPr>
          <p:cNvPr id="16" name="TextBox 15">
            <a:extLst>
              <a:ext uri="{FF2B5EF4-FFF2-40B4-BE49-F238E27FC236}">
                <a16:creationId xmlns:a16="http://schemas.microsoft.com/office/drawing/2014/main" id="{97A1BD72-A87E-6D49-AE8E-5D5400DDFF33}"/>
              </a:ext>
            </a:extLst>
          </p:cNvPr>
          <p:cNvSpPr txBox="1"/>
          <p:nvPr/>
        </p:nvSpPr>
        <p:spPr>
          <a:xfrm>
            <a:off x="457200" y="4364382"/>
            <a:ext cx="1236518" cy="107722"/>
          </a:xfrm>
          <a:prstGeom prst="rect">
            <a:avLst/>
          </a:prstGeom>
          <a:noFill/>
        </p:spPr>
        <p:txBody>
          <a:bodyPr wrap="square" lIns="0" tIns="0" rIns="0" bIns="0" rtlCol="0">
            <a:spAutoFit/>
          </a:bodyPr>
          <a:lstStyle/>
          <a:p>
            <a:pPr algn="ctr"/>
            <a:r>
              <a:rPr lang="nl-BE" sz="700" b="1">
                <a:solidFill>
                  <a:schemeClr val="bg1"/>
                </a:solidFill>
              </a:rPr>
              <a:t>BOUWNIJVERHEID</a:t>
            </a:r>
          </a:p>
        </p:txBody>
      </p:sp>
      <p:sp>
        <p:nvSpPr>
          <p:cNvPr id="18" name="TextBox 17">
            <a:extLst>
              <a:ext uri="{FF2B5EF4-FFF2-40B4-BE49-F238E27FC236}">
                <a16:creationId xmlns:a16="http://schemas.microsoft.com/office/drawing/2014/main" id="{77BD6B4F-DBF2-B448-9306-4E6090A1EDF8}"/>
              </a:ext>
            </a:extLst>
          </p:cNvPr>
          <p:cNvSpPr txBox="1"/>
          <p:nvPr/>
        </p:nvSpPr>
        <p:spPr>
          <a:xfrm>
            <a:off x="1857676" y="4321930"/>
            <a:ext cx="1236518" cy="215444"/>
          </a:xfrm>
          <a:prstGeom prst="rect">
            <a:avLst/>
          </a:prstGeom>
          <a:noFill/>
        </p:spPr>
        <p:txBody>
          <a:bodyPr wrap="square" lIns="0" tIns="0" rIns="0" bIns="0" rtlCol="0">
            <a:spAutoFit/>
          </a:bodyPr>
          <a:lstStyle/>
          <a:p>
            <a:pPr algn="ctr"/>
            <a:r>
              <a:rPr lang="nl-BE" sz="700" b="1">
                <a:solidFill>
                  <a:schemeClr val="bg1"/>
                </a:solidFill>
              </a:rPr>
              <a:t>TRANSPORT </a:t>
            </a:r>
            <a:br>
              <a:rPr lang="nl-BE" sz="700" b="1">
                <a:solidFill>
                  <a:schemeClr val="bg1"/>
                </a:solidFill>
              </a:rPr>
            </a:br>
            <a:r>
              <a:rPr lang="nl-BE" sz="700" b="1">
                <a:solidFill>
                  <a:schemeClr val="bg1"/>
                </a:solidFill>
              </a:rPr>
              <a:t>&amp; LOGISTEK</a:t>
            </a:r>
          </a:p>
        </p:txBody>
      </p:sp>
      <p:sp>
        <p:nvSpPr>
          <p:cNvPr id="19" name="TextBox 18">
            <a:extLst>
              <a:ext uri="{FF2B5EF4-FFF2-40B4-BE49-F238E27FC236}">
                <a16:creationId xmlns:a16="http://schemas.microsoft.com/office/drawing/2014/main" id="{91DAC336-4F31-7844-BC5A-44A2BFD83DA5}"/>
              </a:ext>
            </a:extLst>
          </p:cNvPr>
          <p:cNvSpPr txBox="1"/>
          <p:nvPr/>
        </p:nvSpPr>
        <p:spPr>
          <a:xfrm>
            <a:off x="3258152" y="4307738"/>
            <a:ext cx="1236518" cy="215444"/>
          </a:xfrm>
          <a:prstGeom prst="rect">
            <a:avLst/>
          </a:prstGeom>
          <a:noFill/>
        </p:spPr>
        <p:txBody>
          <a:bodyPr wrap="square" lIns="0" tIns="0" rIns="0" bIns="0" rtlCol="0">
            <a:spAutoFit/>
          </a:bodyPr>
          <a:lstStyle/>
          <a:p>
            <a:pPr algn="ctr"/>
            <a:r>
              <a:rPr lang="nl-BE" sz="700" b="1" dirty="0">
                <a:solidFill>
                  <a:schemeClr val="bg1"/>
                </a:solidFill>
              </a:rPr>
              <a:t>OVERIGE</a:t>
            </a:r>
          </a:p>
          <a:p>
            <a:pPr algn="ctr"/>
            <a:r>
              <a:rPr lang="nl-BE" sz="700" b="1" dirty="0">
                <a:solidFill>
                  <a:schemeClr val="bg1"/>
                </a:solidFill>
              </a:rPr>
              <a:t>PRODUCTIE</a:t>
            </a:r>
          </a:p>
        </p:txBody>
      </p:sp>
      <p:sp>
        <p:nvSpPr>
          <p:cNvPr id="20" name="TextBox 19">
            <a:extLst>
              <a:ext uri="{FF2B5EF4-FFF2-40B4-BE49-F238E27FC236}">
                <a16:creationId xmlns:a16="http://schemas.microsoft.com/office/drawing/2014/main" id="{EE183548-6656-E741-AA6D-A81A002C6270}"/>
              </a:ext>
            </a:extLst>
          </p:cNvPr>
          <p:cNvSpPr txBox="1"/>
          <p:nvPr/>
        </p:nvSpPr>
        <p:spPr>
          <a:xfrm>
            <a:off x="4649002" y="4365339"/>
            <a:ext cx="1236518" cy="107722"/>
          </a:xfrm>
          <a:prstGeom prst="rect">
            <a:avLst/>
          </a:prstGeom>
          <a:noFill/>
        </p:spPr>
        <p:txBody>
          <a:bodyPr wrap="square" lIns="0" tIns="0" rIns="0" bIns="0" rtlCol="0">
            <a:spAutoFit/>
          </a:bodyPr>
          <a:lstStyle/>
          <a:p>
            <a:pPr algn="ctr"/>
            <a:r>
              <a:rPr lang="nl-BE" sz="700" b="1" dirty="0">
                <a:solidFill>
                  <a:schemeClr val="bg1"/>
                </a:solidFill>
              </a:rPr>
              <a:t>HORECA</a:t>
            </a:r>
          </a:p>
        </p:txBody>
      </p:sp>
      <p:sp>
        <p:nvSpPr>
          <p:cNvPr id="21" name="TextBox 20">
            <a:extLst>
              <a:ext uri="{FF2B5EF4-FFF2-40B4-BE49-F238E27FC236}">
                <a16:creationId xmlns:a16="http://schemas.microsoft.com/office/drawing/2014/main" id="{71DA70ED-F721-9B47-A84E-EFA9E4859270}"/>
              </a:ext>
            </a:extLst>
          </p:cNvPr>
          <p:cNvSpPr txBox="1"/>
          <p:nvPr/>
        </p:nvSpPr>
        <p:spPr>
          <a:xfrm>
            <a:off x="6049478" y="4365861"/>
            <a:ext cx="1236518" cy="107722"/>
          </a:xfrm>
          <a:prstGeom prst="rect">
            <a:avLst/>
          </a:prstGeom>
          <a:noFill/>
        </p:spPr>
        <p:txBody>
          <a:bodyPr wrap="square" lIns="0" tIns="0" rIns="0" bIns="0" rtlCol="0">
            <a:spAutoFit/>
          </a:bodyPr>
          <a:lstStyle/>
          <a:p>
            <a:pPr algn="ctr"/>
            <a:r>
              <a:rPr lang="nl-BE" sz="700" b="1">
                <a:solidFill>
                  <a:schemeClr val="bg1"/>
                </a:solidFill>
              </a:rPr>
              <a:t>INFORMATION</a:t>
            </a:r>
          </a:p>
        </p:txBody>
      </p:sp>
      <p:sp>
        <p:nvSpPr>
          <p:cNvPr id="22" name="TextBox 21">
            <a:extLst>
              <a:ext uri="{FF2B5EF4-FFF2-40B4-BE49-F238E27FC236}">
                <a16:creationId xmlns:a16="http://schemas.microsoft.com/office/drawing/2014/main" id="{257C4D50-FA26-5F42-84F7-507B2383BF9E}"/>
              </a:ext>
            </a:extLst>
          </p:cNvPr>
          <p:cNvSpPr txBox="1"/>
          <p:nvPr/>
        </p:nvSpPr>
        <p:spPr>
          <a:xfrm>
            <a:off x="7445141" y="4365861"/>
            <a:ext cx="1236518" cy="107722"/>
          </a:xfrm>
          <a:prstGeom prst="rect">
            <a:avLst/>
          </a:prstGeom>
          <a:noFill/>
        </p:spPr>
        <p:txBody>
          <a:bodyPr wrap="square" lIns="0" tIns="0" rIns="0" bIns="0" rtlCol="0">
            <a:spAutoFit/>
          </a:bodyPr>
          <a:lstStyle/>
          <a:p>
            <a:pPr algn="ctr"/>
            <a:r>
              <a:rPr lang="nl-BE" sz="700" b="1">
                <a:solidFill>
                  <a:schemeClr val="bg1"/>
                </a:solidFill>
              </a:rPr>
              <a:t>ANDERE</a:t>
            </a:r>
          </a:p>
        </p:txBody>
      </p:sp>
      <p:sp>
        <p:nvSpPr>
          <p:cNvPr id="24" name="TextBox 23">
            <a:extLst>
              <a:ext uri="{FF2B5EF4-FFF2-40B4-BE49-F238E27FC236}">
                <a16:creationId xmlns:a16="http://schemas.microsoft.com/office/drawing/2014/main" id="{E8830F54-A207-6B4D-9CD9-092426DB99ED}"/>
              </a:ext>
            </a:extLst>
          </p:cNvPr>
          <p:cNvSpPr txBox="1"/>
          <p:nvPr/>
        </p:nvSpPr>
        <p:spPr>
          <a:xfrm>
            <a:off x="711660" y="2659300"/>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25" name="TextBox 24">
            <a:extLst>
              <a:ext uri="{FF2B5EF4-FFF2-40B4-BE49-F238E27FC236}">
                <a16:creationId xmlns:a16="http://schemas.microsoft.com/office/drawing/2014/main" id="{3365293F-E0FD-AB47-8179-424749518190}"/>
              </a:ext>
            </a:extLst>
          </p:cNvPr>
          <p:cNvSpPr txBox="1"/>
          <p:nvPr/>
        </p:nvSpPr>
        <p:spPr>
          <a:xfrm>
            <a:off x="1088178" y="2659300"/>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26" name="TextBox 25">
            <a:extLst>
              <a:ext uri="{FF2B5EF4-FFF2-40B4-BE49-F238E27FC236}">
                <a16:creationId xmlns:a16="http://schemas.microsoft.com/office/drawing/2014/main" id="{026557FE-1BEA-4B46-957C-06A63C7651B9}"/>
              </a:ext>
            </a:extLst>
          </p:cNvPr>
          <p:cNvSpPr txBox="1"/>
          <p:nvPr/>
        </p:nvSpPr>
        <p:spPr>
          <a:xfrm>
            <a:off x="2114292" y="2659300"/>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27" name="TextBox 26">
            <a:extLst>
              <a:ext uri="{FF2B5EF4-FFF2-40B4-BE49-F238E27FC236}">
                <a16:creationId xmlns:a16="http://schemas.microsoft.com/office/drawing/2014/main" id="{5239CDBD-DD12-644C-A6F2-9D16136E0430}"/>
              </a:ext>
            </a:extLst>
          </p:cNvPr>
          <p:cNvSpPr txBox="1"/>
          <p:nvPr/>
        </p:nvSpPr>
        <p:spPr>
          <a:xfrm>
            <a:off x="2490810" y="2659300"/>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28" name="TextBox 27">
            <a:extLst>
              <a:ext uri="{FF2B5EF4-FFF2-40B4-BE49-F238E27FC236}">
                <a16:creationId xmlns:a16="http://schemas.microsoft.com/office/drawing/2014/main" id="{E6CD8F70-3046-7149-8AB2-8E599E8BCD06}"/>
              </a:ext>
            </a:extLst>
          </p:cNvPr>
          <p:cNvSpPr txBox="1"/>
          <p:nvPr/>
        </p:nvSpPr>
        <p:spPr>
          <a:xfrm>
            <a:off x="3516924" y="2659300"/>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29" name="TextBox 28">
            <a:extLst>
              <a:ext uri="{FF2B5EF4-FFF2-40B4-BE49-F238E27FC236}">
                <a16:creationId xmlns:a16="http://schemas.microsoft.com/office/drawing/2014/main" id="{0CA60512-D2BF-D24B-84F9-FD1B397D87EB}"/>
              </a:ext>
            </a:extLst>
          </p:cNvPr>
          <p:cNvSpPr txBox="1"/>
          <p:nvPr/>
        </p:nvSpPr>
        <p:spPr>
          <a:xfrm>
            <a:off x="3893442" y="2659300"/>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30" name="TextBox 29">
            <a:extLst>
              <a:ext uri="{FF2B5EF4-FFF2-40B4-BE49-F238E27FC236}">
                <a16:creationId xmlns:a16="http://schemas.microsoft.com/office/drawing/2014/main" id="{7441A58C-CA2D-5544-8CD7-2FA010D754D8}"/>
              </a:ext>
            </a:extLst>
          </p:cNvPr>
          <p:cNvSpPr txBox="1"/>
          <p:nvPr/>
        </p:nvSpPr>
        <p:spPr>
          <a:xfrm>
            <a:off x="4915418" y="2659300"/>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31" name="TextBox 30">
            <a:extLst>
              <a:ext uri="{FF2B5EF4-FFF2-40B4-BE49-F238E27FC236}">
                <a16:creationId xmlns:a16="http://schemas.microsoft.com/office/drawing/2014/main" id="{4C10792D-D436-6143-BE33-6AB04B8F0E7F}"/>
              </a:ext>
            </a:extLst>
          </p:cNvPr>
          <p:cNvSpPr txBox="1"/>
          <p:nvPr/>
        </p:nvSpPr>
        <p:spPr>
          <a:xfrm>
            <a:off x="5291936" y="2659300"/>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32" name="TextBox 31">
            <a:extLst>
              <a:ext uri="{FF2B5EF4-FFF2-40B4-BE49-F238E27FC236}">
                <a16:creationId xmlns:a16="http://schemas.microsoft.com/office/drawing/2014/main" id="{3766A272-9C18-F542-8223-8C15F84A6546}"/>
              </a:ext>
            </a:extLst>
          </p:cNvPr>
          <p:cNvSpPr txBox="1"/>
          <p:nvPr/>
        </p:nvSpPr>
        <p:spPr>
          <a:xfrm>
            <a:off x="6322187" y="2659300"/>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33" name="TextBox 32">
            <a:extLst>
              <a:ext uri="{FF2B5EF4-FFF2-40B4-BE49-F238E27FC236}">
                <a16:creationId xmlns:a16="http://schemas.microsoft.com/office/drawing/2014/main" id="{A3897A88-1A7A-B84A-84FA-FE0F57DED2E2}"/>
              </a:ext>
            </a:extLst>
          </p:cNvPr>
          <p:cNvSpPr txBox="1"/>
          <p:nvPr/>
        </p:nvSpPr>
        <p:spPr>
          <a:xfrm>
            <a:off x="6698705" y="2659300"/>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34" name="TextBox 33">
            <a:extLst>
              <a:ext uri="{FF2B5EF4-FFF2-40B4-BE49-F238E27FC236}">
                <a16:creationId xmlns:a16="http://schemas.microsoft.com/office/drawing/2014/main" id="{3BEC5351-92CF-0543-BE49-C8BD9FEB9955}"/>
              </a:ext>
            </a:extLst>
          </p:cNvPr>
          <p:cNvSpPr txBox="1"/>
          <p:nvPr/>
        </p:nvSpPr>
        <p:spPr>
          <a:xfrm>
            <a:off x="7720682" y="2659300"/>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35" name="TextBox 34">
            <a:extLst>
              <a:ext uri="{FF2B5EF4-FFF2-40B4-BE49-F238E27FC236}">
                <a16:creationId xmlns:a16="http://schemas.microsoft.com/office/drawing/2014/main" id="{F60756F7-C962-8B46-BE37-4746C52EEBE0}"/>
              </a:ext>
            </a:extLst>
          </p:cNvPr>
          <p:cNvSpPr txBox="1"/>
          <p:nvPr/>
        </p:nvSpPr>
        <p:spPr>
          <a:xfrm>
            <a:off x="8097200" y="2659300"/>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37" name="TextBox 36">
            <a:extLst>
              <a:ext uri="{FF2B5EF4-FFF2-40B4-BE49-F238E27FC236}">
                <a16:creationId xmlns:a16="http://schemas.microsoft.com/office/drawing/2014/main" id="{1A7D0D4C-830B-8D4D-B7DE-C684B6DB3052}"/>
              </a:ext>
            </a:extLst>
          </p:cNvPr>
          <p:cNvSpPr txBox="1"/>
          <p:nvPr/>
        </p:nvSpPr>
        <p:spPr>
          <a:xfrm>
            <a:off x="711660" y="4085151"/>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38" name="TextBox 37">
            <a:extLst>
              <a:ext uri="{FF2B5EF4-FFF2-40B4-BE49-F238E27FC236}">
                <a16:creationId xmlns:a16="http://schemas.microsoft.com/office/drawing/2014/main" id="{76BF6828-0CD4-9E49-A1A3-C4E1BAF84D86}"/>
              </a:ext>
            </a:extLst>
          </p:cNvPr>
          <p:cNvSpPr txBox="1"/>
          <p:nvPr/>
        </p:nvSpPr>
        <p:spPr>
          <a:xfrm>
            <a:off x="1088178" y="4085151"/>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39" name="TextBox 38">
            <a:extLst>
              <a:ext uri="{FF2B5EF4-FFF2-40B4-BE49-F238E27FC236}">
                <a16:creationId xmlns:a16="http://schemas.microsoft.com/office/drawing/2014/main" id="{D5E1A209-7946-5240-8718-BC64A4172F26}"/>
              </a:ext>
            </a:extLst>
          </p:cNvPr>
          <p:cNvSpPr txBox="1"/>
          <p:nvPr/>
        </p:nvSpPr>
        <p:spPr>
          <a:xfrm>
            <a:off x="2114292" y="4085151"/>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40" name="TextBox 39">
            <a:extLst>
              <a:ext uri="{FF2B5EF4-FFF2-40B4-BE49-F238E27FC236}">
                <a16:creationId xmlns:a16="http://schemas.microsoft.com/office/drawing/2014/main" id="{3204C09D-C9DC-5C4F-848A-771E0F60EA28}"/>
              </a:ext>
            </a:extLst>
          </p:cNvPr>
          <p:cNvSpPr txBox="1"/>
          <p:nvPr/>
        </p:nvSpPr>
        <p:spPr>
          <a:xfrm>
            <a:off x="2490810" y="4085151"/>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41" name="TextBox 40">
            <a:extLst>
              <a:ext uri="{FF2B5EF4-FFF2-40B4-BE49-F238E27FC236}">
                <a16:creationId xmlns:a16="http://schemas.microsoft.com/office/drawing/2014/main" id="{69A55FB0-2EE2-0943-BA2D-924FD67920A6}"/>
              </a:ext>
            </a:extLst>
          </p:cNvPr>
          <p:cNvSpPr txBox="1"/>
          <p:nvPr/>
        </p:nvSpPr>
        <p:spPr>
          <a:xfrm>
            <a:off x="3516924" y="4085151"/>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42" name="TextBox 41">
            <a:extLst>
              <a:ext uri="{FF2B5EF4-FFF2-40B4-BE49-F238E27FC236}">
                <a16:creationId xmlns:a16="http://schemas.microsoft.com/office/drawing/2014/main" id="{33623C8A-DA14-CF42-9F17-E1EFDAE079AB}"/>
              </a:ext>
            </a:extLst>
          </p:cNvPr>
          <p:cNvSpPr txBox="1"/>
          <p:nvPr/>
        </p:nvSpPr>
        <p:spPr>
          <a:xfrm>
            <a:off x="3893442" y="4085151"/>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43" name="TextBox 42">
            <a:extLst>
              <a:ext uri="{FF2B5EF4-FFF2-40B4-BE49-F238E27FC236}">
                <a16:creationId xmlns:a16="http://schemas.microsoft.com/office/drawing/2014/main" id="{8273D5DC-908C-3B44-A644-D1011C22E666}"/>
              </a:ext>
            </a:extLst>
          </p:cNvPr>
          <p:cNvSpPr txBox="1"/>
          <p:nvPr/>
        </p:nvSpPr>
        <p:spPr>
          <a:xfrm>
            <a:off x="4915418" y="4085151"/>
            <a:ext cx="339279" cy="107722"/>
          </a:xfrm>
          <a:prstGeom prst="rect">
            <a:avLst/>
          </a:prstGeom>
          <a:noFill/>
        </p:spPr>
        <p:txBody>
          <a:bodyPr wrap="square" lIns="0" tIns="0" rIns="0" bIns="0" rtlCol="0">
            <a:spAutoFit/>
          </a:bodyPr>
          <a:lstStyle/>
          <a:p>
            <a:pPr algn="ctr"/>
            <a:r>
              <a:rPr lang="nl-BE" sz="700">
                <a:solidFill>
                  <a:schemeClr val="accent5"/>
                </a:solidFill>
              </a:rPr>
              <a:t>K4</a:t>
            </a:r>
          </a:p>
        </p:txBody>
      </p:sp>
      <p:sp>
        <p:nvSpPr>
          <p:cNvPr id="44" name="TextBox 43">
            <a:extLst>
              <a:ext uri="{FF2B5EF4-FFF2-40B4-BE49-F238E27FC236}">
                <a16:creationId xmlns:a16="http://schemas.microsoft.com/office/drawing/2014/main" id="{BE301A9B-2FA3-A94E-B7BC-7AEEFE38515C}"/>
              </a:ext>
            </a:extLst>
          </p:cNvPr>
          <p:cNvSpPr txBox="1"/>
          <p:nvPr/>
        </p:nvSpPr>
        <p:spPr>
          <a:xfrm>
            <a:off x="5291936" y="4085151"/>
            <a:ext cx="339279" cy="107722"/>
          </a:xfrm>
          <a:prstGeom prst="rect">
            <a:avLst/>
          </a:prstGeom>
          <a:noFill/>
        </p:spPr>
        <p:txBody>
          <a:bodyPr wrap="square" lIns="0" tIns="0" rIns="0" bIns="0" rtlCol="0">
            <a:spAutoFit/>
          </a:bodyPr>
          <a:lstStyle/>
          <a:p>
            <a:pPr algn="ctr"/>
            <a:r>
              <a:rPr lang="nl-BE" sz="700">
                <a:solidFill>
                  <a:schemeClr val="accent5"/>
                </a:solidFill>
              </a:rPr>
              <a:t>K3</a:t>
            </a:r>
          </a:p>
        </p:txBody>
      </p:sp>
      <p:sp>
        <p:nvSpPr>
          <p:cNvPr id="45" name="TextBox 44">
            <a:extLst>
              <a:ext uri="{FF2B5EF4-FFF2-40B4-BE49-F238E27FC236}">
                <a16:creationId xmlns:a16="http://schemas.microsoft.com/office/drawing/2014/main" id="{FE267E2B-DA82-E549-8881-B66476343AAE}"/>
              </a:ext>
            </a:extLst>
          </p:cNvPr>
          <p:cNvSpPr txBox="1"/>
          <p:nvPr/>
        </p:nvSpPr>
        <p:spPr>
          <a:xfrm>
            <a:off x="6322187" y="4085151"/>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46" name="TextBox 45">
            <a:extLst>
              <a:ext uri="{FF2B5EF4-FFF2-40B4-BE49-F238E27FC236}">
                <a16:creationId xmlns:a16="http://schemas.microsoft.com/office/drawing/2014/main" id="{FBA182DF-018C-0C45-86D3-7601EFAE25A6}"/>
              </a:ext>
            </a:extLst>
          </p:cNvPr>
          <p:cNvSpPr txBox="1"/>
          <p:nvPr/>
        </p:nvSpPr>
        <p:spPr>
          <a:xfrm>
            <a:off x="6698705" y="4085151"/>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47" name="TextBox 46">
            <a:extLst>
              <a:ext uri="{FF2B5EF4-FFF2-40B4-BE49-F238E27FC236}">
                <a16:creationId xmlns:a16="http://schemas.microsoft.com/office/drawing/2014/main" id="{6BA5BC5D-E5DC-FD42-A6C3-990D31C6ECD5}"/>
              </a:ext>
            </a:extLst>
          </p:cNvPr>
          <p:cNvSpPr txBox="1"/>
          <p:nvPr/>
        </p:nvSpPr>
        <p:spPr>
          <a:xfrm>
            <a:off x="7720682" y="4085151"/>
            <a:ext cx="339279" cy="107722"/>
          </a:xfrm>
          <a:prstGeom prst="rect">
            <a:avLst/>
          </a:prstGeom>
          <a:noFill/>
        </p:spPr>
        <p:txBody>
          <a:bodyPr wrap="square" lIns="0" tIns="0" rIns="0" bIns="0" rtlCol="0">
            <a:spAutoFit/>
          </a:bodyPr>
          <a:lstStyle/>
          <a:p>
            <a:pPr algn="ctr"/>
            <a:r>
              <a:rPr lang="nl-BE" sz="700">
                <a:solidFill>
                  <a:schemeClr val="bg1"/>
                </a:solidFill>
              </a:rPr>
              <a:t>K4</a:t>
            </a:r>
          </a:p>
        </p:txBody>
      </p:sp>
      <p:sp>
        <p:nvSpPr>
          <p:cNvPr id="48" name="TextBox 47">
            <a:extLst>
              <a:ext uri="{FF2B5EF4-FFF2-40B4-BE49-F238E27FC236}">
                <a16:creationId xmlns:a16="http://schemas.microsoft.com/office/drawing/2014/main" id="{22ED65C0-3D79-EF42-BF80-8AA09352CCFB}"/>
              </a:ext>
            </a:extLst>
          </p:cNvPr>
          <p:cNvSpPr txBox="1"/>
          <p:nvPr/>
        </p:nvSpPr>
        <p:spPr>
          <a:xfrm>
            <a:off x="8097200" y="4085151"/>
            <a:ext cx="339279" cy="107722"/>
          </a:xfrm>
          <a:prstGeom prst="rect">
            <a:avLst/>
          </a:prstGeom>
          <a:noFill/>
        </p:spPr>
        <p:txBody>
          <a:bodyPr wrap="square" lIns="0" tIns="0" rIns="0" bIns="0" rtlCol="0">
            <a:spAutoFit/>
          </a:bodyPr>
          <a:lstStyle/>
          <a:p>
            <a:pPr algn="ctr"/>
            <a:r>
              <a:rPr lang="nl-BE" sz="700">
                <a:solidFill>
                  <a:schemeClr val="bg1"/>
                </a:solidFill>
              </a:rPr>
              <a:t>K3</a:t>
            </a:r>
          </a:p>
        </p:txBody>
      </p:sp>
      <p:sp>
        <p:nvSpPr>
          <p:cNvPr id="9" name="Title 8">
            <a:extLst>
              <a:ext uri="{FF2B5EF4-FFF2-40B4-BE49-F238E27FC236}">
                <a16:creationId xmlns:a16="http://schemas.microsoft.com/office/drawing/2014/main" id="{86C87A02-6DD7-FB4C-AA4B-52FBE2FD1BE1}"/>
              </a:ext>
            </a:extLst>
          </p:cNvPr>
          <p:cNvSpPr>
            <a:spLocks noGrp="1"/>
          </p:cNvSpPr>
          <p:nvPr>
            <p:ph type="title"/>
          </p:nvPr>
        </p:nvSpPr>
        <p:spPr/>
        <p:txBody>
          <a:bodyPr/>
          <a:lstStyle/>
          <a:p>
            <a:r>
              <a:rPr lang="nl-BE" dirty="0"/>
              <a:t>Jobcreatie in alle bevraagde sectoren</a:t>
            </a:r>
          </a:p>
        </p:txBody>
      </p:sp>
      <p:sp>
        <p:nvSpPr>
          <p:cNvPr id="49" name="Content Placeholder 4">
            <a:extLst>
              <a:ext uri="{FF2B5EF4-FFF2-40B4-BE49-F238E27FC236}">
                <a16:creationId xmlns:a16="http://schemas.microsoft.com/office/drawing/2014/main" id="{0A9C4A3C-EC15-4F46-A50E-882D034E6230}"/>
              </a:ext>
            </a:extLst>
          </p:cNvPr>
          <p:cNvSpPr txBox="1">
            <a:spLocks/>
          </p:cNvSpPr>
          <p:nvPr/>
        </p:nvSpPr>
        <p:spPr>
          <a:xfrm>
            <a:off x="6089731" y="4115737"/>
            <a:ext cx="2591928" cy="497289"/>
          </a:xfrm>
          <a:prstGeom prst="rect">
            <a:avLst/>
          </a:prstGeom>
        </p:spPr>
        <p:txBody>
          <a:bodyPr vert="horz" lIns="0" tIns="0" rIns="0" bIns="0" rtlCol="0" anchor="t">
            <a:noAutofit/>
          </a:bodyPr>
          <a:lstStyle>
            <a:lvl1pPr marL="233363" indent="-233363" algn="l" defTabSz="914400" rtl="0" eaLnBrk="1" latinLnBrk="0" hangingPunct="1">
              <a:spcBef>
                <a:spcPct val="20000"/>
              </a:spcBef>
              <a:buClr>
                <a:schemeClr val="tx1"/>
              </a:buClr>
              <a:buFont typeface="Arial" pitchFamily="34" charset="0"/>
              <a:buChar char="•"/>
              <a:tabLst/>
              <a:defRPr sz="1300" kern="1200">
                <a:solidFill>
                  <a:schemeClr val="accent4"/>
                </a:solidFill>
                <a:latin typeface="Arial" pitchFamily="34" charset="0"/>
                <a:ea typeface="+mn-ea"/>
                <a:cs typeface="Arial" pitchFamily="34" charset="0"/>
              </a:defRPr>
            </a:lvl1pPr>
            <a:lvl2pPr marL="514350" indent="-228600" algn="l" defTabSz="914400" rtl="0" eaLnBrk="1" latinLnBrk="0" hangingPunct="1">
              <a:spcBef>
                <a:spcPct val="20000"/>
              </a:spcBef>
              <a:buClr>
                <a:schemeClr val="tx1"/>
              </a:buClr>
              <a:buFont typeface="Arial" pitchFamily="34" charset="0"/>
              <a:buChar char="–"/>
              <a:tabLst/>
              <a:defRPr sz="1200" kern="1200">
                <a:solidFill>
                  <a:schemeClr val="accent4"/>
                </a:solidFill>
                <a:latin typeface="Arial" pitchFamily="34" charset="0"/>
                <a:ea typeface="+mn-ea"/>
                <a:cs typeface="Arial" pitchFamily="34" charset="0"/>
              </a:defRPr>
            </a:lvl2pPr>
            <a:lvl3pPr marL="742950" indent="-228600" algn="l" defTabSz="914400" rtl="0" eaLnBrk="1" latinLnBrk="0" hangingPunct="1">
              <a:spcBef>
                <a:spcPct val="20000"/>
              </a:spcBef>
              <a:buClr>
                <a:schemeClr val="tx1"/>
              </a:buClr>
              <a:buFont typeface="Arial" pitchFamily="34" charset="0"/>
              <a:buChar char="•"/>
              <a:tabLst/>
              <a:defRPr sz="1100" kern="1200">
                <a:solidFill>
                  <a:schemeClr val="accent4"/>
                </a:solidFill>
                <a:latin typeface="Arial" pitchFamily="34" charset="0"/>
                <a:ea typeface="+mn-ea"/>
                <a:cs typeface="Arial" pitchFamily="34" charset="0"/>
              </a:defRPr>
            </a:lvl3pPr>
            <a:lvl4pPr marL="1028700" indent="-227013" algn="l" defTabSz="914400" rtl="0" eaLnBrk="1" latinLnBrk="0" hangingPunct="1">
              <a:spcBef>
                <a:spcPct val="20000"/>
              </a:spcBef>
              <a:buClr>
                <a:schemeClr val="tx1"/>
              </a:buClr>
              <a:buFont typeface="Arial" pitchFamily="34" charset="0"/>
              <a:buChar char="–"/>
              <a:tabLst/>
              <a:defRPr sz="1000" kern="1200">
                <a:solidFill>
                  <a:schemeClr val="accent4"/>
                </a:solidFill>
                <a:latin typeface="Arial" pitchFamily="34" charset="0"/>
                <a:ea typeface="+mn-ea"/>
                <a:cs typeface="Arial" pitchFamily="34" charset="0"/>
              </a:defRPr>
            </a:lvl4pPr>
            <a:lvl5pPr marL="1257300" indent="-228600" algn="l" defTabSz="914400" rtl="0" eaLnBrk="1" latinLnBrk="0" hangingPunct="1">
              <a:spcBef>
                <a:spcPct val="20000"/>
              </a:spcBef>
              <a:buClr>
                <a:schemeClr val="tx1"/>
              </a:buClr>
              <a:buFont typeface="Arial" pitchFamily="34" charset="0"/>
              <a:buChar char="»"/>
              <a:tabLst/>
              <a:defRPr sz="900" kern="1200">
                <a:solidFill>
                  <a:schemeClr val="accent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000"/>
              </a:spcBef>
              <a:buNone/>
            </a:pPr>
            <a:r>
              <a:rPr lang="nl-BE" sz="800" dirty="0"/>
              <a:t>*Landbouw &amp; visserij, Elektriciteit, gas &amp; water, Extractieve industrieën</a:t>
            </a:r>
          </a:p>
          <a:p>
            <a:pPr marL="0" indent="0">
              <a:spcBef>
                <a:spcPts val="1000"/>
              </a:spcBef>
              <a:buNone/>
            </a:pPr>
            <a:r>
              <a:rPr lang="nl-BE" sz="800" dirty="0"/>
              <a:t>** Geen gegeven beschikbaar voor K4</a:t>
            </a:r>
          </a:p>
        </p:txBody>
      </p:sp>
      <p:sp>
        <p:nvSpPr>
          <p:cNvPr id="4" name="Content Placeholder 3">
            <a:extLst>
              <a:ext uri="{FF2B5EF4-FFF2-40B4-BE49-F238E27FC236}">
                <a16:creationId xmlns:a16="http://schemas.microsoft.com/office/drawing/2014/main" id="{AE45545B-8A3B-984A-9A72-DE489B9CDF46}"/>
              </a:ext>
            </a:extLst>
          </p:cNvPr>
          <p:cNvSpPr>
            <a:spLocks noGrp="1"/>
          </p:cNvSpPr>
          <p:nvPr>
            <p:ph idx="1"/>
          </p:nvPr>
        </p:nvSpPr>
        <p:spPr>
          <a:xfrm>
            <a:off x="457200" y="1034487"/>
            <a:ext cx="8229600" cy="889795"/>
          </a:xfrm>
        </p:spPr>
        <p:txBody>
          <a:bodyPr/>
          <a:lstStyle/>
          <a:p>
            <a:pPr marL="0" indent="0">
              <a:buNone/>
            </a:pPr>
            <a:r>
              <a:rPr lang="nl-BE" b="1"/>
              <a:t>De werkgevers in de zeven bedrijfssectoren </a:t>
            </a:r>
            <a:r>
              <a:rPr lang="nl-BE"/>
              <a:t>waarvoor gegevens beschikbaar zijn, verwachten dat de </a:t>
            </a:r>
            <a:r>
              <a:rPr lang="nl-BE" b="1"/>
              <a:t>jobcreatie </a:t>
            </a:r>
            <a:r>
              <a:rPr lang="nl-BE"/>
              <a:t>in het vierde kwartaal van 2021 zal toenemen. De werkgevers in de sector </a:t>
            </a:r>
            <a:r>
              <a:rPr lang="nl-BE" b="1"/>
              <a:t>Financiën, verzekering, vastgoed en diensten (+38%) </a:t>
            </a:r>
            <a:r>
              <a:rPr lang="nl-BE"/>
              <a:t>tonen zich het meest optimistisch.</a:t>
            </a:r>
          </a:p>
        </p:txBody>
      </p:sp>
      <p:sp>
        <p:nvSpPr>
          <p:cNvPr id="14" name="Rectangle 13">
            <a:extLst>
              <a:ext uri="{FF2B5EF4-FFF2-40B4-BE49-F238E27FC236}">
                <a16:creationId xmlns:a16="http://schemas.microsoft.com/office/drawing/2014/main" id="{D0B42B13-C59C-2346-8F08-683FE8B6032F}"/>
              </a:ext>
            </a:extLst>
          </p:cNvPr>
          <p:cNvSpPr/>
          <p:nvPr/>
        </p:nvSpPr>
        <p:spPr>
          <a:xfrm>
            <a:off x="4920530" y="3846491"/>
            <a:ext cx="312907" cy="292388"/>
          </a:xfrm>
          <a:prstGeom prst="rect">
            <a:avLst/>
          </a:prstGeom>
        </p:spPr>
        <p:txBody>
          <a:bodyPr wrap="none">
            <a:spAutoFit/>
          </a:bodyPr>
          <a:lstStyle/>
          <a:p>
            <a:pPr algn="ctr">
              <a:defRPr sz="1300" b="1" i="0" u="none" strike="noStrike" kern="1200" baseline="0">
                <a:solidFill>
                  <a:srgbClr val="67696F"/>
                </a:solidFill>
                <a:latin typeface="+mn-lt"/>
                <a:ea typeface="+mn-ea"/>
                <a:cs typeface="+mn-cs"/>
              </a:defRPr>
            </a:pPr>
            <a:r>
              <a:rPr lang="nl-BE"/>
              <a:t>**</a:t>
            </a:r>
          </a:p>
        </p:txBody>
      </p:sp>
      <p:graphicFrame>
        <p:nvGraphicFramePr>
          <p:cNvPr id="50" name="Chart 49">
            <a:extLst>
              <a:ext uri="{FF2B5EF4-FFF2-40B4-BE49-F238E27FC236}">
                <a16:creationId xmlns:a16="http://schemas.microsoft.com/office/drawing/2014/main" id="{8633DDB8-EE4E-854B-B5CE-180C9D36E841}"/>
              </a:ext>
            </a:extLst>
          </p:cNvPr>
          <p:cNvGraphicFramePr/>
          <p:nvPr>
            <p:extLst>
              <p:ext uri="{D42A27DB-BD31-4B8C-83A1-F6EECF244321}">
                <p14:modId xmlns:p14="http://schemas.microsoft.com/office/powerpoint/2010/main" val="1604944283"/>
              </p:ext>
            </p:extLst>
          </p:nvPr>
        </p:nvGraphicFramePr>
        <p:xfrm>
          <a:off x="208926" y="3520543"/>
          <a:ext cx="8686799" cy="10592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13518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a:extLst>
              <a:ext uri="{FF2B5EF4-FFF2-40B4-BE49-F238E27FC236}">
                <a16:creationId xmlns:a16="http://schemas.microsoft.com/office/drawing/2014/main" id="{E2A11680-26DB-1B44-811E-9D6CE58B51D0}"/>
              </a:ext>
            </a:extLst>
          </p:cNvPr>
          <p:cNvSpPr/>
          <p:nvPr/>
        </p:nvSpPr>
        <p:spPr>
          <a:xfrm>
            <a:off x="-11673" y="1283737"/>
            <a:ext cx="9155673" cy="2820790"/>
          </a:xfrm>
          <a:prstGeom prst="roundRect">
            <a:avLst>
              <a:gd name="adj" fmla="val 0"/>
            </a:avLst>
          </a:prstGeom>
          <a:solidFill>
            <a:schemeClr val="accent4">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2425310-C9C3-6E48-8C04-E32FBE10A8E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968" r="5507"/>
          <a:stretch/>
        </p:blipFill>
        <p:spPr>
          <a:xfrm>
            <a:off x="-11673" y="2849533"/>
            <a:ext cx="9155673" cy="1254994"/>
          </a:xfrm>
          <a:prstGeom prst="rect">
            <a:avLst/>
          </a:prstGeom>
        </p:spPr>
      </p:pic>
      <p:sp>
        <p:nvSpPr>
          <p:cNvPr id="8" name="TextBox 7">
            <a:extLst>
              <a:ext uri="{FF2B5EF4-FFF2-40B4-BE49-F238E27FC236}">
                <a16:creationId xmlns:a16="http://schemas.microsoft.com/office/drawing/2014/main" id="{7F21F1EA-AB91-AF4F-AD5F-4FE0E498E0A8}"/>
              </a:ext>
            </a:extLst>
          </p:cNvPr>
          <p:cNvSpPr txBox="1"/>
          <p:nvPr/>
        </p:nvSpPr>
        <p:spPr>
          <a:xfrm>
            <a:off x="2564262" y="4181517"/>
            <a:ext cx="636348" cy="338554"/>
          </a:xfrm>
          <a:prstGeom prst="rect">
            <a:avLst/>
          </a:prstGeom>
          <a:noFill/>
        </p:spPr>
        <p:txBody>
          <a:bodyPr wrap="square" lIns="0" tIns="0" rIns="0" bIns="0" rtlCol="0">
            <a:spAutoFit/>
          </a:bodyPr>
          <a:lstStyle/>
          <a:p>
            <a:pPr algn="ctr"/>
            <a:r>
              <a:rPr lang="nl-BE" sz="900" b="1" dirty="0">
                <a:solidFill>
                  <a:schemeClr val="tx2"/>
                </a:solidFill>
              </a:rPr>
              <a:t>MICRO</a:t>
            </a:r>
          </a:p>
          <a:p>
            <a:pPr algn="ctr"/>
            <a:r>
              <a:rPr lang="nl-BE" sz="1300">
                <a:solidFill>
                  <a:schemeClr val="tx2"/>
                </a:solidFill>
              </a:rPr>
              <a:t>&lt;10</a:t>
            </a:r>
            <a:endParaRPr lang="nl-BE" sz="1300" dirty="0">
              <a:solidFill>
                <a:schemeClr val="tx2"/>
              </a:solidFill>
            </a:endParaRPr>
          </a:p>
        </p:txBody>
      </p:sp>
      <p:sp>
        <p:nvSpPr>
          <p:cNvPr id="9" name="TextBox 8">
            <a:extLst>
              <a:ext uri="{FF2B5EF4-FFF2-40B4-BE49-F238E27FC236}">
                <a16:creationId xmlns:a16="http://schemas.microsoft.com/office/drawing/2014/main" id="{EC431105-4902-424D-BBFC-80448256EDEB}"/>
              </a:ext>
            </a:extLst>
          </p:cNvPr>
          <p:cNvSpPr txBox="1"/>
          <p:nvPr/>
        </p:nvSpPr>
        <p:spPr>
          <a:xfrm>
            <a:off x="3746613" y="4177260"/>
            <a:ext cx="636348" cy="338554"/>
          </a:xfrm>
          <a:prstGeom prst="rect">
            <a:avLst/>
          </a:prstGeom>
          <a:noFill/>
        </p:spPr>
        <p:txBody>
          <a:bodyPr wrap="square" lIns="0" tIns="0" rIns="0" bIns="0" rtlCol="0">
            <a:spAutoFit/>
          </a:bodyPr>
          <a:lstStyle/>
          <a:p>
            <a:pPr algn="ctr"/>
            <a:r>
              <a:rPr lang="nl-BE" sz="900" b="1">
                <a:solidFill>
                  <a:schemeClr val="tx2"/>
                </a:solidFill>
              </a:rPr>
              <a:t>KLEIN</a:t>
            </a:r>
          </a:p>
          <a:p>
            <a:pPr algn="ctr"/>
            <a:r>
              <a:rPr lang="nl-BE" sz="1300">
                <a:solidFill>
                  <a:schemeClr val="tx2"/>
                </a:solidFill>
              </a:rPr>
              <a:t>10-49</a:t>
            </a:r>
          </a:p>
        </p:txBody>
      </p:sp>
      <p:sp>
        <p:nvSpPr>
          <p:cNvPr id="11" name="TextBox 10">
            <a:extLst>
              <a:ext uri="{FF2B5EF4-FFF2-40B4-BE49-F238E27FC236}">
                <a16:creationId xmlns:a16="http://schemas.microsoft.com/office/drawing/2014/main" id="{95CB4AEC-52F5-B04C-B751-CCEE5C13E80C}"/>
              </a:ext>
            </a:extLst>
          </p:cNvPr>
          <p:cNvSpPr txBox="1"/>
          <p:nvPr/>
        </p:nvSpPr>
        <p:spPr>
          <a:xfrm>
            <a:off x="4572000" y="4168103"/>
            <a:ext cx="1068149" cy="338554"/>
          </a:xfrm>
          <a:prstGeom prst="rect">
            <a:avLst/>
          </a:prstGeom>
          <a:noFill/>
        </p:spPr>
        <p:txBody>
          <a:bodyPr wrap="square" lIns="0" tIns="0" rIns="0" bIns="0" rtlCol="0">
            <a:spAutoFit/>
          </a:bodyPr>
          <a:lstStyle/>
          <a:p>
            <a:pPr algn="ctr"/>
            <a:r>
              <a:rPr lang="nl-BE" sz="900" b="1" dirty="0">
                <a:solidFill>
                  <a:schemeClr val="tx2"/>
                </a:solidFill>
              </a:rPr>
              <a:t>MIDDEL-GROOT</a:t>
            </a:r>
          </a:p>
          <a:p>
            <a:pPr algn="ctr"/>
            <a:r>
              <a:rPr lang="nl-BE" sz="1300" dirty="0">
                <a:solidFill>
                  <a:schemeClr val="tx2"/>
                </a:solidFill>
              </a:rPr>
              <a:t>50-249</a:t>
            </a:r>
          </a:p>
        </p:txBody>
      </p:sp>
      <p:sp>
        <p:nvSpPr>
          <p:cNvPr id="12" name="TextBox 11">
            <a:extLst>
              <a:ext uri="{FF2B5EF4-FFF2-40B4-BE49-F238E27FC236}">
                <a16:creationId xmlns:a16="http://schemas.microsoft.com/office/drawing/2014/main" id="{6CF4736C-D476-D64C-92DD-76B81730980A}"/>
              </a:ext>
            </a:extLst>
          </p:cNvPr>
          <p:cNvSpPr txBox="1"/>
          <p:nvPr/>
        </p:nvSpPr>
        <p:spPr>
          <a:xfrm>
            <a:off x="5953492" y="4109853"/>
            <a:ext cx="636348" cy="400110"/>
          </a:xfrm>
          <a:prstGeom prst="rect">
            <a:avLst/>
          </a:prstGeom>
          <a:noFill/>
        </p:spPr>
        <p:txBody>
          <a:bodyPr wrap="square" lIns="0" tIns="0" rIns="0" bIns="0" rtlCol="0">
            <a:spAutoFit/>
          </a:bodyPr>
          <a:lstStyle/>
          <a:p>
            <a:pPr algn="ctr"/>
            <a:r>
              <a:rPr lang="nl-BE" sz="900" b="1">
                <a:solidFill>
                  <a:schemeClr val="tx2"/>
                </a:solidFill>
              </a:rPr>
              <a:t>GROOT</a:t>
            </a:r>
            <a:r>
              <a:rPr lang="nl-BE" sz="1300" b="1">
                <a:solidFill>
                  <a:schemeClr val="tx2"/>
                </a:solidFill>
              </a:rPr>
              <a:t> </a:t>
            </a:r>
            <a:r>
              <a:rPr lang="nl-BE" sz="1300">
                <a:solidFill>
                  <a:schemeClr val="tx2"/>
                </a:solidFill>
              </a:rPr>
              <a:t>250+</a:t>
            </a:r>
          </a:p>
        </p:txBody>
      </p:sp>
      <p:sp>
        <p:nvSpPr>
          <p:cNvPr id="7" name="Rectangle 6">
            <a:extLst>
              <a:ext uri="{FF2B5EF4-FFF2-40B4-BE49-F238E27FC236}">
                <a16:creationId xmlns:a16="http://schemas.microsoft.com/office/drawing/2014/main" id="{895025FB-4A73-D64E-9450-977F87B7F397}"/>
              </a:ext>
            </a:extLst>
          </p:cNvPr>
          <p:cNvSpPr/>
          <p:nvPr/>
        </p:nvSpPr>
        <p:spPr>
          <a:xfrm>
            <a:off x="2468880" y="3906997"/>
            <a:ext cx="4207049" cy="1975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900" b="1"/>
              <a:t># van Werknemers</a:t>
            </a:r>
          </a:p>
        </p:txBody>
      </p:sp>
      <p:graphicFrame>
        <p:nvGraphicFramePr>
          <p:cNvPr id="15" name="Chart 14">
            <a:extLst>
              <a:ext uri="{FF2B5EF4-FFF2-40B4-BE49-F238E27FC236}">
                <a16:creationId xmlns:a16="http://schemas.microsoft.com/office/drawing/2014/main" id="{58962606-70A8-684A-9C0B-FF1D75BC8B6F}"/>
              </a:ext>
            </a:extLst>
          </p:cNvPr>
          <p:cNvGraphicFramePr/>
          <p:nvPr>
            <p:extLst>
              <p:ext uri="{D42A27DB-BD31-4B8C-83A1-F6EECF244321}">
                <p14:modId xmlns:p14="http://schemas.microsoft.com/office/powerpoint/2010/main" val="842650679"/>
              </p:ext>
            </p:extLst>
          </p:nvPr>
        </p:nvGraphicFramePr>
        <p:xfrm>
          <a:off x="2323119" y="1273397"/>
          <a:ext cx="4412441" cy="2661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EF67EDC0-055A-6343-A91C-01825224E7C4}"/>
              </a:ext>
            </a:extLst>
          </p:cNvPr>
          <p:cNvSpPr txBox="1"/>
          <p:nvPr/>
        </p:nvSpPr>
        <p:spPr>
          <a:xfrm>
            <a:off x="2543157" y="3760848"/>
            <a:ext cx="339279" cy="107722"/>
          </a:xfrm>
          <a:prstGeom prst="rect">
            <a:avLst/>
          </a:prstGeom>
        </p:spPr>
        <p:txBody>
          <a:bodyPr wrap="square" lIns="0" tIns="0" rIns="0" bIns="0" rtlCol="0">
            <a:spAutoFit/>
          </a:bodyPr>
          <a:lstStyle/>
          <a:p>
            <a:pPr algn="ctr"/>
            <a:r>
              <a:rPr lang="nl-BE" sz="700">
                <a:solidFill>
                  <a:schemeClr val="bg1"/>
                </a:solidFill>
              </a:rPr>
              <a:t>K4</a:t>
            </a:r>
          </a:p>
        </p:txBody>
      </p:sp>
      <p:sp>
        <p:nvSpPr>
          <p:cNvPr id="22" name="TextBox 21">
            <a:extLst>
              <a:ext uri="{FF2B5EF4-FFF2-40B4-BE49-F238E27FC236}">
                <a16:creationId xmlns:a16="http://schemas.microsoft.com/office/drawing/2014/main" id="{2327FB1F-DD27-5443-AD14-7AFA7148623D}"/>
              </a:ext>
            </a:extLst>
          </p:cNvPr>
          <p:cNvSpPr txBox="1"/>
          <p:nvPr/>
        </p:nvSpPr>
        <p:spPr>
          <a:xfrm>
            <a:off x="3064795" y="3760848"/>
            <a:ext cx="339279" cy="107722"/>
          </a:xfrm>
          <a:prstGeom prst="rect">
            <a:avLst/>
          </a:prstGeom>
        </p:spPr>
        <p:txBody>
          <a:bodyPr wrap="square" lIns="0" tIns="0" rIns="0" bIns="0" rtlCol="0">
            <a:spAutoFit/>
          </a:bodyPr>
          <a:lstStyle/>
          <a:p>
            <a:pPr algn="ctr"/>
            <a:r>
              <a:rPr lang="nl-BE" sz="700">
                <a:solidFill>
                  <a:schemeClr val="bg1"/>
                </a:solidFill>
              </a:rPr>
              <a:t>K3</a:t>
            </a:r>
          </a:p>
        </p:txBody>
      </p:sp>
      <p:sp>
        <p:nvSpPr>
          <p:cNvPr id="24" name="TextBox 23">
            <a:extLst>
              <a:ext uri="{FF2B5EF4-FFF2-40B4-BE49-F238E27FC236}">
                <a16:creationId xmlns:a16="http://schemas.microsoft.com/office/drawing/2014/main" id="{CEFB985D-F215-5244-8E16-0E999C458A66}"/>
              </a:ext>
            </a:extLst>
          </p:cNvPr>
          <p:cNvSpPr txBox="1"/>
          <p:nvPr/>
        </p:nvSpPr>
        <p:spPr>
          <a:xfrm>
            <a:off x="3610980" y="3760848"/>
            <a:ext cx="339279" cy="107722"/>
          </a:xfrm>
          <a:prstGeom prst="rect">
            <a:avLst/>
          </a:prstGeom>
        </p:spPr>
        <p:txBody>
          <a:bodyPr wrap="square" lIns="0" tIns="0" rIns="0" bIns="0" rtlCol="0">
            <a:spAutoFit/>
          </a:bodyPr>
          <a:lstStyle/>
          <a:p>
            <a:pPr algn="ctr"/>
            <a:r>
              <a:rPr lang="nl-BE" sz="700">
                <a:solidFill>
                  <a:schemeClr val="bg1"/>
                </a:solidFill>
              </a:rPr>
              <a:t>K4</a:t>
            </a:r>
          </a:p>
        </p:txBody>
      </p:sp>
      <p:sp>
        <p:nvSpPr>
          <p:cNvPr id="25" name="TextBox 24">
            <a:extLst>
              <a:ext uri="{FF2B5EF4-FFF2-40B4-BE49-F238E27FC236}">
                <a16:creationId xmlns:a16="http://schemas.microsoft.com/office/drawing/2014/main" id="{5F9CF606-3C57-A843-A52A-DAF13E6EDFB9}"/>
              </a:ext>
            </a:extLst>
          </p:cNvPr>
          <p:cNvSpPr txBox="1"/>
          <p:nvPr/>
        </p:nvSpPr>
        <p:spPr>
          <a:xfrm>
            <a:off x="4132618" y="3760848"/>
            <a:ext cx="339279" cy="107722"/>
          </a:xfrm>
          <a:prstGeom prst="rect">
            <a:avLst/>
          </a:prstGeom>
        </p:spPr>
        <p:txBody>
          <a:bodyPr wrap="square" lIns="0" tIns="0" rIns="0" bIns="0" rtlCol="0">
            <a:spAutoFit/>
          </a:bodyPr>
          <a:lstStyle/>
          <a:p>
            <a:pPr algn="ctr"/>
            <a:r>
              <a:rPr lang="nl-BE" sz="700">
                <a:solidFill>
                  <a:schemeClr val="bg1"/>
                </a:solidFill>
              </a:rPr>
              <a:t>K3</a:t>
            </a:r>
          </a:p>
        </p:txBody>
      </p:sp>
      <p:sp>
        <p:nvSpPr>
          <p:cNvPr id="26" name="TextBox 25">
            <a:extLst>
              <a:ext uri="{FF2B5EF4-FFF2-40B4-BE49-F238E27FC236}">
                <a16:creationId xmlns:a16="http://schemas.microsoft.com/office/drawing/2014/main" id="{45767F9F-04E5-B747-89E0-A2BA3930BE51}"/>
              </a:ext>
            </a:extLst>
          </p:cNvPr>
          <p:cNvSpPr txBox="1"/>
          <p:nvPr/>
        </p:nvSpPr>
        <p:spPr>
          <a:xfrm>
            <a:off x="4678803" y="3760848"/>
            <a:ext cx="339279" cy="107722"/>
          </a:xfrm>
          <a:prstGeom prst="rect">
            <a:avLst/>
          </a:prstGeom>
        </p:spPr>
        <p:txBody>
          <a:bodyPr wrap="square" lIns="0" tIns="0" rIns="0" bIns="0" rtlCol="0">
            <a:spAutoFit/>
          </a:bodyPr>
          <a:lstStyle/>
          <a:p>
            <a:pPr algn="ctr"/>
            <a:r>
              <a:rPr lang="nl-BE" sz="700">
                <a:solidFill>
                  <a:schemeClr val="bg1"/>
                </a:solidFill>
              </a:rPr>
              <a:t>K4</a:t>
            </a:r>
          </a:p>
        </p:txBody>
      </p:sp>
      <p:sp>
        <p:nvSpPr>
          <p:cNvPr id="27" name="TextBox 26">
            <a:extLst>
              <a:ext uri="{FF2B5EF4-FFF2-40B4-BE49-F238E27FC236}">
                <a16:creationId xmlns:a16="http://schemas.microsoft.com/office/drawing/2014/main" id="{CF84A30E-0E33-F04D-90C4-49760553EBCA}"/>
              </a:ext>
            </a:extLst>
          </p:cNvPr>
          <p:cNvSpPr txBox="1"/>
          <p:nvPr/>
        </p:nvSpPr>
        <p:spPr>
          <a:xfrm>
            <a:off x="5200441" y="3760848"/>
            <a:ext cx="339279" cy="107722"/>
          </a:xfrm>
          <a:prstGeom prst="rect">
            <a:avLst/>
          </a:prstGeom>
        </p:spPr>
        <p:txBody>
          <a:bodyPr wrap="square" lIns="0" tIns="0" rIns="0" bIns="0" rtlCol="0">
            <a:spAutoFit/>
          </a:bodyPr>
          <a:lstStyle/>
          <a:p>
            <a:pPr algn="ctr"/>
            <a:r>
              <a:rPr lang="nl-BE" sz="700">
                <a:solidFill>
                  <a:schemeClr val="bg1"/>
                </a:solidFill>
              </a:rPr>
              <a:t>K3</a:t>
            </a:r>
          </a:p>
        </p:txBody>
      </p:sp>
      <p:sp>
        <p:nvSpPr>
          <p:cNvPr id="28" name="TextBox 27">
            <a:extLst>
              <a:ext uri="{FF2B5EF4-FFF2-40B4-BE49-F238E27FC236}">
                <a16:creationId xmlns:a16="http://schemas.microsoft.com/office/drawing/2014/main" id="{95144314-BD47-A04C-8B5B-F23BEA4296FA}"/>
              </a:ext>
            </a:extLst>
          </p:cNvPr>
          <p:cNvSpPr txBox="1"/>
          <p:nvPr/>
        </p:nvSpPr>
        <p:spPr>
          <a:xfrm>
            <a:off x="5746626" y="3760848"/>
            <a:ext cx="339279" cy="107722"/>
          </a:xfrm>
          <a:prstGeom prst="rect">
            <a:avLst/>
          </a:prstGeom>
        </p:spPr>
        <p:txBody>
          <a:bodyPr wrap="square" lIns="0" tIns="0" rIns="0" bIns="0" rtlCol="0">
            <a:spAutoFit/>
          </a:bodyPr>
          <a:lstStyle/>
          <a:p>
            <a:pPr algn="ctr"/>
            <a:r>
              <a:rPr lang="nl-BE" sz="700">
                <a:solidFill>
                  <a:schemeClr val="bg1"/>
                </a:solidFill>
              </a:rPr>
              <a:t>K4</a:t>
            </a:r>
          </a:p>
        </p:txBody>
      </p:sp>
      <p:sp>
        <p:nvSpPr>
          <p:cNvPr id="29" name="TextBox 28">
            <a:extLst>
              <a:ext uri="{FF2B5EF4-FFF2-40B4-BE49-F238E27FC236}">
                <a16:creationId xmlns:a16="http://schemas.microsoft.com/office/drawing/2014/main" id="{C4CD83FF-2F7B-5F44-BC28-F69E27EBA061}"/>
              </a:ext>
            </a:extLst>
          </p:cNvPr>
          <p:cNvSpPr txBox="1"/>
          <p:nvPr/>
        </p:nvSpPr>
        <p:spPr>
          <a:xfrm>
            <a:off x="6274401" y="3760848"/>
            <a:ext cx="339279" cy="107722"/>
          </a:xfrm>
          <a:prstGeom prst="rect">
            <a:avLst/>
          </a:prstGeom>
        </p:spPr>
        <p:txBody>
          <a:bodyPr wrap="square" lIns="0" tIns="0" rIns="0" bIns="0" rtlCol="0">
            <a:spAutoFit/>
          </a:bodyPr>
          <a:lstStyle/>
          <a:p>
            <a:pPr algn="ctr"/>
            <a:r>
              <a:rPr lang="nl-BE" sz="700">
                <a:solidFill>
                  <a:schemeClr val="bg1"/>
                </a:solidFill>
              </a:rPr>
              <a:t>K3</a:t>
            </a:r>
          </a:p>
        </p:txBody>
      </p:sp>
      <p:sp>
        <p:nvSpPr>
          <p:cNvPr id="20" name="Shape 156">
            <a:extLst>
              <a:ext uri="{FF2B5EF4-FFF2-40B4-BE49-F238E27FC236}">
                <a16:creationId xmlns:a16="http://schemas.microsoft.com/office/drawing/2014/main" id="{0BDFB180-E21A-0540-A23D-269C7FD35023}"/>
              </a:ext>
            </a:extLst>
          </p:cNvPr>
          <p:cNvSpPr txBox="1">
            <a:spLocks/>
          </p:cNvSpPr>
          <p:nvPr/>
        </p:nvSpPr>
        <p:spPr>
          <a:xfrm>
            <a:off x="378547" y="498343"/>
            <a:ext cx="6041570" cy="487464"/>
          </a:xfrm>
          <a:prstGeom prst="rect">
            <a:avLst/>
          </a:prstGeom>
          <a:noFill/>
          <a:ln>
            <a:noFill/>
          </a:ln>
        </p:spPr>
        <p:txBody>
          <a:bodyPr vert="horz" wrap="square" lIns="91340" tIns="91340" rIns="91340" bIns="91340" rtlCol="0" anchor="ctr" anchorCtr="0">
            <a:noAutofit/>
          </a:bodyPr>
          <a:lstStyle>
            <a:lvl1pPr algn="l" defTabSz="914400" rtl="0" eaLnBrk="1" latinLnBrk="0" hangingPunct="1">
              <a:spcBef>
                <a:spcPct val="0"/>
              </a:spcBef>
              <a:buNone/>
              <a:defRPr sz="2100" kern="1200">
                <a:solidFill>
                  <a:schemeClr val="tx1"/>
                </a:solidFill>
                <a:latin typeface="Arial" pitchFamily="34" charset="0"/>
                <a:ea typeface="+mj-ea"/>
                <a:cs typeface="Arial" pitchFamily="34" charset="0"/>
              </a:defRPr>
            </a:lvl1pPr>
          </a:lstStyle>
          <a:p>
            <a:r>
              <a:rPr lang="nl-BE" dirty="0"/>
              <a:t>De werkgevers hebben meer vertrouwen naarmate de omvang van de bedrijven</a:t>
            </a:r>
            <a:endParaRPr lang="en-GB" dirty="0"/>
          </a:p>
        </p:txBody>
      </p:sp>
      <p:sp>
        <p:nvSpPr>
          <p:cNvPr id="30" name="Rectangle 29">
            <a:extLst>
              <a:ext uri="{FF2B5EF4-FFF2-40B4-BE49-F238E27FC236}">
                <a16:creationId xmlns:a16="http://schemas.microsoft.com/office/drawing/2014/main" id="{B6AAF41B-79A1-3C4A-8775-E7DE0A8D34B4}"/>
              </a:ext>
            </a:extLst>
          </p:cNvPr>
          <p:cNvSpPr/>
          <p:nvPr/>
        </p:nvSpPr>
        <p:spPr>
          <a:xfrm>
            <a:off x="5490759" y="410607"/>
            <a:ext cx="3316718" cy="969496"/>
          </a:xfrm>
          <a:prstGeom prst="rect">
            <a:avLst/>
          </a:prstGeom>
        </p:spPr>
        <p:txBody>
          <a:bodyPr wrap="square">
            <a:spAutoFit/>
          </a:bodyPr>
          <a:lstStyle/>
          <a:p>
            <a:r>
              <a:rPr lang="fr-FR" sz="1300" dirty="0" err="1">
                <a:solidFill>
                  <a:srgbClr val="67696F"/>
                </a:solidFill>
                <a:latin typeface="Arial" pitchFamily="34" charset="0"/>
                <a:cs typeface="Arial" pitchFamily="34" charset="0"/>
              </a:rPr>
              <a:t>Volgens</a:t>
            </a:r>
            <a:r>
              <a:rPr lang="fr-FR" sz="1300" dirty="0">
                <a:solidFill>
                  <a:srgbClr val="67696F"/>
                </a:solidFill>
                <a:latin typeface="Arial" pitchFamily="34" charset="0"/>
                <a:cs typeface="Arial" pitchFamily="34" charset="0"/>
              </a:rPr>
              <a:t> de </a:t>
            </a:r>
            <a:r>
              <a:rPr lang="fr-FR" sz="1300" dirty="0" err="1">
                <a:solidFill>
                  <a:srgbClr val="67696F"/>
                </a:solidFill>
                <a:latin typeface="Arial" pitchFamily="34" charset="0"/>
                <a:cs typeface="Arial" pitchFamily="34" charset="0"/>
              </a:rPr>
              <a:t>resultaten</a:t>
            </a:r>
            <a:r>
              <a:rPr lang="fr-FR" sz="1300" dirty="0">
                <a:solidFill>
                  <a:srgbClr val="67696F"/>
                </a:solidFill>
                <a:latin typeface="Arial" pitchFamily="34" charset="0"/>
                <a:cs typeface="Arial" pitchFamily="34" charset="0"/>
              </a:rPr>
              <a:t> van de enquête </a:t>
            </a:r>
            <a:r>
              <a:rPr lang="fr-FR" sz="1300" dirty="0" err="1">
                <a:solidFill>
                  <a:srgbClr val="67696F"/>
                </a:solidFill>
                <a:latin typeface="Arial" pitchFamily="34" charset="0"/>
                <a:cs typeface="Arial" pitchFamily="34" charset="0"/>
              </a:rPr>
              <a:t>is</a:t>
            </a:r>
            <a:r>
              <a:rPr lang="fr-FR" sz="1300" dirty="0">
                <a:solidFill>
                  <a:srgbClr val="67696F"/>
                </a:solidFill>
                <a:latin typeface="Arial" pitchFamily="34" charset="0"/>
                <a:cs typeface="Arial" pitchFamily="34" charset="0"/>
              </a:rPr>
              <a:t> de </a:t>
            </a:r>
            <a:r>
              <a:rPr lang="fr-FR" sz="1300" b="1" dirty="0" err="1">
                <a:solidFill>
                  <a:srgbClr val="67696F"/>
                </a:solidFill>
                <a:latin typeface="Arial" pitchFamily="34" charset="0"/>
                <a:cs typeface="Arial" pitchFamily="34" charset="0"/>
              </a:rPr>
              <a:t>Nettotewerkstellingsprognose</a:t>
            </a:r>
            <a:r>
              <a:rPr lang="fr-FR" sz="1300" b="1" dirty="0">
                <a:solidFill>
                  <a:srgbClr val="67696F"/>
                </a:solidFill>
                <a:latin typeface="Arial" pitchFamily="34" charset="0"/>
                <a:cs typeface="Arial" pitchFamily="34" charset="0"/>
              </a:rPr>
              <a:t> </a:t>
            </a:r>
            <a:r>
              <a:rPr lang="fr-FR" sz="1300" dirty="0" err="1">
                <a:solidFill>
                  <a:srgbClr val="67696F"/>
                </a:solidFill>
                <a:latin typeface="Arial" pitchFamily="34" charset="0"/>
                <a:cs typeface="Arial" pitchFamily="34" charset="0"/>
              </a:rPr>
              <a:t>hoger</a:t>
            </a:r>
            <a:r>
              <a:rPr lang="fr-FR" sz="1300" dirty="0">
                <a:solidFill>
                  <a:srgbClr val="67696F"/>
                </a:solidFill>
                <a:latin typeface="Arial" pitchFamily="34" charset="0"/>
                <a:cs typeface="Arial" pitchFamily="34" charset="0"/>
              </a:rPr>
              <a:t> </a:t>
            </a:r>
            <a:r>
              <a:rPr lang="fr-FR" sz="1300" dirty="0" err="1">
                <a:solidFill>
                  <a:srgbClr val="67696F"/>
                </a:solidFill>
                <a:latin typeface="Arial" pitchFamily="34" charset="0"/>
                <a:cs typeface="Arial" pitchFamily="34" charset="0"/>
              </a:rPr>
              <a:t>naarmate</a:t>
            </a:r>
            <a:r>
              <a:rPr lang="fr-FR" sz="1300" dirty="0">
                <a:solidFill>
                  <a:srgbClr val="67696F"/>
                </a:solidFill>
                <a:latin typeface="Arial" pitchFamily="34" charset="0"/>
                <a:cs typeface="Arial" pitchFamily="34" charset="0"/>
              </a:rPr>
              <a:t> de </a:t>
            </a:r>
            <a:r>
              <a:rPr lang="fr-FR" sz="1300" dirty="0" err="1">
                <a:solidFill>
                  <a:srgbClr val="67696F"/>
                </a:solidFill>
                <a:latin typeface="Arial" pitchFamily="34" charset="0"/>
                <a:cs typeface="Arial" pitchFamily="34" charset="0"/>
              </a:rPr>
              <a:t>omvang</a:t>
            </a:r>
            <a:r>
              <a:rPr lang="fr-FR" sz="1300" dirty="0">
                <a:solidFill>
                  <a:srgbClr val="67696F"/>
                </a:solidFill>
                <a:latin typeface="Arial" pitchFamily="34" charset="0"/>
                <a:cs typeface="Arial" pitchFamily="34" charset="0"/>
              </a:rPr>
              <a:t> van het </a:t>
            </a:r>
            <a:r>
              <a:rPr lang="fr-FR" sz="1300" dirty="0" err="1">
                <a:solidFill>
                  <a:srgbClr val="67696F"/>
                </a:solidFill>
                <a:latin typeface="Arial" pitchFamily="34" charset="0"/>
                <a:cs typeface="Arial" pitchFamily="34" charset="0"/>
              </a:rPr>
              <a:t>bedrijf</a:t>
            </a:r>
            <a:r>
              <a:rPr lang="fr-FR" sz="1300" dirty="0">
                <a:solidFill>
                  <a:srgbClr val="67696F"/>
                </a:solidFill>
                <a:latin typeface="Arial" pitchFamily="34" charset="0"/>
                <a:cs typeface="Arial" pitchFamily="34" charset="0"/>
              </a:rPr>
              <a:t>. </a:t>
            </a:r>
            <a:br>
              <a:rPr lang="en-US" sz="1300" dirty="0">
                <a:solidFill>
                  <a:srgbClr val="67696F"/>
                </a:solidFill>
                <a:highlight>
                  <a:srgbClr val="FFFF00"/>
                </a:highlight>
                <a:latin typeface="Arial" pitchFamily="34" charset="0"/>
                <a:cs typeface="Arial" pitchFamily="34" charset="0"/>
              </a:rPr>
            </a:br>
            <a:endParaRPr lang="en-US"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5928129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NALYSISITEMDATABOUNDS" val="1x1-2x9"/>
</p:tagLst>
</file>

<file path=ppt/tags/tag2.xml><?xml version="1.0" encoding="utf-8"?>
<p:tagLst xmlns:a="http://schemas.openxmlformats.org/drawingml/2006/main" xmlns:r="http://schemas.openxmlformats.org/officeDocument/2006/relationships" xmlns:p="http://schemas.openxmlformats.org/presentationml/2006/main">
  <p:tag name="ANALYSISITEMDATABOUNDS" val="1x1-5x9"/>
</p:tagLst>
</file>

<file path=ppt/tags/tag3.xml><?xml version="1.0" encoding="utf-8"?>
<p:tagLst xmlns:a="http://schemas.openxmlformats.org/drawingml/2006/main" xmlns:r="http://schemas.openxmlformats.org/officeDocument/2006/relationships" xmlns:p="http://schemas.openxmlformats.org/presentationml/2006/main">
  <p:tag name="ANALYSISITEMDATABOUNDS" val="1x1-2x9"/>
</p:tagLst>
</file>

<file path=ppt/tags/tag4.xml><?xml version="1.0" encoding="utf-8"?>
<p:tagLst xmlns:a="http://schemas.openxmlformats.org/drawingml/2006/main" xmlns:r="http://schemas.openxmlformats.org/officeDocument/2006/relationships" xmlns:p="http://schemas.openxmlformats.org/presentationml/2006/main">
  <p:tag name="ANALYSISITEMDATABOUNDS" val="1x1-2x12"/>
</p:tagLst>
</file>

<file path=ppt/theme/theme1.xml><?xml version="1.0" encoding="utf-8"?>
<a:theme xmlns:a="http://schemas.openxmlformats.org/drawingml/2006/main" name="MPG Wide Ribbon Template">
  <a:themeElements>
    <a:clrScheme name="MPG WEB">
      <a:dk1>
        <a:srgbClr val="386097"/>
      </a:dk1>
      <a:lt1>
        <a:srgbClr val="FFFFFF"/>
      </a:lt1>
      <a:dk2>
        <a:srgbClr val="4C79AF"/>
      </a:dk2>
      <a:lt2>
        <a:srgbClr val="FFFFFF"/>
      </a:lt2>
      <a:accent1>
        <a:srgbClr val="5C7D70"/>
      </a:accent1>
      <a:accent2>
        <a:srgbClr val="9D323D"/>
      </a:accent2>
      <a:accent3>
        <a:srgbClr val="C25700"/>
      </a:accent3>
      <a:accent4>
        <a:srgbClr val="67696F"/>
      </a:accent4>
      <a:accent5>
        <a:srgbClr val="282A32"/>
      </a:accent5>
      <a:accent6>
        <a:srgbClr val="000000"/>
      </a:accent6>
      <a:hlink>
        <a:srgbClr val="386097"/>
      </a:hlink>
      <a:folHlink>
        <a:srgbClr val="4C79A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BE854413348B469EAD5AB8949E36BD" ma:contentTypeVersion="13" ma:contentTypeDescription="Create a new document." ma:contentTypeScope="" ma:versionID="c8c8a2f3501314b42f539e37e60ea139">
  <xsd:schema xmlns:xsd="http://www.w3.org/2001/XMLSchema" xmlns:xs="http://www.w3.org/2001/XMLSchema" xmlns:p="http://schemas.microsoft.com/office/2006/metadata/properties" xmlns:ns2="569c5b08-cb81-4195-8691-dad82de53183" xmlns:ns3="77ca6c73-e479-4d75-a80c-0e4cb0588ee9" targetNamespace="http://schemas.microsoft.com/office/2006/metadata/properties" ma:root="true" ma:fieldsID="4cfbbfd0dfaec5b7565c41a428dc2bcb" ns2:_="" ns3:_="">
    <xsd:import namespace="569c5b08-cb81-4195-8691-dad82de53183"/>
    <xsd:import namespace="77ca6c73-e479-4d75-a80c-0e4cb0588ee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Review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9c5b08-cb81-4195-8691-dad82de531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Reviewed" ma:index="19" nillable="true" ma:displayName="Reviewed" ma:default="0" ma:format="Dropdown" ma:internalName="Reviewed">
      <xsd:simpleType>
        <xsd:restriction base="dms:Boolea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ca6c73-e479-4d75-a80c-0e4cb0588ee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7ca6c73-e479-4d75-a80c-0e4cb0588ee9">
      <UserInfo>
        <DisplayName>Boulier, Kevin</DisplayName>
        <AccountId>27</AccountId>
        <AccountType/>
      </UserInfo>
      <UserInfo>
        <DisplayName>SharingLinks.fd7ddc61-0bb4-486b-ae47-2d69c1cb0697.OrganizationEdit.32f4957d-bf11-4328-a7fc-dddb01f91cc1</DisplayName>
        <AccountId>1791</AccountId>
        <AccountType/>
      </UserInfo>
      <UserInfo>
        <DisplayName>SharingLinks.881b1ba2-f507-4300-ae03-1fe71850b3e5.Flexible.223f58c2-7cf4-4c22-8742-2580f88d9602</DisplayName>
        <AccountId>1456</AccountId>
        <AccountType/>
      </UserInfo>
      <UserInfo>
        <DisplayName>Blaszczynski, Eva</DisplayName>
        <AccountId>3123</AccountId>
        <AccountType/>
      </UserInfo>
      <UserInfo>
        <DisplayName>Almond, Emma</DisplayName>
        <AccountId>16</AccountId>
        <AccountType/>
      </UserInfo>
      <UserInfo>
        <DisplayName>Grunewald, Lisa</DisplayName>
        <AccountId>1208</AccountId>
        <AccountType/>
      </UserInfo>
      <UserInfo>
        <DisplayName>Roth, Christina</DisplayName>
        <AccountId>455</AccountId>
        <AccountType/>
      </UserInfo>
      <UserInfo>
        <DisplayName>Throckmorton, Samantha</DisplayName>
        <AccountId>22</AccountId>
        <AccountType/>
      </UserInfo>
      <UserInfo>
        <DisplayName>Keller, Brenda</DisplayName>
        <AccountId>53</AccountId>
        <AccountType/>
      </UserInfo>
      <UserInfo>
        <DisplayName>Spude, Lauren</DisplayName>
        <AccountId>52</AccountId>
        <AccountType/>
      </UserInfo>
      <UserInfo>
        <DisplayName>McGinn, Maureen</DisplayName>
        <AccountId>166</AccountId>
        <AccountType/>
      </UserInfo>
    </SharedWithUsers>
    <Reviewed xmlns="569c5b08-cb81-4195-8691-dad82de53183">false</Reviewed>
  </documentManagement>
</p:properties>
</file>

<file path=customXml/itemProps1.xml><?xml version="1.0" encoding="utf-8"?>
<ds:datastoreItem xmlns:ds="http://schemas.openxmlformats.org/officeDocument/2006/customXml" ds:itemID="{0E0B2410-02B2-4CC7-BDD8-2D14F2F15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9c5b08-cb81-4195-8691-dad82de53183"/>
    <ds:schemaRef ds:uri="77ca6c73-e479-4d75-a80c-0e4cb0588e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FF99398-3C06-4D94-8B3D-9B24CA56CA05}">
  <ds:schemaRefs>
    <ds:schemaRef ds:uri="http://schemas.microsoft.com/sharepoint/v3/contenttype/forms"/>
  </ds:schemaRefs>
</ds:datastoreItem>
</file>

<file path=customXml/itemProps3.xml><?xml version="1.0" encoding="utf-8"?>
<ds:datastoreItem xmlns:ds="http://schemas.openxmlformats.org/officeDocument/2006/customXml" ds:itemID="{B5856F05-52A0-4E16-A62D-DBF8DC71D5FE}">
  <ds:schemaRefs>
    <ds:schemaRef ds:uri="53bee22d-e9f5-4e5d-8c3d-646e95926b3b"/>
    <ds:schemaRef ds:uri="61b4e583-f6a1-4520-bcd3-778104bf86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7ca6c73-e479-4d75-a80c-0e4cb0588ee9"/>
    <ds:schemaRef ds:uri="569c5b08-cb81-4195-8691-dad82de53183"/>
  </ds:schemaRefs>
</ds:datastoreItem>
</file>

<file path=docProps/app.xml><?xml version="1.0" encoding="utf-8"?>
<Properties xmlns="http://schemas.openxmlformats.org/officeDocument/2006/extended-properties" xmlns:vt="http://schemas.openxmlformats.org/officeDocument/2006/docPropsVTypes">
  <TotalTime>102</TotalTime>
  <Words>3379</Words>
  <Application>Microsoft Macintosh PowerPoint</Application>
  <PresentationFormat>On-screen Show (16:9)</PresentationFormat>
  <Paragraphs>472</Paragraphs>
  <Slides>34</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Open Sans</vt:lpstr>
      <vt:lpstr>STIXGeneral-Regular</vt:lpstr>
      <vt:lpstr>System Font Regular</vt:lpstr>
      <vt:lpstr>Wingdings</vt:lpstr>
      <vt:lpstr>MPG Wide Ribbon Template</vt:lpstr>
      <vt:lpstr>PowerPoint Presentation</vt:lpstr>
      <vt:lpstr>INHOUD</vt:lpstr>
      <vt:lpstr>PowerPoint Presentation</vt:lpstr>
      <vt:lpstr>Trends op de arbeidsmarkt </vt:lpstr>
      <vt:lpstr>   OPNIEUW OPTIMISME OP DE BELGISCHE ARBEIDS-MARKT  </vt:lpstr>
      <vt:lpstr>Één op twee Belgische werkgevers is van plan zijn personeelsbestand tegen het einde van het jaar uit te breiden</vt:lpstr>
      <vt:lpstr>Optimisme in de drie gewesten </vt:lpstr>
      <vt:lpstr>Jobcreatie in alle bevraagde sectoren</vt:lpstr>
      <vt:lpstr>PowerPoint Presentation</vt:lpstr>
      <vt:lpstr>Wereldwijd sterkste tewerkstellingsvooruitzichten gemeld sinds het begin van de coronapandemie</vt:lpstr>
      <vt:lpstr>EMEA Werkgevers melden hun sterkste kwartaal sinds het begin van de pandemie, met positieve wervingsintenties in 25 van 26 landen</vt:lpstr>
      <vt:lpstr>TEKORT AAN TALENT IN BELGIË BLIJFT OP RECORDHOOGTE </vt:lpstr>
      <vt:lpstr>COVID-19 herdefinieert de vraag naar vaardigheden</vt:lpstr>
      <vt:lpstr>Werkgevers in alle drie regio’s van België krijgen hun vacatures moeilijk ingevuld </vt:lpstr>
      <vt:lpstr>Het wereldwijde tekort aan talent blijft groot en werkgevers worden  nog steeds geconfronteerd met moeilijkheden bij het invullen van  hun vacatures</vt:lpstr>
      <vt:lpstr>  Het succes van de vaccinatiecampagne en de versoepelingen van de gezondheidsmaatregelen hebben het vertrouwen van de werkgevers in België en de rest van de wereld een boost gegeven. De Nettotewerkstellingsprognose is in België – net als in elf andere bevraagde landen – nog nooit zo hoog geweest. Tegelijkertijd slagen de werkgevers er niet in om hun vacatures snel genoeg in te vullen. Dit is het gevolg van het tekort aan arbeidskrachten dat voor het tweede opeenvolgende kwartaal recordhoogtes bereikt die we in 15 jaar nooit hebben gezien, zowel op nationaal niveau (77%) als in de drie gewesten van het land.   De resultaten van onze enquête geven duidelijk aan dat we ons in een 'kandidatenmarkt' bevinden, wat betekent dat bedrijven met elkaar wedijveren om de beste talenten door concrete strategieën te implementeren voor het aantrekken en behouden van talent. Er ontstaat een nieuwe 'arbeidsorde' waarbij de individuele keuzes van de werknemers centraal staan. Zij hebben de markt herwonnen en verwachten dat men zich aanpast aan hun verwachtingen. Het gaat dan vooral om hoger geschoolde werknemers."  Philippe Lacroix  Managing Director ManpowerGroup BeLux</vt:lpstr>
      <vt:lpstr>GROTERE ARBEIDSFLEXIBILITEIT, ONTWIKKELING VAN VAARDIGHEDEN EN HOGERE LONEN</vt:lpstr>
      <vt:lpstr>Belgische bedrijven bieden heel wat stimulansen om talent waar vraag naar is aan te trekken en te behouden</vt:lpstr>
      <vt:lpstr>AANBOD VAN STIMULANSEN OM TEKORTEN AAN TALENT AAN TE PAKKEN, AFGESTEMD OP REGIO'S WERELDWIJD  </vt:lpstr>
      <vt:lpstr>Door werkgevers aangeboden stimulansen zijn in de verschillende regio's vrij goed op elkaar afgestemd</vt:lpstr>
      <vt:lpstr>ALLE TALENTEN- POOLS ZIJN GERICHT  OP RESKILLING EN UPSKILLING IN BELGIË</vt:lpstr>
      <vt:lpstr>Alle talentenpools zijn gericht op reskilling en upskilling in België</vt:lpstr>
      <vt:lpstr>WANNEER DE ONTWIKKELING  VAN VAARDIGHEDEN HET BELANGRIJKST IS, GEVEN WERKGEVERS VOORRANG AAN LEIDERSCHAPSONTWIKKELING EN KORTERE PROGRAMMA'S VOOR TECHNISCHE VAARDIGHEDEN  OF SOFT SKILLS </vt:lpstr>
      <vt:lpstr>Korter is beter – Upskilling binnen de zes weken of  minder geniet de voorkeur</vt:lpstr>
      <vt:lpstr>WANNEER WORDT GEVRAAGD NAAR WAT DE OBSTAKELS ZIJN VOOR HET BIJSCHOLEN VAN WERKNEMERS, ZEGT SLECHTS 22% VAN DE WERKGEVERS DAT FINANCIERING DE DOORSLAG GAF</vt:lpstr>
      <vt:lpstr>Er zijn veel interne en externe stakeholders nodig om de toegang tot bijscholingsprogramma's te verbeteren.  Obstakels die moeten worden omzeild</vt:lpstr>
      <vt:lpstr>BELGISCHE WERKGEVERS  ZITTEN MET GEMENGDE GEVOELENS OVER DE VOORTZETTING VAN TELEWERK </vt:lpstr>
      <vt:lpstr>Belgische werkgevers zitten met gemengde gevoelens over  de voortzetting van telewerk</vt:lpstr>
      <vt:lpstr>PowerPoint Presentation</vt:lpstr>
      <vt:lpstr>Over de ManpowerGroup Barometer voor de tewerkstellingsvooruitzichten</vt:lpstr>
      <vt:lpstr>Over de ManpowerGroup Barometer voor de tewerkstellingsvooruitzichten</vt:lpstr>
      <vt:lpstr>Build, Buy, Borrow and Bridge: een holistische HR-strategie</vt:lpstr>
      <vt:lpstr>ManpowerGroup biedt innovatieve oplossingen aan over  de hele HR-levenscyclus</vt:lpstr>
      <vt:lpstr>  BEKIJK DE GEGEVENS:   manpowergroup.be  manpowergroup.com/meos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Pink</dc:creator>
  <cp:lastModifiedBy>Bart Beeckmans</cp:lastModifiedBy>
  <cp:revision>245</cp:revision>
  <dcterms:created xsi:type="dcterms:W3CDTF">2021-07-08T10:48:12Z</dcterms:created>
  <dcterms:modified xsi:type="dcterms:W3CDTF">2021-09-10T12:56:33Z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0x010100A6BE854413348B469EAD5AB8949E36BD</vt:lpwstr>
  </property>
</Properties>
</file>